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0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4707" autoAdjust="0"/>
  </p:normalViewPr>
  <p:slideViewPr>
    <p:cSldViewPr>
      <p:cViewPr varScale="1">
        <p:scale>
          <a:sx n="88" d="100"/>
          <a:sy n="88" d="100"/>
        </p:scale>
        <p:origin x="90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53298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23509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8176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54426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07889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6619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52175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68512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2800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668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97522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34890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904295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35661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10128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611099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51333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959414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71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8507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43264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5385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2927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53711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59817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1142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29/02/2024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29/02/2024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Introdução ao </a:t>
            </a:r>
            <a:r>
              <a:rPr lang="pt-BR" dirty="0" err="1" smtClean="0"/>
              <a:t>linux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Usuários e senha</a:t>
            </a:r>
          </a:p>
          <a:p>
            <a:pPr lvl="1"/>
            <a:r>
              <a:rPr lang="pt-BR" dirty="0" smtClean="0"/>
              <a:t>Várias pessoas podem usar um computador</a:t>
            </a:r>
          </a:p>
          <a:p>
            <a:pPr lvl="2"/>
            <a:r>
              <a:rPr lang="pt-BR" dirty="0" smtClean="0"/>
              <a:t>“Cada um no seu quadrado”</a:t>
            </a:r>
          </a:p>
          <a:p>
            <a:pPr lvl="2"/>
            <a:r>
              <a:rPr lang="pt-BR" dirty="0" smtClean="0"/>
              <a:t>Conceito de usuário</a:t>
            </a:r>
          </a:p>
          <a:p>
            <a:pPr lvl="1"/>
            <a:r>
              <a:rPr lang="pt-BR" dirty="0" smtClean="0"/>
              <a:t>1 usuário </a:t>
            </a:r>
            <a:r>
              <a:rPr lang="pt-BR" dirty="0" smtClean="0">
                <a:sym typeface="Wingdings 2" panose="05020102010507070707" pitchFamily="18" charset="2"/>
              </a:rPr>
              <a:t></a:t>
            </a:r>
            <a:r>
              <a:rPr lang="pt-BR" dirty="0" smtClean="0"/>
              <a:t> 1 ID (identificador) </a:t>
            </a:r>
            <a:r>
              <a:rPr lang="pt-BR" dirty="0" smtClean="0">
                <a:sym typeface="Wingdings 2" panose="05020102010507070707" pitchFamily="18" charset="2"/>
              </a:rPr>
              <a:t></a:t>
            </a:r>
            <a:r>
              <a:rPr lang="pt-BR" dirty="0" smtClean="0"/>
              <a:t> 1 </a:t>
            </a:r>
            <a:r>
              <a:rPr lang="pt-BR" i="1" dirty="0" err="1" smtClean="0"/>
              <a:t>username</a:t>
            </a:r>
            <a:endParaRPr lang="pt-BR" i="1" dirty="0" smtClean="0"/>
          </a:p>
          <a:p>
            <a:pPr lvl="2"/>
            <a:r>
              <a:rPr lang="pt-BR" dirty="0" smtClean="0"/>
              <a:t>1 senha!</a:t>
            </a:r>
          </a:p>
          <a:p>
            <a:pPr lvl="2"/>
            <a:r>
              <a:rPr lang="pt-BR" i="1" dirty="0" err="1" smtClean="0"/>
              <a:t>username</a:t>
            </a:r>
            <a:r>
              <a:rPr lang="pt-BR" i="1" dirty="0" smtClean="0"/>
              <a:t> = </a:t>
            </a:r>
            <a:r>
              <a:rPr lang="pt-BR" i="1" dirty="0" err="1" smtClean="0"/>
              <a:t>login</a:t>
            </a:r>
            <a:endParaRPr lang="pt-BR" i="1" dirty="0" smtClean="0"/>
          </a:p>
          <a:p>
            <a:pPr lvl="2"/>
            <a:r>
              <a:rPr lang="pt-BR" dirty="0" smtClean="0"/>
              <a:t>Proteção individual e do sistema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4238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i="1" dirty="0" err="1" smtClean="0"/>
              <a:t>Hostname</a:t>
            </a:r>
            <a:r>
              <a:rPr lang="pt-BR" dirty="0"/>
              <a:t> </a:t>
            </a:r>
            <a:r>
              <a:rPr lang="pt-BR" dirty="0" smtClean="0"/>
              <a:t>e conexão remota</a:t>
            </a:r>
          </a:p>
          <a:p>
            <a:pPr lvl="1"/>
            <a:r>
              <a:rPr lang="pt-BR" dirty="0" smtClean="0"/>
              <a:t>Agora tudo está na “rede”</a:t>
            </a:r>
          </a:p>
          <a:p>
            <a:pPr lvl="1"/>
            <a:r>
              <a:rPr lang="pt-BR" dirty="0" smtClean="0"/>
              <a:t>Acesso remoto via programas apropriados</a:t>
            </a:r>
          </a:p>
          <a:p>
            <a:pPr lvl="1"/>
            <a:r>
              <a:rPr lang="pt-BR" dirty="0" smtClean="0"/>
              <a:t>Cada máquina possui um nome</a:t>
            </a:r>
          </a:p>
          <a:p>
            <a:pPr lvl="2"/>
            <a:r>
              <a:rPr lang="pt-BR" i="1" dirty="0" err="1" smtClean="0"/>
              <a:t>Hostname</a:t>
            </a:r>
            <a:endParaRPr lang="pt-BR" i="1" dirty="0" smtClean="0"/>
          </a:p>
          <a:p>
            <a:pPr lvl="2"/>
            <a:r>
              <a:rPr lang="pt-BR" dirty="0" smtClean="0"/>
              <a:t>Geralmente é igual ao seu nome e domínio de rede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21235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Comandos e programas úteis</a:t>
            </a:r>
          </a:p>
          <a:p>
            <a:pPr lvl="1"/>
            <a:r>
              <a:rPr lang="pt-BR" dirty="0" smtClean="0"/>
              <a:t>Linux é </a:t>
            </a:r>
            <a:r>
              <a:rPr lang="pt-BR" i="1" dirty="0" smtClean="0"/>
              <a:t>case-</a:t>
            </a:r>
            <a:r>
              <a:rPr lang="pt-BR" i="1" dirty="0" err="1" smtClean="0"/>
              <a:t>sensitive</a:t>
            </a:r>
            <a:endParaRPr lang="pt-BR" dirty="0" smtClean="0"/>
          </a:p>
          <a:p>
            <a:pPr lvl="2"/>
            <a:r>
              <a:rPr lang="pt-BR" dirty="0" smtClean="0"/>
              <a:t>“A” e “a” são coisas diferentes</a:t>
            </a:r>
          </a:p>
          <a:p>
            <a:pPr lvl="1"/>
            <a:r>
              <a:rPr lang="pt-BR" dirty="0" smtClean="0"/>
              <a:t>Tecla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TAB</a:t>
            </a:r>
            <a:r>
              <a:rPr lang="pt-BR" dirty="0" smtClean="0"/>
              <a:t> é muito útil</a:t>
            </a:r>
          </a:p>
          <a:p>
            <a:pPr lvl="2"/>
            <a:r>
              <a:rPr lang="pt-BR" dirty="0" smtClean="0"/>
              <a:t>Programas “completam” o que você escreve</a:t>
            </a:r>
          </a:p>
          <a:p>
            <a:pPr lvl="1"/>
            <a:r>
              <a:rPr lang="pt-BR" dirty="0" smtClean="0"/>
              <a:t>CTRL+C e CTRL+V</a:t>
            </a:r>
          </a:p>
          <a:p>
            <a:pPr lvl="2"/>
            <a:r>
              <a:rPr lang="pt-BR" dirty="0" smtClean="0"/>
              <a:t>Podem não colar nem copiar!</a:t>
            </a:r>
          </a:p>
          <a:p>
            <a:pPr lvl="1"/>
            <a:r>
              <a:rPr lang="pt-BR" dirty="0" smtClean="0"/>
              <a:t>Diretório do usuário</a:t>
            </a:r>
          </a:p>
          <a:p>
            <a:pPr lvl="2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/home/&lt;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login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931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Comandos e programas úteis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Listar conteúdo de um diretório</a:t>
            </a:r>
          </a:p>
          <a:p>
            <a:pPr lvl="2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-a</a:t>
            </a:r>
            <a:r>
              <a:rPr lang="pt-BR" dirty="0" smtClean="0"/>
              <a:t> : mostrar arquivos e diretórios ocultos</a:t>
            </a:r>
          </a:p>
          <a:p>
            <a:pPr lvl="2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-l</a:t>
            </a:r>
            <a:r>
              <a:rPr lang="pt-BR" dirty="0" smtClean="0"/>
              <a:t> : mostrar mais detalhes</a:t>
            </a:r>
          </a:p>
          <a:p>
            <a:pPr lvl="2"/>
            <a:endParaRPr lang="pt-BR" dirty="0"/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-al</a:t>
            </a:r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la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614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Trocar de diretório “atual”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cd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endParaRPr lang="pt-BR" dirty="0"/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cd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/home</a:t>
            </a:r>
          </a:p>
          <a:p>
            <a:pPr marL="685800" lvl="2" indent="0">
              <a:buNone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$HOME</a:t>
            </a:r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cd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dev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cd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..</a:t>
            </a:r>
          </a:p>
        </p:txBody>
      </p:sp>
    </p:spTree>
    <p:extLst>
      <p:ext uri="{BB962C8B-B14F-4D97-AF65-F5344CB8AC3E}">
        <p14:creationId xmlns:p14="http://schemas.microsoft.com/office/powerpoint/2010/main" val="10013105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Criar um diretório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mkdir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Criar diretório ou cadeia de diretórios</a:t>
            </a:r>
          </a:p>
          <a:p>
            <a:pPr lvl="2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-p</a:t>
            </a:r>
            <a:r>
              <a:rPr lang="pt-BR" dirty="0" smtClean="0"/>
              <a:t> : Cria cadeia, se diretórios não existirem</a:t>
            </a:r>
          </a:p>
          <a:p>
            <a:pPr lvl="2"/>
            <a:endParaRPr lang="pt-BR" dirty="0"/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cd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$HOME</a:t>
            </a:r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mkdir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teste</a:t>
            </a:r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mkdir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teste/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criacao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diretorio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mkdir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–p teste/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criacao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diretorio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6086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Criar um diretório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rm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Remove um arquivo ou diretório</a:t>
            </a:r>
          </a:p>
          <a:p>
            <a:pPr lvl="3"/>
            <a:r>
              <a:rPr lang="pt-BR" dirty="0" smtClean="0"/>
              <a:t>Muito cuidado nessa hora!</a:t>
            </a:r>
          </a:p>
          <a:p>
            <a:pPr lvl="2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-r</a:t>
            </a:r>
            <a:r>
              <a:rPr lang="pt-BR" dirty="0" smtClean="0"/>
              <a:t> : Remoção recursiva</a:t>
            </a:r>
          </a:p>
          <a:p>
            <a:pPr lvl="2"/>
            <a:endParaRPr lang="pt-BR" dirty="0"/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cd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$HOME</a:t>
            </a:r>
          </a:p>
          <a:p>
            <a:pPr marL="685800" lvl="2" indent="0">
              <a:buNone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teste</a:t>
            </a:r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rm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–r teste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4916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Copiar arquivo ou diretório para outro lugar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cp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Sintaxe: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cp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[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&lt;origem&gt; &lt;destino&gt;</a:t>
            </a:r>
          </a:p>
          <a:p>
            <a:pPr lvl="2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-r</a:t>
            </a:r>
            <a:r>
              <a:rPr lang="pt-BR" dirty="0" smtClean="0"/>
              <a:t> : Cópia recursiva</a:t>
            </a:r>
          </a:p>
          <a:p>
            <a:pPr lvl="2"/>
            <a:endParaRPr lang="pt-BR" dirty="0"/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cd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$HOME</a:t>
            </a:r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mkdir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–p teste1/teste2/teste3</a:t>
            </a:r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cp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–r teste1/teste2 .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3488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Mover arquivo ou diretório para outro lugar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mv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Também usado para renomear</a:t>
            </a:r>
          </a:p>
          <a:p>
            <a:pPr lvl="2"/>
            <a:r>
              <a:rPr lang="pt-BR" dirty="0" smtClean="0"/>
              <a:t>Sintaxe: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mv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[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&lt;origem&gt; &lt;destino&gt;</a:t>
            </a:r>
          </a:p>
          <a:p>
            <a:pPr lvl="2"/>
            <a:endParaRPr lang="pt-BR" dirty="0"/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cd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$HOME</a:t>
            </a:r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mv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teste1/teste2/teste3 .</a:t>
            </a:r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mv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teste3 teste3_novo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3604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Sistema de permissões</a:t>
            </a:r>
          </a:p>
          <a:p>
            <a:pPr lvl="1"/>
            <a:r>
              <a:rPr lang="pt-BR" dirty="0" smtClean="0"/>
              <a:t>Controla poderes dos usuários</a:t>
            </a:r>
          </a:p>
          <a:p>
            <a:pPr lvl="2"/>
            <a:r>
              <a:rPr lang="pt-BR" dirty="0" smtClean="0"/>
              <a:t>Sistema de permissões restrito por default (Linux)</a:t>
            </a:r>
          </a:p>
          <a:p>
            <a:pPr lvl="1"/>
            <a:r>
              <a:rPr lang="pt-BR" dirty="0" smtClean="0"/>
              <a:t>Todos os arquivos tem um dono (</a:t>
            </a:r>
            <a:r>
              <a:rPr lang="pt-BR" i="1" dirty="0" err="1" smtClean="0"/>
              <a:t>owner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Apenas o dono pode alterar arquivos</a:t>
            </a:r>
          </a:p>
          <a:p>
            <a:pPr lvl="2"/>
            <a:r>
              <a:rPr lang="pt-BR" dirty="0" smtClean="0"/>
              <a:t>Default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chmod</a:t>
            </a:r>
            <a:r>
              <a:rPr lang="pt-BR" dirty="0" smtClean="0"/>
              <a:t> altera essas permissões</a:t>
            </a:r>
          </a:p>
        </p:txBody>
      </p:sp>
    </p:spTree>
    <p:extLst>
      <p:ext uri="{BB962C8B-B14F-4D97-AF65-F5344CB8AC3E}">
        <p14:creationId xmlns:p14="http://schemas.microsoft.com/office/powerpoint/2010/main" val="1528610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Desenvolvido por Linus </a:t>
            </a:r>
            <a:r>
              <a:rPr lang="pt-BR" dirty="0" err="1" smtClean="0"/>
              <a:t>Torvald</a:t>
            </a:r>
            <a:endParaRPr lang="pt-BR" dirty="0"/>
          </a:p>
          <a:p>
            <a:pPr lvl="1"/>
            <a:r>
              <a:rPr lang="pt-BR" dirty="0" smtClean="0"/>
              <a:t>+ Braços direitos (</a:t>
            </a:r>
            <a:r>
              <a:rPr lang="pt-BR" dirty="0" smtClean="0"/>
              <a:t>Alan Cox, </a:t>
            </a:r>
            <a:r>
              <a:rPr lang="pt-BR" dirty="0" err="1" smtClean="0"/>
              <a:t>etc</a:t>
            </a:r>
            <a:r>
              <a:rPr lang="pt-BR" dirty="0" smtClean="0"/>
              <a:t>)</a:t>
            </a:r>
          </a:p>
          <a:p>
            <a:r>
              <a:rPr lang="pt-BR" i="1" dirty="0" err="1" smtClean="0"/>
              <a:t>Kernel</a:t>
            </a:r>
            <a:endParaRPr lang="pt-BR" i="1" dirty="0" smtClean="0"/>
          </a:p>
          <a:p>
            <a:pPr lvl="1"/>
            <a:r>
              <a:rPr lang="pt-BR" dirty="0" smtClean="0"/>
              <a:t>Núcleo do sistema </a:t>
            </a:r>
            <a:r>
              <a:rPr lang="pt-BR" dirty="0" smtClean="0">
                <a:sym typeface="Wingdings 2" panose="05020102010507070707" pitchFamily="18" charset="2"/>
              </a:rPr>
              <a:t></a:t>
            </a:r>
            <a:r>
              <a:rPr lang="pt-BR" dirty="0" smtClean="0"/>
              <a:t> </a:t>
            </a:r>
            <a:r>
              <a:rPr lang="pt-BR" dirty="0" smtClean="0"/>
              <a:t>Isso é Linux</a:t>
            </a:r>
          </a:p>
          <a:p>
            <a:pPr lvl="1"/>
            <a:r>
              <a:rPr lang="pt-BR" dirty="0" smtClean="0"/>
              <a:t>Tem dono: Linus </a:t>
            </a:r>
            <a:r>
              <a:rPr lang="pt-BR" dirty="0" err="1" smtClean="0"/>
              <a:t>Torvald</a:t>
            </a:r>
            <a:endParaRPr lang="pt-BR" dirty="0" smtClean="0"/>
          </a:p>
          <a:p>
            <a:r>
              <a:rPr lang="pt-BR" dirty="0" smtClean="0"/>
              <a:t>Qualquer um pode contribuir</a:t>
            </a:r>
          </a:p>
          <a:p>
            <a:pPr lvl="1"/>
            <a:r>
              <a:rPr lang="pt-BR" dirty="0" smtClean="0"/>
              <a:t>Licença GPL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Sistema de permissões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chmod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/>
              <a:t>Sintaxe: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chmod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permissao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&lt;arquivo&gt;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pt-BR" dirty="0" smtClean="0"/>
              <a:t> são 3 números (codificação binária)</a:t>
            </a:r>
          </a:p>
          <a:p>
            <a:pPr lvl="3"/>
            <a:r>
              <a:rPr lang="pt-BR" dirty="0" smtClean="0"/>
              <a:t>Permissão do dono</a:t>
            </a:r>
          </a:p>
          <a:p>
            <a:pPr lvl="3"/>
            <a:r>
              <a:rPr lang="pt-BR" dirty="0" smtClean="0"/>
              <a:t>Permissão do grupo do dono</a:t>
            </a:r>
          </a:p>
          <a:p>
            <a:pPr lvl="3"/>
            <a:r>
              <a:rPr lang="pt-BR" dirty="0" smtClean="0"/>
              <a:t>Permissão para o resto da galera</a:t>
            </a:r>
          </a:p>
          <a:p>
            <a:pPr lvl="3"/>
            <a:r>
              <a:rPr lang="pt-BR" dirty="0" smtClean="0"/>
              <a:t>Cada número – codificação binária: </a:t>
            </a:r>
            <a:r>
              <a:rPr lang="pt-BR" b="1" dirty="0" err="1" smtClean="0"/>
              <a:t>rwx</a:t>
            </a:r>
            <a:endParaRPr lang="pt-BR" b="1" dirty="0" smtClean="0"/>
          </a:p>
          <a:p>
            <a:pPr lvl="3"/>
            <a:endParaRPr lang="pt-BR" dirty="0" smtClean="0"/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chmod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777 &lt;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diretorio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3"/>
            <a:r>
              <a:rPr lang="pt-BR" dirty="0" smtClean="0"/>
              <a:t>Galera pode fazer qualquer coisa com &lt;</a:t>
            </a:r>
            <a:r>
              <a:rPr lang="pt-BR" dirty="0" err="1" smtClean="0"/>
              <a:t>diretorio</a:t>
            </a:r>
            <a:r>
              <a:rPr lang="pt-BR" dirty="0" smtClean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5990193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Edição de textos</a:t>
            </a:r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vim</a:t>
            </a:r>
          </a:p>
          <a:p>
            <a:pPr lvl="2"/>
            <a:r>
              <a:rPr lang="pt-BR" dirty="0" smtClean="0"/>
              <a:t>Editor de texto simples (há outros)</a:t>
            </a:r>
          </a:p>
          <a:p>
            <a:pPr lvl="2"/>
            <a:r>
              <a:rPr lang="pt-BR" dirty="0" smtClean="0"/>
              <a:t>Para escrever/alterar texto: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ins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pt-BR" dirty="0" smtClean="0"/>
              <a:t> do teclado</a:t>
            </a:r>
          </a:p>
          <a:p>
            <a:pPr lvl="2"/>
            <a:r>
              <a:rPr lang="pt-BR" dirty="0" smtClean="0"/>
              <a:t>Para executar comandos: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esc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pt-BR" dirty="0" smtClean="0"/>
              <a:t> do teclado</a:t>
            </a:r>
          </a:p>
          <a:p>
            <a:pPr lvl="2"/>
            <a:r>
              <a:rPr lang="pt-BR" dirty="0" smtClean="0"/>
              <a:t>Comandos úteis</a:t>
            </a:r>
          </a:p>
          <a:p>
            <a:pPr lvl="3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:q</a:t>
            </a:r>
          </a:p>
          <a:p>
            <a:pPr lvl="3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:w</a:t>
            </a:r>
          </a:p>
          <a:p>
            <a:pPr lvl="3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  <a:p>
            <a:pPr lvl="4"/>
            <a:r>
              <a:rPr lang="pt-BR" dirty="0" smtClean="0"/>
              <a:t>Força execução de algum comando</a:t>
            </a:r>
          </a:p>
        </p:txBody>
      </p:sp>
    </p:spTree>
    <p:extLst>
      <p:ext uri="{BB962C8B-B14F-4D97-AF65-F5344CB8AC3E}">
        <p14:creationId xmlns:p14="http://schemas.microsoft.com/office/powerpoint/2010/main" val="11561997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Edição de textos</a:t>
            </a:r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vim</a:t>
            </a:r>
          </a:p>
          <a:p>
            <a:pPr lvl="2"/>
            <a:r>
              <a:rPr lang="pt-BR" dirty="0"/>
              <a:t>Sintaxe: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vim &lt;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arquivo&gt;</a:t>
            </a:r>
          </a:p>
          <a:p>
            <a:pPr lvl="2"/>
            <a:r>
              <a:rPr lang="pt-BR" dirty="0" smtClean="0"/>
              <a:t>Se o arquivo não existir, será criado caso você o salve</a:t>
            </a:r>
          </a:p>
        </p:txBody>
      </p:sp>
    </p:spTree>
    <p:extLst>
      <p:ext uri="{BB962C8B-B14F-4D97-AF65-F5344CB8AC3E}">
        <p14:creationId xmlns:p14="http://schemas.microsoft.com/office/powerpoint/2010/main" val="10224483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GCC (</a:t>
            </a:r>
            <a:r>
              <a:rPr lang="pt-BR" i="1" dirty="0" smtClean="0"/>
              <a:t>GNU </a:t>
            </a:r>
            <a:r>
              <a:rPr lang="pt-BR" i="1" dirty="0" err="1" smtClean="0"/>
              <a:t>Compiler</a:t>
            </a:r>
            <a:r>
              <a:rPr lang="pt-BR" i="1" dirty="0" smtClean="0"/>
              <a:t> </a:t>
            </a:r>
            <a:r>
              <a:rPr lang="pt-BR" i="1" dirty="0" err="1" smtClean="0"/>
              <a:t>Collection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Coleção de compiladores</a:t>
            </a:r>
          </a:p>
          <a:p>
            <a:pPr lvl="1"/>
            <a:r>
              <a:rPr lang="pt-BR" dirty="0" smtClean="0"/>
              <a:t>C/C++, Java, Ada, Pascal, Fortran</a:t>
            </a:r>
          </a:p>
          <a:p>
            <a:pPr lvl="2"/>
            <a:endParaRPr lang="pt-BR" dirty="0" smtClean="0"/>
          </a:p>
          <a:p>
            <a:pPr lvl="1"/>
            <a:r>
              <a:rPr lang="pt-BR" dirty="0"/>
              <a:t>Sintaxe: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-o &lt;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executavel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&lt;fonte&gt;</a:t>
            </a:r>
            <a:endParaRPr lang="pt-BR" dirty="0" smtClean="0"/>
          </a:p>
          <a:p>
            <a:pPr lvl="2"/>
            <a:r>
              <a:rPr lang="pt-BR" dirty="0" smtClean="0"/>
              <a:t>Forma simples de compilar um arquivo</a:t>
            </a:r>
          </a:p>
          <a:p>
            <a:pPr lvl="1"/>
            <a:r>
              <a:rPr lang="pt-BR" dirty="0" smtClean="0"/>
              <a:t>Para executá-lo no </a:t>
            </a:r>
            <a:r>
              <a:rPr lang="pt-BR" i="1" dirty="0" err="1" smtClean="0"/>
              <a:t>shell</a:t>
            </a:r>
            <a:endParaRPr lang="pt-BR" i="1" dirty="0" smtClean="0"/>
          </a:p>
          <a:p>
            <a:pPr marL="685800" lvl="2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./&lt;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executavel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0594026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Me ajudem, por favor!!!</a:t>
            </a:r>
          </a:p>
          <a:p>
            <a:pPr lvl="1"/>
            <a:r>
              <a:rPr lang="pt-BR" dirty="0" smtClean="0"/>
              <a:t>Duas formas básicas</a:t>
            </a:r>
          </a:p>
          <a:p>
            <a:pPr lvl="2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--help</a:t>
            </a:r>
          </a:p>
          <a:p>
            <a:pPr lvl="3"/>
            <a:r>
              <a:rPr lang="pt-BR" dirty="0" smtClean="0"/>
              <a:t>Praticamente todos os programas em Linux possuem esta diretiva (argumento)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man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&lt;programa&gt;</a:t>
            </a:r>
          </a:p>
          <a:p>
            <a:pPr lvl="3"/>
            <a:r>
              <a:rPr lang="pt-BR" dirty="0" smtClean="0"/>
              <a:t>Programa do Linux/Unix para trazer explicações mais aprofundadas sobre o uso de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&lt;programa&gt;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3679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Outros programas úteis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pwd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Mostrar o diretório (caminho) atual</a:t>
            </a:r>
            <a:endParaRPr lang="pt-BR" dirty="0"/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echo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“algo” &gt; 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arquivo&gt;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Criar um arquivo texto</a:t>
            </a:r>
            <a:endParaRPr lang="pt-BR" dirty="0"/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cat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Ler o conteúdo de um ou mais arquivos de entrada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wc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Contar número de caracteres, palavras e linhas de arquivos de entrada</a:t>
            </a:r>
          </a:p>
        </p:txBody>
      </p:sp>
    </p:spTree>
    <p:extLst>
      <p:ext uri="{BB962C8B-B14F-4D97-AF65-F5344CB8AC3E}">
        <p14:creationId xmlns:p14="http://schemas.microsoft.com/office/powerpoint/2010/main" val="34960334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Outros programas úteis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-5</a:t>
            </a:r>
          </a:p>
          <a:p>
            <a:pPr lvl="2"/>
            <a:r>
              <a:rPr lang="pt-BR" dirty="0" smtClean="0"/>
              <a:t>Mostra as primeiro 5 linhas de um fluxo de entrada</a:t>
            </a:r>
            <a:endParaRPr lang="pt-BR" dirty="0"/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tail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-11</a:t>
            </a:r>
          </a:p>
          <a:p>
            <a:pPr lvl="2"/>
            <a:r>
              <a:rPr lang="pt-BR" dirty="0" smtClean="0"/>
              <a:t>Mostra as 11 últimas linhas de um fluxo de entrada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-12 |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tail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-1</a:t>
            </a:r>
          </a:p>
          <a:p>
            <a:pPr lvl="2"/>
            <a:r>
              <a:rPr lang="pt-BR" dirty="0" smtClean="0"/>
              <a:t>Mostra a linha 12 de um fluxo de entrada</a:t>
            </a:r>
          </a:p>
        </p:txBody>
      </p:sp>
    </p:spTree>
    <p:extLst>
      <p:ext uri="{BB962C8B-B14F-4D97-AF65-F5344CB8AC3E}">
        <p14:creationId xmlns:p14="http://schemas.microsoft.com/office/powerpoint/2010/main" val="3931166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Outros programas úteis</a:t>
            </a:r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more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less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Paginação de fluxo de entrada (pausa para leituras)</a:t>
            </a:r>
            <a:endParaRPr lang="pt-BR" dirty="0"/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sort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Ordena linhas segundo critérios ajustáveis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uniq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Elimina linhas repetidas</a:t>
            </a:r>
          </a:p>
        </p:txBody>
      </p:sp>
    </p:spTree>
    <p:extLst>
      <p:ext uri="{BB962C8B-B14F-4D97-AF65-F5344CB8AC3E}">
        <p14:creationId xmlns:p14="http://schemas.microsoft.com/office/powerpoint/2010/main" val="29502285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Outros programas úteis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sed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Operações complexas sobre </a:t>
            </a:r>
            <a:r>
              <a:rPr lang="pt-BR" dirty="0" err="1" smtClean="0"/>
              <a:t>strings</a:t>
            </a:r>
            <a:endParaRPr lang="pt-BR" dirty="0"/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grep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Seleção de linhas baseado em critérios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cut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Seleciona colunas do fluxo de entrada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rev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Reverte a ordem dos caracteres de cada linha do fluxo </a:t>
            </a:r>
            <a:r>
              <a:rPr lang="pt-BR" smtClean="0"/>
              <a:t>de entrada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3596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Licença GPL</a:t>
            </a:r>
          </a:p>
          <a:p>
            <a:pPr lvl="1"/>
            <a:r>
              <a:rPr lang="pt-BR" dirty="0" smtClean="0"/>
              <a:t>GNU </a:t>
            </a: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License</a:t>
            </a:r>
            <a:endParaRPr lang="pt-BR" dirty="0" smtClean="0"/>
          </a:p>
          <a:p>
            <a:pPr lvl="2"/>
            <a:r>
              <a:rPr lang="pt-BR" dirty="0" smtClean="0"/>
              <a:t>Criada por Richard </a:t>
            </a:r>
            <a:r>
              <a:rPr lang="pt-BR" dirty="0" err="1" smtClean="0"/>
              <a:t>Stallman</a:t>
            </a:r>
            <a:endParaRPr lang="pt-BR" dirty="0" smtClean="0"/>
          </a:p>
          <a:p>
            <a:pPr lvl="2"/>
            <a:r>
              <a:rPr lang="pt-BR" dirty="0" smtClean="0"/>
              <a:t>Permite livre distribuição do código e do executável</a:t>
            </a:r>
          </a:p>
          <a:p>
            <a:pPr lvl="2"/>
            <a:r>
              <a:rPr lang="pt-BR" dirty="0" smtClean="0"/>
              <a:t>Permite alteração sob condições</a:t>
            </a:r>
          </a:p>
          <a:p>
            <a:pPr lvl="3"/>
            <a:r>
              <a:rPr lang="pt-BR" dirty="0" smtClean="0"/>
              <a:t>Manter o </a:t>
            </a:r>
            <a:r>
              <a:rPr lang="pt-BR" i="1" dirty="0" err="1" smtClean="0"/>
              <a:t>copyleft</a:t>
            </a:r>
            <a:endParaRPr lang="pt-BR" i="1" dirty="0" smtClean="0"/>
          </a:p>
          <a:p>
            <a:pPr lvl="3"/>
            <a:r>
              <a:rPr lang="pt-BR" dirty="0" smtClean="0"/>
              <a:t>Se você recebeu algo livre, deve repassar suas modificações de modo livre!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52075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i="1" dirty="0" err="1" smtClean="0"/>
              <a:t>Kernel</a:t>
            </a:r>
            <a:r>
              <a:rPr lang="pt-BR" dirty="0" smtClean="0"/>
              <a:t>, utilitários, GNU</a:t>
            </a:r>
          </a:p>
          <a:p>
            <a:pPr lvl="1"/>
            <a:r>
              <a:rPr lang="pt-BR" dirty="0" smtClean="0"/>
              <a:t>Núcleo</a:t>
            </a:r>
          </a:p>
          <a:p>
            <a:pPr lvl="2"/>
            <a:r>
              <a:rPr lang="pt-BR" dirty="0" smtClean="0"/>
              <a:t>Gestão dos dispositivos e do computador</a:t>
            </a:r>
          </a:p>
          <a:p>
            <a:pPr lvl="1"/>
            <a:r>
              <a:rPr lang="pt-BR" dirty="0" smtClean="0"/>
              <a:t>Utilitários</a:t>
            </a:r>
          </a:p>
          <a:p>
            <a:pPr lvl="2"/>
            <a:r>
              <a:rPr lang="pt-BR" dirty="0" smtClean="0"/>
              <a:t>Parte visível ao usuário</a:t>
            </a:r>
          </a:p>
          <a:p>
            <a:pPr lvl="2"/>
            <a:r>
              <a:rPr lang="pt-BR" dirty="0" smtClean="0"/>
              <a:t>Alguns “emprestados” do projeto GNU</a:t>
            </a:r>
          </a:p>
          <a:p>
            <a:pPr lvl="2"/>
            <a:r>
              <a:rPr lang="pt-BR" dirty="0" smtClean="0"/>
              <a:t>Outros são comerciais</a:t>
            </a:r>
          </a:p>
          <a:p>
            <a:pPr lvl="2"/>
            <a:r>
              <a:rPr lang="pt-BR" i="1" dirty="0" smtClean="0"/>
              <a:t>Shell</a:t>
            </a:r>
            <a:r>
              <a:rPr lang="pt-BR" dirty="0" smtClean="0"/>
              <a:t>, editores, programas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4492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i="1" dirty="0" err="1" smtClean="0"/>
              <a:t>Kernel</a:t>
            </a:r>
            <a:r>
              <a:rPr lang="pt-BR" dirty="0" smtClean="0"/>
              <a:t>, utilitários, GNU</a:t>
            </a:r>
          </a:p>
          <a:p>
            <a:pPr lvl="1"/>
            <a:r>
              <a:rPr lang="pt-BR" dirty="0" err="1" smtClean="0"/>
              <a:t>Gnu</a:t>
            </a:r>
            <a:r>
              <a:rPr lang="pt-BR" dirty="0" smtClean="0"/>
              <a:t> </a:t>
            </a:r>
            <a:r>
              <a:rPr lang="pt-BR" dirty="0" err="1" smtClean="0"/>
              <a:t>is</a:t>
            </a:r>
            <a:r>
              <a:rPr lang="pt-BR" dirty="0" smtClean="0"/>
              <a:t> </a:t>
            </a:r>
            <a:r>
              <a:rPr lang="pt-BR" dirty="0" err="1" smtClean="0"/>
              <a:t>Not</a:t>
            </a:r>
            <a:r>
              <a:rPr lang="pt-BR" dirty="0" smtClean="0"/>
              <a:t> Unix</a:t>
            </a:r>
          </a:p>
          <a:p>
            <a:pPr lvl="2"/>
            <a:r>
              <a:rPr lang="pt-BR" dirty="0" smtClean="0"/>
              <a:t>Projeto fundado por Richard </a:t>
            </a:r>
            <a:r>
              <a:rPr lang="pt-BR" dirty="0" err="1" smtClean="0"/>
              <a:t>Stallman</a:t>
            </a:r>
            <a:endParaRPr lang="pt-BR" dirty="0" smtClean="0"/>
          </a:p>
          <a:p>
            <a:pPr lvl="2"/>
            <a:r>
              <a:rPr lang="pt-BR" dirty="0" smtClean="0"/>
              <a:t>Idealmente: criar um sistema completo usando GPL</a:t>
            </a:r>
          </a:p>
          <a:p>
            <a:pPr lvl="3"/>
            <a:r>
              <a:rPr lang="pt-BR" dirty="0" smtClean="0"/>
              <a:t>Incluiria um </a:t>
            </a:r>
            <a:r>
              <a:rPr lang="pt-BR" i="1" dirty="0" err="1" smtClean="0"/>
              <a:t>Kernel</a:t>
            </a:r>
            <a:endParaRPr lang="pt-BR" i="1" dirty="0" smtClean="0"/>
          </a:p>
          <a:p>
            <a:pPr lvl="3"/>
            <a:r>
              <a:rPr lang="pt-BR" dirty="0" smtClean="0"/>
              <a:t>Tudo sem DONO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1119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Sistema de arquivos</a:t>
            </a:r>
          </a:p>
          <a:p>
            <a:pPr lvl="1"/>
            <a:r>
              <a:rPr lang="pt-BR" dirty="0" smtClean="0"/>
              <a:t>Recordando...</a:t>
            </a:r>
          </a:p>
          <a:p>
            <a:pPr lvl="2"/>
            <a:r>
              <a:rPr lang="pt-BR" dirty="0" smtClean="0"/>
              <a:t>1 byte = 8 bits</a:t>
            </a:r>
          </a:p>
          <a:p>
            <a:pPr lvl="2"/>
            <a:r>
              <a:rPr lang="pt-BR" dirty="0" smtClean="0"/>
              <a:t>1 bit </a:t>
            </a:r>
            <a:r>
              <a:rPr lang="pt-BR" dirty="0" smtClean="0">
                <a:sym typeface="Wingdings 2" panose="05020102010507070707" pitchFamily="18" charset="2"/>
              </a:rPr>
              <a:t> zero ou 1</a:t>
            </a:r>
          </a:p>
          <a:p>
            <a:pPr lvl="1"/>
            <a:r>
              <a:rPr lang="pt-BR" dirty="0" smtClean="0"/>
              <a:t>Discos magnéticos</a:t>
            </a:r>
          </a:p>
          <a:p>
            <a:pPr lvl="2"/>
            <a:r>
              <a:rPr lang="pt-BR" dirty="0" smtClean="0"/>
              <a:t>Divisão em trilhas (circulares)</a:t>
            </a:r>
          </a:p>
          <a:p>
            <a:pPr lvl="2"/>
            <a:r>
              <a:rPr lang="pt-BR" dirty="0" smtClean="0"/>
              <a:t>Trilhas em setores</a:t>
            </a:r>
          </a:p>
          <a:p>
            <a:pPr lvl="2"/>
            <a:r>
              <a:rPr lang="pt-BR" dirty="0" smtClean="0"/>
              <a:t>Cada setor com 512 bytes (geral)</a:t>
            </a:r>
          </a:p>
          <a:p>
            <a:pPr lvl="1"/>
            <a:r>
              <a:rPr lang="pt-BR" dirty="0" smtClean="0"/>
              <a:t>Organização</a:t>
            </a:r>
          </a:p>
          <a:p>
            <a:pPr lvl="2"/>
            <a:r>
              <a:rPr lang="pt-BR" dirty="0" smtClean="0"/>
              <a:t>Arquivos e diretórios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8754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Sistema de arquivos</a:t>
            </a:r>
          </a:p>
          <a:p>
            <a:pPr lvl="1"/>
            <a:r>
              <a:rPr lang="pt-BR" dirty="0" smtClean="0"/>
              <a:t>Arquivos</a:t>
            </a:r>
          </a:p>
          <a:p>
            <a:pPr lvl="2"/>
            <a:r>
              <a:rPr lang="pt-BR" dirty="0" smtClean="0"/>
              <a:t>Conjunto de setores no disco</a:t>
            </a:r>
          </a:p>
          <a:p>
            <a:pPr lvl="2"/>
            <a:r>
              <a:rPr lang="pt-BR" dirty="0" smtClean="0"/>
              <a:t>Associado a um nome</a:t>
            </a:r>
          </a:p>
          <a:p>
            <a:pPr lvl="3"/>
            <a:r>
              <a:rPr lang="pt-BR" dirty="0" smtClean="0"/>
              <a:t>Em ASCII ou outra representação</a:t>
            </a:r>
          </a:p>
          <a:p>
            <a:pPr lvl="2"/>
            <a:r>
              <a:rPr lang="pt-BR" dirty="0" smtClean="0"/>
              <a:t>Basicamente uma cadeia de bits</a:t>
            </a:r>
          </a:p>
          <a:p>
            <a:pPr lvl="2"/>
            <a:r>
              <a:rPr lang="pt-BR" dirty="0" smtClean="0"/>
              <a:t>“Formato” binário, texto, etc.</a:t>
            </a:r>
          </a:p>
          <a:p>
            <a:pPr lvl="3"/>
            <a:r>
              <a:rPr lang="pt-BR" dirty="0" smtClean="0"/>
              <a:t>Apenas interpretação</a:t>
            </a:r>
          </a:p>
          <a:p>
            <a:pPr lvl="2"/>
            <a:endParaRPr lang="pt-BR" dirty="0"/>
          </a:p>
          <a:p>
            <a:pPr lvl="2"/>
            <a:r>
              <a:rPr lang="pt-BR" dirty="0" smtClean="0"/>
              <a:t>Organizados em estrutura de árvores</a:t>
            </a:r>
          </a:p>
        </p:txBody>
      </p:sp>
    </p:spTree>
    <p:extLst>
      <p:ext uri="{BB962C8B-B14F-4D97-AF65-F5344CB8AC3E}">
        <p14:creationId xmlns:p14="http://schemas.microsoft.com/office/powerpoint/2010/main" val="896985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Sistema de arquivos</a:t>
            </a:r>
          </a:p>
          <a:p>
            <a:pPr lvl="1"/>
            <a:r>
              <a:rPr lang="pt-BR" dirty="0" smtClean="0"/>
              <a:t>Diretórios</a:t>
            </a:r>
          </a:p>
          <a:p>
            <a:pPr lvl="2"/>
            <a:r>
              <a:rPr lang="pt-BR" dirty="0" smtClean="0"/>
              <a:t>Agrupa arquivos (e outros diretórios)</a:t>
            </a:r>
          </a:p>
          <a:p>
            <a:pPr lvl="3"/>
            <a:r>
              <a:rPr lang="pt-BR" dirty="0" smtClean="0"/>
              <a:t>Guarda informações para saber o que contém</a:t>
            </a:r>
          </a:p>
          <a:p>
            <a:pPr lvl="2"/>
            <a:r>
              <a:rPr lang="pt-BR" dirty="0" smtClean="0"/>
              <a:t>Sistema em árvore</a:t>
            </a:r>
          </a:p>
          <a:p>
            <a:pPr lvl="3"/>
            <a:r>
              <a:rPr lang="pt-BR" dirty="0" smtClean="0"/>
              <a:t>Apenas uma única raiz (</a:t>
            </a:r>
            <a:r>
              <a:rPr lang="pt-BR" i="1" dirty="0" smtClean="0"/>
              <a:t>root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Dispositivos são arquivos especiais</a:t>
            </a:r>
          </a:p>
          <a:p>
            <a:pPr lvl="3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dev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603952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Linux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Sistema de arquivos</a:t>
            </a:r>
          </a:p>
          <a:p>
            <a:pPr lvl="1"/>
            <a:r>
              <a:rPr lang="pt-BR" dirty="0" smtClean="0"/>
              <a:t>Diretórios</a:t>
            </a:r>
          </a:p>
          <a:p>
            <a:pPr lvl="2"/>
            <a:r>
              <a:rPr lang="pt-BR" dirty="0" smtClean="0"/>
              <a:t>Agrupa arquivos (e outros diretórios)</a:t>
            </a:r>
          </a:p>
          <a:p>
            <a:pPr lvl="3"/>
            <a:r>
              <a:rPr lang="pt-BR" dirty="0" smtClean="0"/>
              <a:t>Guarda informações para saber o que contém</a:t>
            </a:r>
          </a:p>
          <a:p>
            <a:pPr lvl="2"/>
            <a:r>
              <a:rPr lang="pt-BR" dirty="0" smtClean="0"/>
              <a:t>Sistema em árvore</a:t>
            </a:r>
          </a:p>
          <a:p>
            <a:pPr lvl="3"/>
            <a:r>
              <a:rPr lang="pt-BR" dirty="0" smtClean="0"/>
              <a:t>Apenas uma única raiz (</a:t>
            </a:r>
            <a:r>
              <a:rPr lang="pt-BR" i="1" dirty="0" smtClean="0"/>
              <a:t>root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Dispositivos são arquivos especiais</a:t>
            </a:r>
          </a:p>
          <a:p>
            <a:pPr lvl="3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dev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3"/>
            <a:endParaRPr lang="pt-BR" dirty="0" smtClean="0"/>
          </a:p>
          <a:p>
            <a:pPr lvl="3"/>
            <a:r>
              <a:rPr lang="pt-BR" dirty="0" smtClean="0"/>
              <a:t>Tudo é arquivo!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200761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315</TotalTime>
  <Words>1036</Words>
  <Application>Microsoft Office PowerPoint</Application>
  <PresentationFormat>Apresentação na tela (4:3)</PresentationFormat>
  <Paragraphs>274</Paragraphs>
  <Slides>28</Slides>
  <Notes>28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35" baseType="lpstr">
      <vt:lpstr>Calibri</vt:lpstr>
      <vt:lpstr>Constantia</vt:lpstr>
      <vt:lpstr>Courier New</vt:lpstr>
      <vt:lpstr>Tw Cen MT</vt:lpstr>
      <vt:lpstr>Wingdings</vt:lpstr>
      <vt:lpstr>Wingdings 2</vt:lpstr>
      <vt:lpstr>Mediano</vt:lpstr>
      <vt:lpstr>Introdução ao linux</vt:lpstr>
      <vt:lpstr>Linux</vt:lpstr>
      <vt:lpstr>Linux</vt:lpstr>
      <vt:lpstr>Linux</vt:lpstr>
      <vt:lpstr>Linux</vt:lpstr>
      <vt:lpstr>Linux</vt:lpstr>
      <vt:lpstr>Linux</vt:lpstr>
      <vt:lpstr>Linux</vt:lpstr>
      <vt:lpstr>Linux</vt:lpstr>
      <vt:lpstr>Linux</vt:lpstr>
      <vt:lpstr>Linux</vt:lpstr>
      <vt:lpstr>Linux</vt:lpstr>
      <vt:lpstr>Linux</vt:lpstr>
      <vt:lpstr>Linux</vt:lpstr>
      <vt:lpstr>Linux</vt:lpstr>
      <vt:lpstr>Linux</vt:lpstr>
      <vt:lpstr>Linux</vt:lpstr>
      <vt:lpstr>Linux</vt:lpstr>
      <vt:lpstr>Linux</vt:lpstr>
      <vt:lpstr>Linux</vt:lpstr>
      <vt:lpstr>Linux</vt:lpstr>
      <vt:lpstr>Linux</vt:lpstr>
      <vt:lpstr>Linux</vt:lpstr>
      <vt:lpstr>Linux</vt:lpstr>
      <vt:lpstr>Linux</vt:lpstr>
      <vt:lpstr>Linux</vt:lpstr>
      <vt:lpstr>Linux</vt:lpstr>
      <vt:lpstr>Linux</vt:lpstr>
    </vt:vector>
  </TitlesOfParts>
  <Company>Escritório de 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Conta da Microsoft</cp:lastModifiedBy>
  <cp:revision>76</cp:revision>
  <dcterms:created xsi:type="dcterms:W3CDTF">2010-07-26T15:10:49Z</dcterms:created>
  <dcterms:modified xsi:type="dcterms:W3CDTF">2024-02-29T15:40:25Z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