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262" r:id="rId3"/>
    <p:sldId id="265" r:id="rId4"/>
    <p:sldId id="258" r:id="rId5"/>
    <p:sldId id="259" r:id="rId6"/>
    <p:sldId id="263" r:id="rId7"/>
    <p:sldId id="264" r:id="rId8"/>
    <p:sldId id="266" r:id="rId9"/>
    <p:sldId id="261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707" autoAdjust="0"/>
  </p:normalViewPr>
  <p:slideViewPr>
    <p:cSldViewPr>
      <p:cViewPr varScale="1">
        <p:scale>
          <a:sx n="82" d="100"/>
          <a:sy n="82" d="100"/>
        </p:scale>
        <p:origin x="69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9991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887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135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7884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0470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5619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6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27/02/2024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bsom.ct.utfpr.edu.br/mrosa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Computação 2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Computação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Conteúdo programático</a:t>
            </a:r>
          </a:p>
          <a:p>
            <a:pPr lvl="1"/>
            <a:r>
              <a:rPr lang="pt-BR" dirty="0" smtClean="0"/>
              <a:t>Estrutura de dados</a:t>
            </a:r>
          </a:p>
          <a:p>
            <a:pPr lvl="2"/>
            <a:r>
              <a:rPr lang="pt-BR" dirty="0" smtClean="0"/>
              <a:t>Pilhas, Fila, Listas</a:t>
            </a:r>
          </a:p>
          <a:p>
            <a:pPr lvl="1"/>
            <a:r>
              <a:rPr lang="pt-BR" dirty="0" smtClean="0"/>
              <a:t>Recursividade</a:t>
            </a:r>
          </a:p>
          <a:p>
            <a:pPr lvl="1"/>
            <a:r>
              <a:rPr lang="pt-BR" dirty="0" smtClean="0"/>
              <a:t>Ordenação</a:t>
            </a:r>
          </a:p>
          <a:p>
            <a:pPr lvl="2"/>
            <a:r>
              <a:rPr lang="pt-BR" dirty="0" smtClean="0"/>
              <a:t>Inserção, Bolha, </a:t>
            </a:r>
            <a:r>
              <a:rPr lang="pt-BR" dirty="0" err="1" smtClean="0"/>
              <a:t>Heapsort</a:t>
            </a:r>
            <a:r>
              <a:rPr lang="pt-BR" dirty="0" smtClean="0"/>
              <a:t>, </a:t>
            </a:r>
            <a:r>
              <a:rPr lang="pt-BR" dirty="0" err="1" smtClean="0"/>
              <a:t>Quicksort</a:t>
            </a:r>
            <a:endParaRPr lang="pt-BR" dirty="0" smtClean="0"/>
          </a:p>
          <a:p>
            <a:pPr lvl="1"/>
            <a:r>
              <a:rPr lang="pt-BR" dirty="0" smtClean="0"/>
              <a:t>Noções de complexidade</a:t>
            </a:r>
          </a:p>
          <a:p>
            <a:pPr lvl="1"/>
            <a:r>
              <a:rPr lang="pt-BR" dirty="0" smtClean="0"/>
              <a:t>Busca</a:t>
            </a:r>
          </a:p>
          <a:p>
            <a:pPr lvl="2"/>
            <a:r>
              <a:rPr lang="pt-BR" dirty="0" smtClean="0"/>
              <a:t>Sequencial/linear, Indexada, Binária</a:t>
            </a:r>
          </a:p>
          <a:p>
            <a:pPr lvl="1"/>
            <a:r>
              <a:rPr lang="pt-BR" dirty="0" smtClean="0"/>
              <a:t>Operações em matrizes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Computação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Ementa</a:t>
            </a:r>
          </a:p>
          <a:p>
            <a:pPr lvl="1"/>
            <a:r>
              <a:rPr lang="pt-BR" dirty="0" smtClean="0"/>
              <a:t>Armazenamento e recuperação de dados</a:t>
            </a:r>
          </a:p>
          <a:p>
            <a:pPr lvl="1"/>
            <a:r>
              <a:rPr lang="pt-BR" dirty="0" smtClean="0"/>
              <a:t>Tipos abstratos de dados</a:t>
            </a:r>
          </a:p>
          <a:p>
            <a:pPr lvl="1"/>
            <a:r>
              <a:rPr lang="pt-BR" dirty="0" smtClean="0"/>
              <a:t>Estruturas estáticas (vetores e matrizes)</a:t>
            </a:r>
          </a:p>
          <a:p>
            <a:pPr lvl="1"/>
            <a:r>
              <a:rPr lang="pt-BR" dirty="0" smtClean="0"/>
              <a:t>Estruturas dinâmicas (estrutura de dados)</a:t>
            </a:r>
          </a:p>
          <a:p>
            <a:pPr lvl="1"/>
            <a:r>
              <a:rPr lang="pt-BR" dirty="0" smtClean="0"/>
              <a:t>Algoritmos de pesquisa</a:t>
            </a:r>
          </a:p>
          <a:p>
            <a:pPr lvl="1"/>
            <a:r>
              <a:rPr lang="pt-BR" dirty="0" smtClean="0"/>
              <a:t>Algoritmos de ordenação</a:t>
            </a:r>
          </a:p>
        </p:txBody>
      </p:sp>
    </p:spTree>
    <p:extLst>
      <p:ext uri="{BB962C8B-B14F-4D97-AF65-F5344CB8AC3E}">
        <p14:creationId xmlns:p14="http://schemas.microsoft.com/office/powerpoint/2010/main" val="157090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Computação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Avaliações</a:t>
            </a:r>
          </a:p>
          <a:p>
            <a:pPr lvl="1"/>
            <a:r>
              <a:rPr lang="pt-BR" dirty="0" smtClean="0"/>
              <a:t>Provas</a:t>
            </a:r>
          </a:p>
          <a:p>
            <a:pPr lvl="2"/>
            <a:r>
              <a:rPr lang="pt-BR" dirty="0" smtClean="0"/>
              <a:t>A definir</a:t>
            </a:r>
          </a:p>
          <a:p>
            <a:pPr lvl="1"/>
            <a:r>
              <a:rPr lang="pt-BR" dirty="0" smtClean="0"/>
              <a:t>Trabalhos</a:t>
            </a:r>
          </a:p>
          <a:p>
            <a:pPr lvl="2"/>
            <a:r>
              <a:rPr lang="pt-BR" dirty="0" smtClean="0"/>
              <a:t>Ao longo das aulas</a:t>
            </a:r>
          </a:p>
          <a:p>
            <a:pPr lvl="1"/>
            <a:r>
              <a:rPr lang="pt-BR" dirty="0" smtClean="0"/>
              <a:t>Projeto final</a:t>
            </a:r>
          </a:p>
          <a:p>
            <a:pPr lvl="1"/>
            <a:r>
              <a:rPr lang="pt-BR" dirty="0" smtClean="0"/>
              <a:t>Prova final – se necessário: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Substitutiva</a:t>
            </a:r>
          </a:p>
          <a:p>
            <a:pPr lvl="2"/>
            <a:r>
              <a:rPr lang="pt-BR" dirty="0" smtClean="0"/>
              <a:t>Limiar de aprovação/reprovação: 6.0</a:t>
            </a:r>
          </a:p>
          <a:p>
            <a:pPr lvl="1"/>
            <a:r>
              <a:rPr lang="pt-BR" dirty="0" smtClean="0"/>
              <a:t>Cuidado com faltas</a:t>
            </a:r>
          </a:p>
          <a:p>
            <a:pPr lvl="2"/>
            <a:r>
              <a:rPr lang="pt-BR" dirty="0" smtClean="0"/>
              <a:t>Reprovação com mais de 25% de faltas.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Computação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 Completo e Total</a:t>
            </a:r>
          </a:p>
          <a:p>
            <a:pPr lvl="2"/>
            <a:r>
              <a:rPr lang="pt-BR" dirty="0" smtClean="0"/>
              <a:t>Herbert </a:t>
            </a:r>
            <a:r>
              <a:rPr lang="pt-BR" dirty="0" err="1" smtClean="0"/>
              <a:t>Schildt</a:t>
            </a:r>
            <a:endParaRPr lang="pt-BR" dirty="0" smtClean="0"/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Estruturas de Dados usando C</a:t>
            </a:r>
          </a:p>
          <a:p>
            <a:pPr lvl="2"/>
            <a:r>
              <a:rPr lang="pt-BR" dirty="0" err="1" smtClean="0"/>
              <a:t>Tenenbaum</a:t>
            </a:r>
            <a:r>
              <a:rPr lang="pt-BR" dirty="0" smtClean="0"/>
              <a:t>, </a:t>
            </a:r>
            <a:r>
              <a:rPr lang="pt-BR" dirty="0" err="1" smtClean="0"/>
              <a:t>Langsam</a:t>
            </a:r>
            <a:r>
              <a:rPr lang="pt-BR" dirty="0"/>
              <a:t> </a:t>
            </a:r>
            <a:r>
              <a:rPr lang="pt-BR" dirty="0" smtClean="0"/>
              <a:t>e </a:t>
            </a:r>
            <a:r>
              <a:rPr lang="pt-BR" dirty="0" err="1" smtClean="0"/>
              <a:t>Augenstein</a:t>
            </a:r>
            <a:endParaRPr lang="pt-BR" dirty="0" smtClean="0"/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Estruturas de Dados em C – Uma abordagem didática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smtClean="0"/>
              <a:t>Silvio do Lago Pereira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Computação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</a:p>
          <a:p>
            <a:pPr lvl="1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Algorithms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err="1" smtClean="0"/>
              <a:t>Cormen</a:t>
            </a:r>
            <a:r>
              <a:rPr lang="pt-BR" dirty="0" smtClean="0"/>
              <a:t>, </a:t>
            </a:r>
            <a:r>
              <a:rPr lang="pt-BR" dirty="0" err="1" smtClean="0"/>
              <a:t>Leiserson</a:t>
            </a:r>
            <a:r>
              <a:rPr lang="pt-BR" dirty="0" smtClean="0"/>
              <a:t>, </a:t>
            </a:r>
            <a:r>
              <a:rPr lang="pt-BR" dirty="0" err="1" smtClean="0"/>
              <a:t>Rivest</a:t>
            </a:r>
            <a:r>
              <a:rPr lang="pt-BR" dirty="0" smtClean="0"/>
              <a:t> e Stein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Entendendo Algoritmos: Um guia ilustrado para programadores e outros curiosos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err="1" smtClean="0"/>
              <a:t>Aditya</a:t>
            </a:r>
            <a:r>
              <a:rPr lang="pt-BR" dirty="0" smtClean="0"/>
              <a:t> Y. </a:t>
            </a:r>
            <a:r>
              <a:rPr lang="pt-BR" dirty="0" err="1" smtClean="0"/>
              <a:t>Bhargava</a:t>
            </a:r>
            <a:endParaRPr lang="pt-BR" dirty="0"/>
          </a:p>
          <a:p>
            <a:pPr lvl="2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7515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Computação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/>
          </a:bodyPr>
          <a:lstStyle/>
          <a:p>
            <a:r>
              <a:rPr lang="pt-BR" dirty="0" smtClean="0"/>
              <a:t>Material</a:t>
            </a:r>
            <a:endParaRPr lang="pt-BR" dirty="0"/>
          </a:p>
          <a:p>
            <a:pPr lvl="1"/>
            <a:r>
              <a:rPr lang="pt-BR" dirty="0" smtClean="0"/>
              <a:t>IDE para programação em C/C++</a:t>
            </a:r>
          </a:p>
          <a:p>
            <a:pPr lvl="2"/>
            <a:r>
              <a:rPr lang="pt-BR" dirty="0" err="1" smtClean="0"/>
              <a:t>Code</a:t>
            </a:r>
            <a:r>
              <a:rPr lang="pt-BR" dirty="0" smtClean="0"/>
              <a:t>::</a:t>
            </a:r>
            <a:r>
              <a:rPr lang="pt-BR" dirty="0" err="1" smtClean="0"/>
              <a:t>Blocks</a:t>
            </a:r>
            <a:endParaRPr lang="pt-BR" dirty="0" smtClean="0"/>
          </a:p>
          <a:p>
            <a:pPr lvl="2"/>
            <a:r>
              <a:rPr lang="pt-BR" dirty="0" err="1" smtClean="0"/>
              <a:t>Dev</a:t>
            </a:r>
            <a:r>
              <a:rPr lang="pt-BR" dirty="0" smtClean="0"/>
              <a:t> C++</a:t>
            </a:r>
          </a:p>
          <a:p>
            <a:pPr lvl="3"/>
            <a:r>
              <a:rPr lang="pt-BR" b="1" dirty="0" err="1" smtClean="0"/>
              <a:t>Embarcadero</a:t>
            </a:r>
            <a:r>
              <a:rPr lang="pt-BR" dirty="0" smtClean="0"/>
              <a:t> ou Orwell</a:t>
            </a:r>
          </a:p>
          <a:p>
            <a:pPr lvl="2"/>
            <a:r>
              <a:rPr lang="pt-BR" dirty="0" smtClean="0"/>
              <a:t>Visual Studio </a:t>
            </a:r>
            <a:r>
              <a:rPr lang="pt-BR" dirty="0" err="1" smtClean="0"/>
              <a:t>Code</a:t>
            </a:r>
            <a:endParaRPr lang="pt-BR" dirty="0" smtClean="0"/>
          </a:p>
          <a:p>
            <a:pPr lvl="3"/>
            <a:r>
              <a:rPr lang="pt-BR" dirty="0" smtClean="0"/>
              <a:t>Popular </a:t>
            </a:r>
            <a:r>
              <a:rPr lang="pt-BR" dirty="0" err="1" smtClean="0"/>
              <a:t>VSCode</a:t>
            </a:r>
            <a:endParaRPr lang="pt-BR" dirty="0"/>
          </a:p>
          <a:p>
            <a:pPr lvl="2"/>
            <a:r>
              <a:rPr lang="pt-BR" dirty="0" smtClean="0"/>
              <a:t>Eclipse IDE</a:t>
            </a:r>
          </a:p>
          <a:p>
            <a:pPr lvl="2"/>
            <a:r>
              <a:rPr lang="pt-BR" dirty="0" err="1" smtClean="0"/>
              <a:t>NetBeans</a:t>
            </a:r>
            <a:r>
              <a:rPr lang="pt-BR" dirty="0" smtClean="0"/>
              <a:t> IDE</a:t>
            </a:r>
          </a:p>
          <a:p>
            <a:pPr lvl="1"/>
            <a:r>
              <a:rPr lang="pt-BR" dirty="0" smtClean="0"/>
              <a:t>Editor de texto</a:t>
            </a:r>
          </a:p>
          <a:p>
            <a:pPr lvl="2"/>
            <a:r>
              <a:rPr lang="pt-BR" dirty="0" smtClean="0"/>
              <a:t>Sublime, </a:t>
            </a:r>
            <a:r>
              <a:rPr lang="pt-BR" dirty="0" err="1" smtClean="0"/>
              <a:t>Atom</a:t>
            </a:r>
            <a:r>
              <a:rPr lang="pt-BR" dirty="0" smtClean="0"/>
              <a:t>, </a:t>
            </a:r>
            <a:r>
              <a:rPr lang="pt-BR" dirty="0" err="1" smtClean="0"/>
              <a:t>Notepad</a:t>
            </a:r>
            <a:r>
              <a:rPr lang="pt-BR" dirty="0" smtClean="0"/>
              <a:t>++</a:t>
            </a:r>
          </a:p>
        </p:txBody>
      </p:sp>
    </p:spTree>
    <p:extLst>
      <p:ext uri="{BB962C8B-B14F-4D97-AF65-F5344CB8AC3E}">
        <p14:creationId xmlns:p14="http://schemas.microsoft.com/office/powerpoint/2010/main" val="286322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Computação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/>
          </a:bodyPr>
          <a:lstStyle/>
          <a:p>
            <a:r>
              <a:rPr lang="pt-BR" dirty="0" smtClean="0"/>
              <a:t>Material</a:t>
            </a:r>
            <a:endParaRPr lang="pt-BR" dirty="0"/>
          </a:p>
          <a:p>
            <a:pPr lvl="1"/>
            <a:r>
              <a:rPr lang="pt-BR" dirty="0" smtClean="0"/>
              <a:t>GNU GCC </a:t>
            </a:r>
            <a:r>
              <a:rPr lang="pt-BR" dirty="0" err="1" smtClean="0"/>
              <a:t>Compiler</a:t>
            </a:r>
            <a:endParaRPr lang="pt-BR" dirty="0" smtClean="0"/>
          </a:p>
          <a:p>
            <a:pPr lvl="1"/>
            <a:r>
              <a:rPr lang="pt-BR" dirty="0" smtClean="0"/>
              <a:t>C ANSI!</a:t>
            </a:r>
          </a:p>
        </p:txBody>
      </p:sp>
    </p:spTree>
    <p:extLst>
      <p:ext uri="{BB962C8B-B14F-4D97-AF65-F5344CB8AC3E}">
        <p14:creationId xmlns:p14="http://schemas.microsoft.com/office/powerpoint/2010/main" val="381714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Computação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Contatos para dúvidas</a:t>
            </a:r>
          </a:p>
          <a:p>
            <a:pPr lvl="1"/>
            <a:r>
              <a:rPr lang="pt-BR" dirty="0" smtClean="0"/>
              <a:t>Email: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mrosa@utfpr.edu.br</a:t>
            </a:r>
          </a:p>
          <a:p>
            <a:pPr lvl="1"/>
            <a:r>
              <a:rPr lang="pt-BR" dirty="0" smtClean="0"/>
              <a:t>Sala: CITEC/UTFPR</a:t>
            </a:r>
          </a:p>
          <a:p>
            <a:pPr lvl="2"/>
            <a:r>
              <a:rPr lang="pt-BR" dirty="0" smtClean="0"/>
              <a:t>Bloco D, segundo andar (sala do Prof. Pinho)</a:t>
            </a:r>
          </a:p>
          <a:p>
            <a:pPr lvl="2"/>
            <a:r>
              <a:rPr lang="pt-BR" dirty="0" smtClean="0"/>
              <a:t>Favor agendar sempre, para evitar desencontros.</a:t>
            </a:r>
          </a:p>
          <a:p>
            <a:pPr lvl="2"/>
            <a:endParaRPr lang="pt-BR" dirty="0" smtClean="0"/>
          </a:p>
          <a:p>
            <a:r>
              <a:rPr lang="pt-BR" dirty="0" smtClean="0"/>
              <a:t>Notas de aula, informações, ementas, etc.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  <a:hlinkClick r:id="rId3"/>
              </a:rPr>
              <a:t>www.labsom.ct.utfpr.edu.br/mrosa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pt-BR" b="1" dirty="0" smtClean="0">
                <a:solidFill>
                  <a:srgbClr val="FF0000"/>
                </a:solidFill>
                <a:cs typeface="Courier New" pitchFamily="49" charset="0"/>
              </a:rPr>
              <a:t>(em desenvolvimento)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259</TotalTime>
  <Words>270</Words>
  <Application>Microsoft Office PowerPoint</Application>
  <PresentationFormat>Apresentação na tela (4:3)</PresentationFormat>
  <Paragraphs>81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Calibri</vt:lpstr>
      <vt:lpstr>Constantia</vt:lpstr>
      <vt:lpstr>Courier New</vt:lpstr>
      <vt:lpstr>Tw Cen MT</vt:lpstr>
      <vt:lpstr>Wingdings</vt:lpstr>
      <vt:lpstr>Wingdings 2</vt:lpstr>
      <vt:lpstr>Mediano</vt:lpstr>
      <vt:lpstr>Computação 2</vt:lpstr>
      <vt:lpstr>Computação 2</vt:lpstr>
      <vt:lpstr>Computação 2</vt:lpstr>
      <vt:lpstr>Computação 2</vt:lpstr>
      <vt:lpstr>Computação 2</vt:lpstr>
      <vt:lpstr>Computação 2</vt:lpstr>
      <vt:lpstr>Computação 2</vt:lpstr>
      <vt:lpstr>Computação 2</vt:lpstr>
      <vt:lpstr>Computação 2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68</cp:revision>
  <dcterms:created xsi:type="dcterms:W3CDTF">2010-07-26T15:10:49Z</dcterms:created>
  <dcterms:modified xsi:type="dcterms:W3CDTF">2024-02-27T13:01:46Z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