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8"/>
  </p:notesMasterIdLst>
  <p:sldIdLst>
    <p:sldId id="256" r:id="rId2"/>
    <p:sldId id="262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1" r:id="rId21"/>
    <p:sldId id="280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9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205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743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Pausa para diversão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246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Pausa para diversão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471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 de um programa em C</a:t>
            </a:r>
          </a:p>
          <a:p>
            <a:pPr lvl="1"/>
            <a:r>
              <a:rPr lang="pt-BR" dirty="0" smtClean="0"/>
              <a:t>Bloco principal de instruções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pt-BR" dirty="0" smtClean="0"/>
              <a:t>Demais funções</a:t>
            </a:r>
          </a:p>
          <a:p>
            <a:pPr lvl="1"/>
            <a:r>
              <a:rPr lang="pt-BR" dirty="0" smtClean="0"/>
              <a:t>Comentários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115024" y="2960824"/>
            <a:ext cx="3617575" cy="1836328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233042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Variáveis</a:t>
            </a:r>
          </a:p>
          <a:p>
            <a:pPr lvl="1"/>
            <a:r>
              <a:rPr lang="pt-BR" dirty="0" smtClean="0"/>
              <a:t>Espaços de memória nomeados</a:t>
            </a:r>
          </a:p>
          <a:p>
            <a:pPr lvl="1"/>
            <a:r>
              <a:rPr lang="pt-BR" dirty="0" smtClean="0"/>
              <a:t>Devem ser declaradas</a:t>
            </a:r>
          </a:p>
          <a:p>
            <a:pPr lvl="2"/>
            <a:r>
              <a:rPr lang="pt-BR" dirty="0" smtClean="0"/>
              <a:t>Tipo + nome (+ valor)</a:t>
            </a:r>
          </a:p>
          <a:p>
            <a:pPr lvl="3"/>
            <a:r>
              <a:rPr lang="pt-BR" dirty="0" smtClean="0"/>
              <a:t>Valor é opcional (mas recomendado)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 = 0;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Nomes “sensíveis” a maiúsculas e minúsculas</a:t>
            </a:r>
          </a:p>
          <a:p>
            <a:pPr lvl="2"/>
            <a:r>
              <a:rPr lang="pt-BR" dirty="0" smtClean="0"/>
              <a:t>Cuidado com caracteres especiais</a:t>
            </a:r>
          </a:p>
          <a:p>
            <a:pPr lvl="2"/>
            <a:r>
              <a:rPr lang="pt-BR" dirty="0" smtClean="0"/>
              <a:t>Não pode usar espaço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119718" y="1844824"/>
            <a:ext cx="2646330" cy="1514915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409464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 de dados</a:t>
            </a:r>
          </a:p>
          <a:p>
            <a:pPr lvl="1"/>
            <a:r>
              <a:rPr lang="pt-BR" dirty="0" smtClean="0"/>
              <a:t>Para variáveis e funções</a:t>
            </a:r>
          </a:p>
          <a:p>
            <a:pPr lvl="1"/>
            <a:r>
              <a:rPr lang="pt-BR" dirty="0" smtClean="0"/>
              <a:t>Tipo básicos</a:t>
            </a:r>
          </a:p>
          <a:p>
            <a:pPr lvl="2"/>
            <a:r>
              <a:rPr lang="pt-BR" dirty="0" smtClean="0"/>
              <a:t>Aritméticos (inteiros e ponto flutuante – IEEE-754)</a:t>
            </a:r>
          </a:p>
          <a:p>
            <a:pPr lvl="2"/>
            <a:r>
              <a:rPr lang="pt-BR" dirty="0" smtClean="0"/>
              <a:t>Podem ou não ter sinal (</a:t>
            </a:r>
            <a:r>
              <a:rPr lang="pt-BR" i="1" dirty="0" err="1" smtClean="0"/>
              <a:t>signed</a:t>
            </a:r>
            <a:r>
              <a:rPr lang="pt-BR" i="1" dirty="0" smtClean="0"/>
              <a:t>/</a:t>
            </a:r>
            <a:r>
              <a:rPr lang="pt-BR" i="1" dirty="0" err="1" smtClean="0"/>
              <a:t>unsigned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Tamanho de armazenamento depende de</a:t>
            </a:r>
          </a:p>
          <a:p>
            <a:pPr lvl="3"/>
            <a:r>
              <a:rPr lang="pt-BR" dirty="0" smtClean="0"/>
              <a:t>Sistema operacional</a:t>
            </a:r>
          </a:p>
          <a:p>
            <a:pPr lvl="3"/>
            <a:r>
              <a:rPr lang="pt-BR" dirty="0" smtClean="0"/>
              <a:t>Arquitetura de CPU</a:t>
            </a:r>
          </a:p>
          <a:p>
            <a:pPr lvl="3"/>
            <a:r>
              <a:rPr lang="pt-BR" dirty="0" smtClean="0"/>
              <a:t>Exemplo: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dirty="0" smtClean="0"/>
              <a:t> pode ser 16, 32, 64 bits!</a:t>
            </a:r>
          </a:p>
        </p:txBody>
      </p:sp>
    </p:spTree>
    <p:extLst>
      <p:ext uri="{BB962C8B-B14F-4D97-AF65-F5344CB8AC3E}">
        <p14:creationId xmlns:p14="http://schemas.microsoft.com/office/powerpoint/2010/main" val="1066770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 de dados</a:t>
            </a:r>
          </a:p>
          <a:p>
            <a:pPr lvl="1"/>
            <a:r>
              <a:rPr lang="pt-BR" dirty="0" smtClean="0"/>
              <a:t>Tipo enumerados</a:t>
            </a:r>
          </a:p>
          <a:p>
            <a:pPr lvl="2"/>
            <a:r>
              <a:rPr lang="pt-BR" dirty="0" smtClean="0"/>
              <a:t>Aritméticos com faixa discreta de valores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Sem valor</a:t>
            </a:r>
          </a:p>
          <a:p>
            <a:pPr lvl="1"/>
            <a:r>
              <a:rPr lang="pt-BR" dirty="0" smtClean="0"/>
              <a:t>Tipos derivados</a:t>
            </a:r>
          </a:p>
          <a:p>
            <a:pPr lvl="2"/>
            <a:r>
              <a:rPr lang="pt-BR" dirty="0" smtClean="0"/>
              <a:t>Ponteiros</a:t>
            </a:r>
          </a:p>
          <a:p>
            <a:pPr lvl="2"/>
            <a:r>
              <a:rPr lang="pt-BR" dirty="0" smtClean="0"/>
              <a:t>Arranjos uniformes (</a:t>
            </a:r>
            <a:r>
              <a:rPr lang="pt-BR" i="1" dirty="0" err="1" smtClean="0"/>
              <a:t>arrays</a:t>
            </a:r>
            <a:r>
              <a:rPr lang="pt-BR" dirty="0" smtClean="0"/>
              <a:t>)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funções</a:t>
            </a:r>
          </a:p>
        </p:txBody>
      </p:sp>
    </p:spTree>
    <p:extLst>
      <p:ext uri="{BB962C8B-B14F-4D97-AF65-F5344CB8AC3E}">
        <p14:creationId xmlns:p14="http://schemas.microsoft.com/office/powerpoint/2010/main" val="3798376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 inteiros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593129"/>
              </p:ext>
            </p:extLst>
          </p:nvPr>
        </p:nvGraphicFramePr>
        <p:xfrm>
          <a:off x="579649" y="2340689"/>
          <a:ext cx="8186399" cy="4040639"/>
        </p:xfrm>
        <a:graphic>
          <a:graphicData uri="http://schemas.openxmlformats.org/drawingml/2006/table">
            <a:tbl>
              <a:tblPr firstRow="1" bandRow="1"/>
              <a:tblGrid>
                <a:gridCol w="2032199"/>
                <a:gridCol w="1707840"/>
                <a:gridCol w="4446360"/>
              </a:tblGrid>
              <a:tr h="517319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5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5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Tamanho de armazenamento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5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Faixa de valores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-128 a 127 ou 0 a 255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unsigned 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 a 255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signed 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-128 a 127</a:t>
                      </a:r>
                    </a:p>
                  </a:txBody>
                  <a:tcPr/>
                </a:tc>
              </a:tr>
              <a:tr h="6166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 ou 4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-32,768 a 32,767 ou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-2,147,483,648 a 2,147,483,647</a:t>
                      </a:r>
                    </a:p>
                  </a:txBody>
                  <a:tcPr/>
                </a:tc>
              </a:tr>
              <a:tr h="4377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unsigned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 ou 4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 a 65,535 ou 0 a 4,294,967,295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-32,768 a 32,767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unsigned 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 a 65,535</a:t>
                      </a:r>
                    </a:p>
                  </a:txBody>
                  <a:tcPr/>
                </a:tc>
              </a:tr>
              <a:tr h="517319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-9223372036854775808 a 9223372036854775807</a:t>
                      </a:r>
                    </a:p>
                  </a:txBody>
                  <a:tcPr/>
                </a:tc>
              </a:tr>
              <a:tr h="3056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 dirty="0" err="1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unsigned</a:t>
                      </a: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500" b="0" i="0" u="none" strike="noStrike" kern="1200" cap="none" dirty="0" err="1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long</a:t>
                      </a:r>
                      <a:endParaRPr lang="pt-BR" sz="1500" b="0" i="0" u="none" strike="noStrike" kern="1200" cap="none" dirty="0">
                        <a:ln>
                          <a:noFill/>
                        </a:ln>
                        <a:latin typeface="Courier New" panose="02070309020205020404" pitchFamily="49" charset="0"/>
                        <a:ea typeface="AR PL SungtiL GB" pitchFamily="2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 a 18446744073709551615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3654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 de ponto flutuante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523714"/>
              </p:ext>
            </p:extLst>
          </p:nvPr>
        </p:nvGraphicFramePr>
        <p:xfrm>
          <a:off x="612648" y="2348880"/>
          <a:ext cx="8153400" cy="1914096"/>
        </p:xfrm>
        <a:graphic>
          <a:graphicData uri="http://schemas.openxmlformats.org/drawingml/2006/table">
            <a:tbl>
              <a:tblPr firstRow="1" bandRow="1"/>
              <a:tblGrid>
                <a:gridCol w="1513853"/>
                <a:gridCol w="1956574"/>
                <a:gridCol w="2389103"/>
                <a:gridCol w="2293870"/>
              </a:tblGrid>
              <a:tr h="506752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5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5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Tamanho de armazenamento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5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Faixa de valores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5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Precisão default</a:t>
                      </a:r>
                    </a:p>
                  </a:txBody>
                  <a:tcPr/>
                </a:tc>
              </a:tr>
              <a:tr h="45523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1.2E-38 a 3.4E+38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 casas decimais</a:t>
                      </a:r>
                    </a:p>
                  </a:txBody>
                  <a:tcPr/>
                </a:tc>
              </a:tr>
              <a:tr h="45523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2.3E-308 a 1.7E+308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15 casas decimais</a:t>
                      </a:r>
                    </a:p>
                  </a:txBody>
                  <a:tcPr/>
                </a:tc>
              </a:tr>
              <a:tr h="45498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long 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10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3.4E-4932 a 1.1E+4932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5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19 casas decimais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02268" y="4653136"/>
            <a:ext cx="4113748" cy="1402788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808468" y="4661432"/>
            <a:ext cx="3957581" cy="1394492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734633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Limites dos tipos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2483768" y="2250012"/>
            <a:ext cx="3926180" cy="4131316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3824186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Operadores</a:t>
            </a:r>
          </a:p>
          <a:p>
            <a:pPr lvl="1"/>
            <a:r>
              <a:rPr lang="pt-BR" dirty="0" smtClean="0"/>
              <a:t>Aritméticos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  -   *   /   %   ++   --</a:t>
            </a:r>
          </a:p>
          <a:p>
            <a:pPr lvl="1"/>
            <a:r>
              <a:rPr lang="pt-BR" dirty="0" smtClean="0"/>
              <a:t>Relacionais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  !=  &gt;  &lt;  &gt;=  &lt;=</a:t>
            </a:r>
          </a:p>
          <a:p>
            <a:pPr lvl="1"/>
            <a:r>
              <a:rPr lang="pt-BR" dirty="0" smtClean="0"/>
              <a:t>Lógicos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&amp;&amp;  ||  !</a:t>
            </a:r>
          </a:p>
          <a:p>
            <a:pPr lvl="1"/>
            <a:r>
              <a:rPr lang="pt-BR" dirty="0" smtClean="0"/>
              <a:t>Bit-a-bit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 |  ^  ~  &gt;&gt;  &lt;&lt;</a:t>
            </a:r>
          </a:p>
        </p:txBody>
      </p:sp>
    </p:spTree>
    <p:extLst>
      <p:ext uri="{BB962C8B-B14F-4D97-AF65-F5344CB8AC3E}">
        <p14:creationId xmlns:p14="http://schemas.microsoft.com/office/powerpoint/2010/main" val="1843040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Operadores</a:t>
            </a:r>
          </a:p>
          <a:p>
            <a:pPr lvl="1"/>
            <a:r>
              <a:rPr lang="pt-BR" dirty="0" smtClean="0"/>
              <a:t>Atribuição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+=  -=  *=  /=  %=</a:t>
            </a:r>
          </a:p>
          <a:p>
            <a:pPr lvl="1"/>
            <a:r>
              <a:rPr lang="pt-BR" dirty="0" smtClean="0"/>
              <a:t>Outros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dirty="0" smtClean="0"/>
              <a:t>Tamanho (em bytes) de uma variável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</a:p>
          <a:p>
            <a:pPr lvl="3"/>
            <a:r>
              <a:rPr lang="pt-BR" dirty="0" smtClean="0"/>
              <a:t>Endereço de uma variável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  <a:p>
            <a:pPr lvl="3"/>
            <a:r>
              <a:rPr lang="pt-BR" dirty="0" smtClean="0"/>
              <a:t>Ponteiro para uma variável</a:t>
            </a:r>
          </a:p>
        </p:txBody>
      </p:sp>
    </p:spTree>
    <p:extLst>
      <p:ext uri="{BB962C8B-B14F-4D97-AF65-F5344CB8AC3E}">
        <p14:creationId xmlns:p14="http://schemas.microsoft.com/office/powerpoint/2010/main" val="2779437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Precedência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770535"/>
              </p:ext>
            </p:extLst>
          </p:nvPr>
        </p:nvGraphicFramePr>
        <p:xfrm>
          <a:off x="612648" y="2276872"/>
          <a:ext cx="8153263" cy="4226025"/>
        </p:xfrm>
        <a:graphic>
          <a:graphicData uri="http://schemas.openxmlformats.org/drawingml/2006/table">
            <a:tbl>
              <a:tblPr firstRow="1" bandRow="1"/>
              <a:tblGrid>
                <a:gridCol w="1919531"/>
                <a:gridCol w="3768013"/>
                <a:gridCol w="2465719"/>
              </a:tblGrid>
              <a:tr h="281735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Categoria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Operador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Associatividade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Pós fixados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 dirty="0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() [] -&gt; . ++ - -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Unários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+ - ! ~ ++ - - (tipo) * &amp; sizeof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Direita para a esquerda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Multiplicativo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* / %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Aditivo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+ -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Shift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 dirty="0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&lt;&lt; &gt;&gt;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Relacional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&lt; &lt;= &gt; &gt;=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Igualdade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==  !=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Bitwise AND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&amp;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Bitwise XOR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^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Bitwise OR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|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Logical AND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&amp;&amp;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Logical OR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||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Esquerda para a direita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Condicional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? :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Direita para a esquerda</a:t>
                      </a:r>
                    </a:p>
                  </a:txBody>
                  <a:tcPr marL="80496" marR="80496" marT="40248" marB="40248"/>
                </a:tc>
              </a:tr>
              <a:tr h="281735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pt-BR" sz="13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Atribuição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1" i="0" u="none" strike="noStrike" kern="1200" cap="none" dirty="0">
                          <a:ln>
                            <a:noFill/>
                          </a:ln>
                          <a:latin typeface="Courier New" panose="02070309020205020404" pitchFamily="49" charset="0"/>
                          <a:ea typeface="AR PL SungtiL GB" pitchFamily="2"/>
                          <a:cs typeface="Courier New" panose="02070309020205020404" pitchFamily="49" charset="0"/>
                        </a:rPr>
                        <a:t>= += -= *= /= %=&gt;&gt;= &lt;&lt;= &amp;= ^= |=</a:t>
                      </a:r>
                    </a:p>
                  </a:txBody>
                  <a:tcPr marL="80496" marR="80496" marT="40248" marB="40248"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/>
                      </a:pPr>
                      <a:r>
                        <a:rPr lang="pt-BR" sz="13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Direita para a esquerda</a:t>
                      </a:r>
                    </a:p>
                  </a:txBody>
                  <a:tcPr marL="80496" marR="80496" marT="40248" marB="4024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26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Linguagem de programação C</a:t>
            </a:r>
          </a:p>
          <a:p>
            <a:pPr lvl="1"/>
            <a:r>
              <a:rPr lang="pt-BR" dirty="0" smtClean="0"/>
              <a:t>Genérica, de alto nível</a:t>
            </a:r>
          </a:p>
          <a:p>
            <a:pPr lvl="2"/>
            <a:r>
              <a:rPr lang="pt-BR" dirty="0" smtClean="0"/>
              <a:t>Relação “quase” direta com linguagem de máquina</a:t>
            </a:r>
          </a:p>
          <a:p>
            <a:pPr lvl="3"/>
            <a:r>
              <a:rPr lang="pt-BR" i="1" dirty="0" smtClean="0"/>
              <a:t>“Falar com o hardware”</a:t>
            </a:r>
          </a:p>
          <a:p>
            <a:pPr lvl="1"/>
            <a:r>
              <a:rPr lang="pt-BR" dirty="0" smtClean="0"/>
              <a:t>De programadores para programadores</a:t>
            </a:r>
          </a:p>
          <a:p>
            <a:pPr lvl="2"/>
            <a:r>
              <a:rPr lang="pt-BR" dirty="0" smtClean="0"/>
              <a:t>Flexível e portátil</a:t>
            </a:r>
          </a:p>
          <a:p>
            <a:pPr lvl="1"/>
            <a:r>
              <a:rPr lang="pt-BR" dirty="0" smtClean="0"/>
              <a:t>Criado para desenvolver o UNIX</a:t>
            </a:r>
          </a:p>
          <a:p>
            <a:pPr lvl="1"/>
            <a:r>
              <a:rPr lang="pt-BR" dirty="0" smtClean="0"/>
              <a:t>Nasceu com...</a:t>
            </a:r>
          </a:p>
          <a:p>
            <a:pPr lvl="2"/>
            <a:r>
              <a:rPr lang="pt-BR" dirty="0" smtClean="0"/>
              <a:t>Teoria de programação estruturada</a:t>
            </a:r>
          </a:p>
          <a:p>
            <a:pPr lvl="2"/>
            <a:r>
              <a:rPr lang="pt-BR" dirty="0" smtClean="0"/>
              <a:t>Computador pessoal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Entradas e saídas de dados (I/O)</a:t>
            </a:r>
          </a:p>
          <a:p>
            <a:pPr lvl="1"/>
            <a:r>
              <a:rPr lang="pt-BR" dirty="0" smtClean="0"/>
              <a:t>Geralmente no console ou em arquivos</a:t>
            </a:r>
          </a:p>
          <a:p>
            <a:pPr lvl="2"/>
            <a:r>
              <a:rPr lang="pt-BR" dirty="0" smtClean="0"/>
              <a:t>Basicamente: console é a tela, ou tela + teclado</a:t>
            </a:r>
          </a:p>
          <a:p>
            <a:pPr lvl="1"/>
            <a:r>
              <a:rPr lang="pt-BR" dirty="0" smtClean="0"/>
              <a:t>Fluxo de dados (</a:t>
            </a:r>
            <a:r>
              <a:rPr lang="pt-BR" i="1" dirty="0" err="1" smtClean="0"/>
              <a:t>streams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Arquivos padrões (</a:t>
            </a:r>
            <a:r>
              <a:rPr lang="pt-BR" i="1" dirty="0" smtClean="0"/>
              <a:t>standard files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Dispositivos tratados como arquivos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pt-BR" dirty="0" smtClean="0"/>
              <a:t> – linha de comando e teclado (do console)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pt-BR" dirty="0" smtClean="0"/>
              <a:t> – console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pt-BR" dirty="0" smtClean="0"/>
              <a:t> – console primário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2032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Entradas e saídas de dados (I/O)</a:t>
            </a:r>
          </a:p>
          <a:p>
            <a:pPr lvl="1"/>
            <a:r>
              <a:rPr lang="pt-BR" dirty="0" smtClean="0"/>
              <a:t>Funções (básicas)</a:t>
            </a:r>
          </a:p>
          <a:p>
            <a:pPr lvl="2"/>
            <a:r>
              <a:rPr lang="pt-BR" dirty="0" smtClean="0"/>
              <a:t>Entrada e saída de </a:t>
            </a:r>
            <a:r>
              <a:rPr lang="pt-BR" dirty="0" err="1" smtClean="0"/>
              <a:t>caracter</a:t>
            </a:r>
            <a:endParaRPr lang="pt-BR" dirty="0" smtClean="0"/>
          </a:p>
          <a:p>
            <a:pPr lvl="3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getchar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Entrada e saída de sequência de caracteres</a:t>
            </a:r>
          </a:p>
          <a:p>
            <a:pPr lvl="3"/>
            <a:r>
              <a:rPr lang="pt-BR" dirty="0" smtClean="0"/>
              <a:t>Até o fim da linha (EOL </a:t>
            </a:r>
            <a:r>
              <a:rPr lang="pt-BR" dirty="0" smtClean="0">
                <a:sym typeface="Wingdings 2" panose="05020102010507070707" pitchFamily="18" charset="2"/>
              </a:rPr>
              <a:t>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ctrl+d</a:t>
            </a:r>
            <a:r>
              <a:rPr lang="pt-BR" dirty="0" smtClean="0">
                <a:sym typeface="Wingdings 2" panose="05020102010507070707" pitchFamily="18" charset="2"/>
              </a:rPr>
              <a:t>)</a:t>
            </a:r>
            <a:endParaRPr lang="pt-BR" dirty="0" smtClean="0"/>
          </a:p>
          <a:p>
            <a:pPr lvl="2"/>
            <a:r>
              <a:rPr lang="pt-BR" dirty="0" smtClean="0"/>
              <a:t>Entrada e saída formatadas</a:t>
            </a:r>
          </a:p>
          <a:p>
            <a:pPr lvl="3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Lembrando:</a:t>
            </a:r>
          </a:p>
          <a:p>
            <a:pPr lvl="3"/>
            <a:r>
              <a:rPr lang="pt-BR" dirty="0" err="1" smtClean="0"/>
              <a:t>strings</a:t>
            </a:r>
            <a:r>
              <a:rPr lang="pt-BR" dirty="0" smtClean="0"/>
              <a:t> </a:t>
            </a:r>
            <a:r>
              <a:rPr lang="pt-BR" dirty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sequência de caracteres que termina com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\0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513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Saída formatada de dados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Gera uma </a:t>
            </a:r>
            <a:r>
              <a:rPr lang="pt-BR" dirty="0" err="1" smtClean="0"/>
              <a:t>string</a:t>
            </a:r>
            <a:r>
              <a:rPr lang="pt-BR" dirty="0" smtClean="0"/>
              <a:t> no “arquivo”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Especificação do tipo de variável para formatação</a:t>
            </a:r>
          </a:p>
          <a:p>
            <a:pPr lvl="3"/>
            <a:r>
              <a:rPr lang="pt-BR" i="1" dirty="0" err="1" smtClean="0"/>
              <a:t>Placeholders</a:t>
            </a:r>
            <a:endParaRPr lang="pt-BR" i="1" dirty="0" smtClean="0"/>
          </a:p>
          <a:p>
            <a:pPr lvl="2"/>
            <a:r>
              <a:rPr lang="pt-BR" dirty="0" smtClean="0"/>
              <a:t>Valores das variáveis são inseridos no lugar dos </a:t>
            </a:r>
            <a:r>
              <a:rPr lang="pt-BR" i="1" dirty="0" err="1" smtClean="0"/>
              <a:t>placeholders</a:t>
            </a:r>
            <a:endParaRPr lang="pt-BR" i="1" dirty="0" smtClean="0"/>
          </a:p>
          <a:p>
            <a:pPr lvl="2"/>
            <a:endParaRPr lang="pt-BR" dirty="0"/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soma = 10.0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(“Resultado = %d”, soma);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969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Entrada de dados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pt-BR" dirty="0" smtClean="0"/>
              <a:t>Le uma </a:t>
            </a:r>
            <a:r>
              <a:rPr lang="pt-BR" dirty="0" err="1" smtClean="0"/>
              <a:t>string</a:t>
            </a:r>
            <a:r>
              <a:rPr lang="pt-BR" dirty="0" smtClean="0"/>
              <a:t> do “arquivo”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com conversão de tipo para a variável escolhida</a:t>
            </a:r>
          </a:p>
          <a:p>
            <a:pPr lvl="2"/>
            <a:r>
              <a:rPr lang="pt-BR" dirty="0" smtClean="0"/>
              <a:t>Usa</a:t>
            </a:r>
            <a:r>
              <a:rPr lang="pt-BR" dirty="0"/>
              <a:t> </a:t>
            </a:r>
            <a:r>
              <a:rPr lang="pt-BR" i="1" dirty="0" err="1" smtClean="0"/>
              <a:t>placeholders</a:t>
            </a:r>
            <a:endParaRPr lang="pt-BR" i="1" dirty="0" smtClean="0"/>
          </a:p>
          <a:p>
            <a:pPr lvl="2"/>
            <a:r>
              <a:rPr lang="pt-BR" dirty="0" smtClean="0"/>
              <a:t>Especificamos o endereço da variável</a:t>
            </a:r>
          </a:p>
          <a:p>
            <a:pPr lvl="3"/>
            <a:r>
              <a:rPr lang="pt-BR" dirty="0" smtClean="0"/>
              <a:t>Para poder manipulá-la dentro da função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endParaRPr lang="pt-BR" dirty="0"/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valor_desejado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(“%d”, &amp;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valor_desejado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34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Estruturas de decisão</a:t>
            </a:r>
          </a:p>
          <a:p>
            <a:pPr lvl="1"/>
            <a:r>
              <a:rPr lang="pt-BR" dirty="0" smtClean="0"/>
              <a:t>Condição para alterar fluxo de execução</a:t>
            </a:r>
          </a:p>
          <a:p>
            <a:pPr lvl="1"/>
            <a:r>
              <a:rPr lang="pt-BR" dirty="0" smtClean="0"/>
              <a:t>Uma ou mais condições</a:t>
            </a:r>
          </a:p>
          <a:p>
            <a:pPr lvl="2"/>
            <a:r>
              <a:rPr lang="pt-BR" dirty="0" smtClean="0"/>
              <a:t>Valores não-zero e não-nulo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569506" y="3571258"/>
            <a:ext cx="2196542" cy="281007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137839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Estruturas de decisão</a:t>
            </a:r>
          </a:p>
          <a:p>
            <a:pPr lvl="1"/>
            <a:endParaRPr lang="pt-BR" dirty="0"/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(condição)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bloco_1;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bloco_2;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562610" y="3571258"/>
            <a:ext cx="2196542" cy="281007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714896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Estruturas de decisão</a:t>
            </a:r>
          </a:p>
          <a:p>
            <a:pPr lvl="1"/>
            <a:endParaRPr lang="pt-BR" dirty="0"/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nota;</a:t>
            </a: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(“%d”, &amp;nota);</a:t>
            </a: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(nota&gt;=6)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(“aprovado!\n”);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(“reprovado\n”);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562610" y="3571258"/>
            <a:ext cx="2196542" cy="281007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321166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Estruturas de decisão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expressao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constante_1: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bloco_1;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case constante_2: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bloco_2;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default: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bloco_3;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890008" y="2523928"/>
            <a:ext cx="2876040" cy="38574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887442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Estruturas de decisão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nota =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getchar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switch(nota) {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‘A’: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(‘excelente’\n);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case ‘B’: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(‘isso ai\n’);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default: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(‘ok\n’);</a:t>
            </a:r>
          </a:p>
          <a:p>
            <a:pPr marL="109728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break;</a:t>
            </a:r>
          </a:p>
          <a:p>
            <a:pPr marL="1097280" lvl="3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890008" y="2523928"/>
            <a:ext cx="2876040" cy="38574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555202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Operador condicional 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 :</a:t>
            </a:r>
          </a:p>
          <a:p>
            <a:pPr lvl="1"/>
            <a:r>
              <a:rPr lang="pt-BR" dirty="0" smtClean="0"/>
              <a:t>Operador ternário</a:t>
            </a:r>
          </a:p>
          <a:p>
            <a:pPr lvl="2"/>
            <a:r>
              <a:rPr lang="pt-BR" dirty="0" smtClean="0"/>
              <a:t>Versão “rápida”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Cuidado, pois pode dificultar leitura do código</a:t>
            </a:r>
          </a:p>
          <a:p>
            <a:pPr lvl="1"/>
            <a:endParaRPr lang="pt-BR" dirty="0"/>
          </a:p>
          <a:p>
            <a:pPr lvl="1"/>
            <a:r>
              <a:rPr lang="pt-BR" dirty="0" smtClean="0"/>
              <a:t>Forma geral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exp1 ? exp2 : exp3</a:t>
            </a:r>
          </a:p>
          <a:p>
            <a:pPr lvl="2"/>
            <a:endParaRPr lang="pt-BR" dirty="0"/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(num1&gt;num2) ? num1 : num2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52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Linguagem de programação C</a:t>
            </a:r>
          </a:p>
          <a:p>
            <a:pPr lvl="1"/>
            <a:r>
              <a:rPr lang="pt-BR" dirty="0" smtClean="0"/>
              <a:t>Compilada e não interpretada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Texto</a:t>
            </a:r>
            <a:r>
              <a:rPr lang="pt-BR" dirty="0" smtClean="0"/>
              <a:t> compilador </a:t>
            </a:r>
            <a:r>
              <a:rPr lang="pt-BR" dirty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</a:t>
            </a:r>
            <a:r>
              <a:rPr lang="pt-BR" i="1" dirty="0" err="1" smtClean="0"/>
              <a:t>link</a:t>
            </a:r>
            <a:r>
              <a:rPr lang="pt-BR" dirty="0" err="1" smtClean="0"/>
              <a:t>editor</a:t>
            </a:r>
            <a:r>
              <a:rPr lang="pt-BR" dirty="0" smtClean="0"/>
              <a:t> </a:t>
            </a:r>
            <a:r>
              <a:rPr lang="pt-BR" dirty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executável</a:t>
            </a:r>
          </a:p>
          <a:p>
            <a:pPr lvl="3"/>
            <a:r>
              <a:rPr lang="pt-BR" dirty="0" smtClean="0"/>
              <a:t>Texto = código-fonte (</a:t>
            </a:r>
            <a:r>
              <a:rPr lang="pt-BR" i="1" dirty="0" err="1" smtClean="0"/>
              <a:t>source</a:t>
            </a:r>
            <a:r>
              <a:rPr lang="pt-BR" i="1" dirty="0" smtClean="0"/>
              <a:t> </a:t>
            </a:r>
            <a:r>
              <a:rPr lang="pt-BR" i="1" dirty="0" err="1" smtClean="0"/>
              <a:t>code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Executável em linguagem de máquina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3217128" y="3966768"/>
            <a:ext cx="2944440" cy="203183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1435133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Repetição condicionada de bloco de comandos</a:t>
            </a:r>
          </a:p>
          <a:p>
            <a:pPr lvl="1"/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do...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870928" y="3066809"/>
            <a:ext cx="2895120" cy="331451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3936467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(condição)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bloco;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870928" y="3066809"/>
            <a:ext cx="2895120" cy="331451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630446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0;</a:t>
            </a: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(a&lt;=10)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 = %d\n”, a);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a++;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870928" y="3066809"/>
            <a:ext cx="2895120" cy="331451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476028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ini;cond;incr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bloco;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342284" y="3140968"/>
            <a:ext cx="2307931" cy="324036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7821971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for(a=0;a&lt;=10;a*=2)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(“a=%d\n”, a);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342284" y="3140968"/>
            <a:ext cx="2307931" cy="324036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1931588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bloco;</a:t>
            </a: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condicao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6101688" y="3197128"/>
            <a:ext cx="2664360" cy="31842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1404646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Laços (</a:t>
            </a:r>
            <a:r>
              <a:rPr lang="pt-BR" i="1" dirty="0" smtClean="0"/>
              <a:t>loops</a:t>
            </a:r>
            <a:r>
              <a:rPr lang="pt-BR" dirty="0" smtClean="0"/>
              <a:t>)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0;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pPr marL="365760" lvl="1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 = %d\n”, a);</a:t>
            </a:r>
          </a:p>
          <a:p>
            <a:pPr marL="365760" lvl="1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a*=2;</a:t>
            </a:r>
          </a:p>
          <a:p>
            <a:pPr marL="365760" lvl="1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(a&lt;=10);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6101688" y="3197128"/>
            <a:ext cx="2664360" cy="31842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310770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Sequência/grupo de comandos</a:t>
            </a:r>
          </a:p>
          <a:p>
            <a:pPr lvl="1"/>
            <a:r>
              <a:rPr lang="pt-BR" dirty="0" smtClean="0"/>
              <a:t>Realização de um objetivo (uma função)</a:t>
            </a:r>
          </a:p>
          <a:p>
            <a:pPr lvl="2"/>
            <a:r>
              <a:rPr lang="pt-BR" dirty="0" smtClean="0"/>
              <a:t>Sub-rotinas, </a:t>
            </a:r>
            <a:r>
              <a:rPr lang="pt-BR" i="1" dirty="0" smtClean="0"/>
              <a:t>procedures</a:t>
            </a:r>
            <a:r>
              <a:rPr lang="pt-BR" dirty="0" smtClean="0"/>
              <a:t>, métodos, etc.</a:t>
            </a:r>
          </a:p>
          <a:p>
            <a:pPr lvl="1"/>
            <a:r>
              <a:rPr lang="pt-BR" dirty="0" smtClean="0"/>
              <a:t>Todo programa em C tem pelo menos uma função: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pt-BR" dirty="0" smtClean="0"/>
              <a:t>Bibliotecas-padrão do C tem diversas funções</a:t>
            </a:r>
          </a:p>
          <a:p>
            <a:pPr lvl="2"/>
            <a:r>
              <a:rPr lang="pt-BR" dirty="0" smtClean="0"/>
              <a:t>Prontas para usar!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07650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Sequência/grupo de comandos</a:t>
            </a:r>
          </a:p>
          <a:p>
            <a:pPr lvl="1"/>
            <a:r>
              <a:rPr lang="pt-BR" dirty="0" smtClean="0"/>
              <a:t>Realização de um objetivo (uma função)</a:t>
            </a:r>
          </a:p>
          <a:p>
            <a:pPr lvl="2"/>
            <a:r>
              <a:rPr lang="pt-BR" dirty="0" smtClean="0"/>
              <a:t>Sub-rotinas, </a:t>
            </a:r>
            <a:r>
              <a:rPr lang="pt-BR" i="1" dirty="0" smtClean="0"/>
              <a:t>procedures</a:t>
            </a:r>
            <a:r>
              <a:rPr lang="pt-BR" dirty="0" smtClean="0"/>
              <a:t>, métodos, etc.</a:t>
            </a:r>
          </a:p>
          <a:p>
            <a:pPr lvl="1"/>
            <a:r>
              <a:rPr lang="pt-BR" dirty="0" smtClean="0"/>
              <a:t>Todo programa em C tem pelo menos uma função: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pt-BR" dirty="0" smtClean="0"/>
              <a:t>Bibliotecas-padrão do C tem diversas funções</a:t>
            </a:r>
          </a:p>
          <a:p>
            <a:pPr lvl="2"/>
            <a:r>
              <a:rPr lang="pt-BR" dirty="0" smtClean="0"/>
              <a:t>Prontas para usar!</a:t>
            </a:r>
          </a:p>
          <a:p>
            <a:pPr lvl="2"/>
            <a:endParaRPr lang="pt-BR" dirty="0"/>
          </a:p>
          <a:p>
            <a:pPr lvl="1"/>
            <a:r>
              <a:rPr lang="pt-BR" dirty="0" smtClean="0"/>
              <a:t>Dica: organizar o código para facilitar leitura!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77631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Cabeçalho (</a:t>
            </a:r>
            <a:r>
              <a:rPr lang="pt-BR" i="1" dirty="0" smtClean="0"/>
              <a:t>header</a:t>
            </a:r>
            <a:r>
              <a:rPr lang="pt-BR" dirty="0" smtClean="0"/>
              <a:t>) + corpo (</a:t>
            </a:r>
            <a:r>
              <a:rPr lang="pt-BR" i="1" dirty="0" err="1" smtClean="0"/>
              <a:t>body</a:t>
            </a:r>
            <a:r>
              <a:rPr lang="pt-BR" dirty="0" smtClean="0"/>
              <a:t>)</a:t>
            </a:r>
          </a:p>
          <a:p>
            <a:pPr lvl="1"/>
            <a:endParaRPr lang="pt-BR" dirty="0"/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tipo_retorno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nome_funcao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lista_parametros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corpo;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65760" lvl="1" indent="0">
              <a:buNone/>
            </a:pP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/>
              <a:t>Declaradas antes de serem usadas</a:t>
            </a:r>
          </a:p>
          <a:p>
            <a:pPr lvl="2"/>
            <a:r>
              <a:rPr lang="pt-BR" dirty="0"/>
              <a:t>Aviso para o compilador saber de sua existência</a:t>
            </a:r>
          </a:p>
          <a:p>
            <a:pPr lvl="3"/>
            <a:r>
              <a:rPr lang="pt-BR" dirty="0"/>
              <a:t>Não gerar erro</a:t>
            </a:r>
          </a:p>
          <a:p>
            <a:pPr lvl="2"/>
            <a:r>
              <a:rPr lang="pt-BR" dirty="0"/>
              <a:t>Corpo pode ser definido depois</a:t>
            </a:r>
            <a:r>
              <a:rPr lang="pt-BR" dirty="0" smtClean="0"/>
              <a:t>;</a:t>
            </a:r>
            <a:endParaRPr lang="pt-BR" dirty="0"/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53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Linguagem de programação C</a:t>
            </a:r>
          </a:p>
          <a:p>
            <a:pPr lvl="1"/>
            <a:r>
              <a:rPr lang="pt-BR" dirty="0" smtClean="0"/>
              <a:t>Recursos de alto e baixo nível</a:t>
            </a:r>
          </a:p>
          <a:p>
            <a:pPr lvl="2"/>
            <a:r>
              <a:rPr lang="pt-BR" dirty="0" smtClean="0"/>
              <a:t>Rotinas críticas podem ser implementadas em linguagem de máquina (Assembly)</a:t>
            </a:r>
          </a:p>
          <a:p>
            <a:pPr lvl="1"/>
            <a:r>
              <a:rPr lang="pt-BR" dirty="0" smtClean="0"/>
              <a:t>Estruturalmente simples</a:t>
            </a:r>
          </a:p>
          <a:p>
            <a:pPr lvl="2"/>
            <a:r>
              <a:rPr lang="pt-BR" dirty="0" smtClean="0"/>
              <a:t>Poucas funções intrínsecas</a:t>
            </a:r>
          </a:p>
          <a:p>
            <a:pPr lvl="2"/>
            <a:r>
              <a:rPr lang="pt-BR" dirty="0" smtClean="0"/>
              <a:t>Inclusão de quantas rotinas se desejar</a:t>
            </a:r>
          </a:p>
          <a:p>
            <a:pPr lvl="3"/>
            <a:r>
              <a:rPr lang="pt-BR" dirty="0" smtClean="0"/>
              <a:t>O céu (e a memória) é o limite</a:t>
            </a:r>
          </a:p>
          <a:p>
            <a:pPr lvl="1"/>
            <a:r>
              <a:rPr lang="pt-BR" dirty="0" smtClean="0"/>
              <a:t>Grande variedade de bibliotecas</a:t>
            </a:r>
          </a:p>
          <a:p>
            <a:pPr lvl="2"/>
            <a:r>
              <a:rPr lang="pt-BR" dirty="0" smtClean="0"/>
              <a:t>Código-fonte ou </a:t>
            </a:r>
            <a:r>
              <a:rPr lang="pt-BR" dirty="0" err="1" smtClean="0"/>
              <a:t>pré</a:t>
            </a:r>
            <a:r>
              <a:rPr lang="pt-BR" dirty="0" smtClean="0"/>
              <a:t>-compiladas (binárias)</a:t>
            </a:r>
          </a:p>
        </p:txBody>
      </p:sp>
    </p:spTree>
    <p:extLst>
      <p:ext uri="{BB962C8B-B14F-4D97-AF65-F5344CB8AC3E}">
        <p14:creationId xmlns:p14="http://schemas.microsoft.com/office/powerpoint/2010/main" val="41683160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(a&gt;b)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a;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b;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pt-BR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566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Passagem de parâmetros</a:t>
            </a:r>
          </a:p>
          <a:p>
            <a:pPr lvl="2"/>
            <a:r>
              <a:rPr lang="pt-BR" dirty="0" smtClean="0"/>
              <a:t>Por valor (</a:t>
            </a:r>
            <a:r>
              <a:rPr lang="pt-BR" i="1" dirty="0" err="1" smtClean="0"/>
              <a:t>call</a:t>
            </a:r>
            <a:r>
              <a:rPr lang="pt-BR" i="1" dirty="0" smtClean="0"/>
              <a:t> </a:t>
            </a:r>
            <a:r>
              <a:rPr lang="pt-BR" i="1" dirty="0" err="1" smtClean="0"/>
              <a:t>by</a:t>
            </a:r>
            <a:r>
              <a:rPr lang="pt-BR" i="1" dirty="0" smtClean="0"/>
              <a:t> </a:t>
            </a:r>
            <a:r>
              <a:rPr lang="pt-BR" i="1" dirty="0" err="1" smtClean="0"/>
              <a:t>value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Alteração dos parâmetros só conhecido</a:t>
            </a:r>
            <a:br>
              <a:rPr lang="pt-BR" dirty="0" smtClean="0"/>
            </a:br>
            <a:r>
              <a:rPr lang="pt-BR" dirty="0" smtClean="0"/>
              <a:t>pelo corpo da função</a:t>
            </a:r>
          </a:p>
          <a:p>
            <a:pPr lvl="3"/>
            <a:r>
              <a:rPr lang="pt-BR" dirty="0" smtClean="0"/>
              <a:t>Lembre-se: parâmetro também é variável</a:t>
            </a:r>
          </a:p>
          <a:p>
            <a:pPr lvl="2"/>
            <a:r>
              <a:rPr lang="pt-BR" dirty="0" smtClean="0"/>
              <a:t>Por referência (</a:t>
            </a:r>
            <a:r>
              <a:rPr lang="pt-BR" i="1" dirty="0" err="1" smtClean="0"/>
              <a:t>call</a:t>
            </a:r>
            <a:r>
              <a:rPr lang="pt-BR" i="1" dirty="0" smtClean="0"/>
              <a:t> </a:t>
            </a:r>
            <a:r>
              <a:rPr lang="pt-BR" i="1" dirty="0" err="1" smtClean="0"/>
              <a:t>by</a:t>
            </a:r>
            <a:r>
              <a:rPr lang="pt-BR" i="1" dirty="0" smtClean="0"/>
              <a:t> </a:t>
            </a:r>
            <a:r>
              <a:rPr lang="pt-BR" i="1" dirty="0" err="1" smtClean="0"/>
              <a:t>reference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Função recebe o endereço de memória dos parâmetros</a:t>
            </a:r>
          </a:p>
          <a:p>
            <a:pPr lvl="4"/>
            <a:r>
              <a:rPr lang="pt-BR" dirty="0" smtClean="0"/>
              <a:t>Ponteiros para áreas de memória</a:t>
            </a:r>
          </a:p>
          <a:p>
            <a:pPr lvl="3"/>
            <a:r>
              <a:rPr lang="pt-BR" dirty="0" smtClean="0"/>
              <a:t>Alteração dos parâmetros é visível do “lado de fora” da função</a:t>
            </a:r>
          </a:p>
        </p:txBody>
      </p:sp>
    </p:spTree>
    <p:extLst>
      <p:ext uri="{BB962C8B-B14F-4D97-AF65-F5344CB8AC3E}">
        <p14:creationId xmlns:p14="http://schemas.microsoft.com/office/powerpoint/2010/main" val="13513253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pPr lvl="2"/>
            <a:r>
              <a:rPr lang="pt-BR" dirty="0" smtClean="0"/>
              <a:t>Variável é um nome dado</a:t>
            </a:r>
            <a:br>
              <a:rPr lang="pt-BR" dirty="0" smtClean="0"/>
            </a:br>
            <a:r>
              <a:rPr lang="pt-BR" dirty="0" smtClean="0"/>
              <a:t>a uma posição de memória</a:t>
            </a:r>
            <a:br>
              <a:rPr lang="pt-BR" dirty="0" smtClean="0"/>
            </a:br>
            <a:r>
              <a:rPr lang="pt-BR" dirty="0" smtClean="0"/>
              <a:t>que contém um valor</a:t>
            </a:r>
          </a:p>
          <a:p>
            <a:pPr lvl="2"/>
            <a:r>
              <a:rPr lang="pt-BR" dirty="0" smtClean="0"/>
              <a:t>Variável tem um endereço de memória</a:t>
            </a:r>
          </a:p>
          <a:p>
            <a:pPr lvl="2"/>
            <a:r>
              <a:rPr lang="pt-BR" dirty="0" smtClean="0"/>
              <a:t>&amp; é usado para “pegar” esse endereço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Variável do tipo ponteiro “aponta” para</a:t>
            </a:r>
            <a:br>
              <a:rPr lang="pt-BR" dirty="0" smtClean="0"/>
            </a:br>
            <a:r>
              <a:rPr lang="pt-BR" dirty="0" smtClean="0"/>
              <a:t>uma posição de memória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tipo *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nome_var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580111" y="1600200"/>
            <a:ext cx="3203313" cy="1434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04177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pPr lvl="2"/>
            <a:r>
              <a:rPr lang="pt-BR" dirty="0" smtClean="0"/>
              <a:t>Uso</a:t>
            </a:r>
          </a:p>
          <a:p>
            <a:pPr lvl="3"/>
            <a:r>
              <a:rPr lang="pt-BR" dirty="0" smtClean="0"/>
              <a:t>Permitir que funções alterem</a:t>
            </a:r>
            <a:br>
              <a:rPr lang="pt-BR" dirty="0" smtClean="0"/>
            </a:br>
            <a:r>
              <a:rPr lang="pt-BR" dirty="0" smtClean="0"/>
              <a:t>conteúdo de variáveis passadas como</a:t>
            </a:r>
            <a:br>
              <a:rPr lang="pt-BR" dirty="0" smtClean="0"/>
            </a:br>
            <a:r>
              <a:rPr lang="pt-BR" dirty="0" smtClean="0"/>
              <a:t>parâmetro</a:t>
            </a:r>
          </a:p>
          <a:p>
            <a:pPr lvl="4"/>
            <a:r>
              <a:rPr lang="pt-BR" dirty="0" smtClean="0"/>
              <a:t>Função pode retornar mais de um valor</a:t>
            </a:r>
          </a:p>
          <a:p>
            <a:pPr lvl="3"/>
            <a:r>
              <a:rPr lang="pt-BR" dirty="0" smtClean="0"/>
              <a:t>Construção de estruturas de dados complexas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tipo *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nome_var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580111" y="1600200"/>
            <a:ext cx="3203313" cy="1434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87039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pPr marL="41148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148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var = 20;</a:t>
            </a:r>
          </a:p>
          <a:p>
            <a:pPr marL="41148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41148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&amp;var</a:t>
            </a:r>
          </a:p>
          <a:p>
            <a:pPr marL="41148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(“endereço da variável = %x\n”,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41148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(“Conteúdo da variável = %d\n”,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pvar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580111" y="1600200"/>
            <a:ext cx="3203313" cy="1434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22494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</a:p>
          <a:p>
            <a:pPr lvl="2"/>
            <a:r>
              <a:rPr lang="pt-BR" dirty="0" smtClean="0"/>
              <a:t>Indicar um endereço inexistente</a:t>
            </a:r>
          </a:p>
          <a:p>
            <a:pPr lvl="3"/>
            <a:r>
              <a:rPr lang="pt-BR" dirty="0" smtClean="0"/>
              <a:t>Endereço nulo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NULL;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580111" y="1600200"/>
            <a:ext cx="3203313" cy="1434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4220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</a:p>
          <a:p>
            <a:pPr lvl="1"/>
            <a:r>
              <a:rPr lang="pt-BR" dirty="0" smtClean="0"/>
              <a:t>Aritmética</a:t>
            </a:r>
          </a:p>
          <a:p>
            <a:pPr lvl="2"/>
            <a:r>
              <a:rPr lang="pt-BR" dirty="0" smtClean="0"/>
              <a:t>Somar e subtrair ponteiros</a:t>
            </a:r>
          </a:p>
          <a:p>
            <a:pPr lvl="2"/>
            <a:r>
              <a:rPr lang="pt-BR" dirty="0" smtClean="0"/>
              <a:t>Avanço ou retrocesso em memória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ACORDO</a:t>
            </a:r>
            <a:r>
              <a:rPr lang="pt-BR" dirty="0" smtClean="0"/>
              <a:t> com o tamanho (em bytes) do tipo do ponteiro</a:t>
            </a:r>
          </a:p>
          <a:p>
            <a:pPr lvl="2"/>
            <a:r>
              <a:rPr lang="pt-BR" dirty="0" smtClean="0"/>
              <a:t>Lembre-se de arranjos (</a:t>
            </a:r>
            <a:r>
              <a:rPr lang="pt-BR" i="1" dirty="0" err="1" smtClean="0"/>
              <a:t>arrays</a:t>
            </a:r>
            <a:r>
              <a:rPr lang="pt-BR" dirty="0" smtClean="0"/>
              <a:t>) como vetores</a:t>
            </a:r>
          </a:p>
          <a:p>
            <a:pPr lvl="2"/>
            <a:endParaRPr lang="pt-BR" dirty="0"/>
          </a:p>
          <a:p>
            <a:pPr lvl="1"/>
            <a:r>
              <a:rPr lang="pt-BR" dirty="0" smtClean="0"/>
              <a:t>Ponteiros para ponteiros</a:t>
            </a:r>
          </a:p>
          <a:p>
            <a:pPr lvl="2"/>
            <a:r>
              <a:rPr lang="pt-BR" dirty="0" smtClean="0"/>
              <a:t>Encadeamento de referências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580111" y="1600200"/>
            <a:ext cx="3203313" cy="1434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2279688" y="5624968"/>
            <a:ext cx="4819320" cy="75636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71935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1970 </a:t>
            </a:r>
            <a:r>
              <a:rPr lang="pt-BR" dirty="0"/>
              <a:t>–</a:t>
            </a:r>
            <a:r>
              <a:rPr lang="pt-BR" dirty="0" smtClean="0"/>
              <a:t> Dennis Ritchie cria linguagem B</a:t>
            </a:r>
          </a:p>
          <a:p>
            <a:pPr lvl="1"/>
            <a:r>
              <a:rPr lang="pt-BR" dirty="0" smtClean="0"/>
              <a:t>AT&amp;T Bell </a:t>
            </a:r>
            <a:r>
              <a:rPr lang="pt-BR" dirty="0" err="1" smtClean="0"/>
              <a:t>Labs</a:t>
            </a:r>
            <a:endParaRPr lang="pt-BR" dirty="0" smtClean="0"/>
          </a:p>
          <a:p>
            <a:pPr lvl="1"/>
            <a:r>
              <a:rPr lang="pt-BR" dirty="0" smtClean="0"/>
              <a:t>A partir de BCPL</a:t>
            </a:r>
          </a:p>
          <a:p>
            <a:pPr lvl="1"/>
            <a:r>
              <a:rPr lang="pt-BR" dirty="0" smtClean="0"/>
              <a:t>Para criar o UNIX</a:t>
            </a:r>
          </a:p>
          <a:p>
            <a:r>
              <a:rPr lang="pt-BR" dirty="0" smtClean="0"/>
              <a:t>1972 – Melhora B </a:t>
            </a:r>
            <a:r>
              <a:rPr lang="pt-BR" dirty="0" smtClean="0">
                <a:sym typeface="Wingdings 2" panose="05020102010507070707" pitchFamily="18" charset="2"/>
              </a:rPr>
              <a:t> C</a:t>
            </a:r>
          </a:p>
          <a:p>
            <a:r>
              <a:rPr lang="pt-BR" dirty="0" smtClean="0">
                <a:sym typeface="Wingdings 2" panose="05020102010507070707" pitchFamily="18" charset="2"/>
              </a:rPr>
              <a:t>1978 </a:t>
            </a:r>
            <a:r>
              <a:rPr lang="pt-BR" dirty="0"/>
              <a:t>–</a:t>
            </a:r>
            <a:r>
              <a:rPr lang="pt-BR" dirty="0" smtClean="0">
                <a:sym typeface="Wingdings 2" panose="05020102010507070707" pitchFamily="18" charset="2"/>
              </a:rPr>
              <a:t> Brian </a:t>
            </a:r>
            <a:r>
              <a:rPr lang="pt-BR" dirty="0" err="1" smtClean="0">
                <a:sym typeface="Wingdings 2" panose="05020102010507070707" pitchFamily="18" charset="2"/>
              </a:rPr>
              <a:t>Kerningham</a:t>
            </a:r>
            <a:r>
              <a:rPr lang="pt-BR" dirty="0" smtClean="0">
                <a:sym typeface="Wingdings 2" panose="05020102010507070707" pitchFamily="18" charset="2"/>
              </a:rPr>
              <a:t> se junta a Dennis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Especificação informal da linguagem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“The C </a:t>
            </a:r>
            <a:r>
              <a:rPr lang="pt-BR" dirty="0" err="1" smtClean="0">
                <a:sym typeface="Wingdings 2" panose="05020102010507070707" pitchFamily="18" charset="2"/>
              </a:rPr>
              <a:t>Programming</a:t>
            </a:r>
            <a:r>
              <a:rPr lang="pt-BR" dirty="0" smtClean="0">
                <a:sym typeface="Wingdings 2" panose="05020102010507070707" pitchFamily="18" charset="2"/>
              </a:rPr>
              <a:t> </a:t>
            </a:r>
            <a:r>
              <a:rPr lang="pt-BR" dirty="0" err="1" smtClean="0">
                <a:sym typeface="Wingdings 2" panose="05020102010507070707" pitchFamily="18" charset="2"/>
              </a:rPr>
              <a:t>Language</a:t>
            </a:r>
            <a:r>
              <a:rPr lang="pt-BR" dirty="0" smtClean="0">
                <a:sym typeface="Wingdings 2" panose="05020102010507070707" pitchFamily="18" charset="2"/>
              </a:rPr>
              <a:t>”</a:t>
            </a:r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44432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19</a:t>
            </a:r>
            <a:r>
              <a:rPr lang="pt-BR" dirty="0" smtClean="0">
                <a:sym typeface="Wingdings 2" panose="05020102010507070707" pitchFamily="18" charset="2"/>
              </a:rPr>
              <a:t>83 </a:t>
            </a:r>
            <a:r>
              <a:rPr lang="pt-BR" dirty="0"/>
              <a:t>–</a:t>
            </a:r>
            <a:r>
              <a:rPr lang="pt-BR" dirty="0" smtClean="0">
                <a:sym typeface="Wingdings 2" panose="05020102010507070707" pitchFamily="18" charset="2"/>
              </a:rPr>
              <a:t> C é padronizada pelo ANSI  ANSI C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American </a:t>
            </a:r>
            <a:r>
              <a:rPr lang="pt-BR" dirty="0" err="1" smtClean="0">
                <a:sym typeface="Wingdings 2" panose="05020102010507070707" pitchFamily="18" charset="2"/>
              </a:rPr>
              <a:t>National</a:t>
            </a:r>
            <a:r>
              <a:rPr lang="pt-BR" dirty="0" smtClean="0">
                <a:sym typeface="Wingdings 2" panose="05020102010507070707" pitchFamily="18" charset="2"/>
              </a:rPr>
              <a:t> Standard </a:t>
            </a:r>
            <a:r>
              <a:rPr lang="pt-BR" dirty="0" err="1" smtClean="0">
                <a:sym typeface="Wingdings 2" panose="05020102010507070707" pitchFamily="18" charset="2"/>
              </a:rPr>
              <a:t>Institute</a:t>
            </a:r>
            <a:endParaRPr lang="pt-BR" dirty="0" smtClean="0">
              <a:sym typeface="Wingdings 2" panose="05020102010507070707" pitchFamily="18" charset="2"/>
            </a:endParaRPr>
          </a:p>
          <a:p>
            <a:endParaRPr lang="pt-BR" dirty="0" smtClean="0"/>
          </a:p>
          <a:p>
            <a:r>
              <a:rPr lang="pt-BR" dirty="0" smtClean="0"/>
              <a:t>1990 – Primeiras </a:t>
            </a:r>
            <a:r>
              <a:rPr lang="pt-BR" dirty="0" err="1" smtClean="0"/>
              <a:t>IDEs</a:t>
            </a:r>
            <a:endParaRPr lang="pt-BR" dirty="0" smtClean="0"/>
          </a:p>
          <a:p>
            <a:pPr lvl="1"/>
            <a:r>
              <a:rPr lang="pt-BR" dirty="0" err="1" smtClean="0"/>
              <a:t>Integrated</a:t>
            </a:r>
            <a:r>
              <a:rPr lang="pt-BR" dirty="0" smtClean="0"/>
              <a:t> </a:t>
            </a:r>
            <a:r>
              <a:rPr lang="pt-BR" dirty="0" err="1" smtClean="0"/>
              <a:t>Development</a:t>
            </a:r>
            <a:r>
              <a:rPr lang="pt-BR" dirty="0" smtClean="0"/>
              <a:t> </a:t>
            </a:r>
            <a:r>
              <a:rPr lang="pt-BR" dirty="0" err="1" smtClean="0"/>
              <a:t>Environment</a:t>
            </a:r>
            <a:endParaRPr lang="pt-BR" dirty="0" smtClean="0"/>
          </a:p>
          <a:p>
            <a:pPr lvl="1"/>
            <a:r>
              <a:rPr lang="pt-BR" dirty="0" smtClean="0"/>
              <a:t>Borland </a:t>
            </a:r>
            <a:r>
              <a:rPr lang="pt-BR" dirty="0" err="1" smtClean="0"/>
              <a:t>International</a:t>
            </a:r>
            <a:r>
              <a:rPr lang="pt-BR" dirty="0" smtClean="0"/>
              <a:t> </a:t>
            </a:r>
            <a:r>
              <a:rPr lang="pt-BR" dirty="0" err="1" smtClean="0"/>
              <a:t>Co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Turbo Pascal e Turbo C</a:t>
            </a:r>
          </a:p>
        </p:txBody>
      </p:sp>
    </p:spTree>
    <p:extLst>
      <p:ext uri="{BB962C8B-B14F-4D97-AF65-F5344CB8AC3E}">
        <p14:creationId xmlns:p14="http://schemas.microsoft.com/office/powerpoint/2010/main" val="2355365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 e UNIX</a:t>
            </a:r>
          </a:p>
          <a:p>
            <a:pPr lvl="1"/>
            <a:r>
              <a:rPr lang="pt-BR" dirty="0" smtClean="0"/>
              <a:t>Primeira implementação do UNIX em Assembly</a:t>
            </a:r>
          </a:p>
          <a:p>
            <a:pPr lvl="2"/>
            <a:r>
              <a:rPr lang="pt-BR" dirty="0" smtClean="0"/>
              <a:t>Haja trabalho!</a:t>
            </a:r>
          </a:p>
          <a:p>
            <a:pPr lvl="1"/>
            <a:r>
              <a:rPr lang="pt-BR" dirty="0" smtClean="0"/>
              <a:t>Reescrito em C</a:t>
            </a:r>
          </a:p>
          <a:p>
            <a:pPr lvl="2"/>
            <a:r>
              <a:rPr lang="pt-BR" dirty="0" smtClean="0"/>
              <a:t>Mais fácil de ler, trabalhar, etc.</a:t>
            </a:r>
          </a:p>
          <a:p>
            <a:pPr lvl="2"/>
            <a:r>
              <a:rPr lang="pt-BR" dirty="0" smtClean="0"/>
              <a:t>Facilidade de portar (para outras máquinas)</a:t>
            </a:r>
          </a:p>
          <a:p>
            <a:pPr lvl="1"/>
            <a:r>
              <a:rPr lang="pt-BR" dirty="0" smtClean="0"/>
              <a:t>Portado de PDP-7 para PDP-11</a:t>
            </a:r>
          </a:p>
          <a:p>
            <a:pPr lvl="2"/>
            <a:r>
              <a:rPr lang="pt-BR" dirty="0" smtClean="0"/>
              <a:t>“Minicomputadores”</a:t>
            </a:r>
          </a:p>
        </p:txBody>
      </p:sp>
    </p:spTree>
    <p:extLst>
      <p:ext uri="{BB962C8B-B14F-4D97-AF65-F5344CB8AC3E}">
        <p14:creationId xmlns:p14="http://schemas.microsoft.com/office/powerpoint/2010/main" val="2643806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 e UNIX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1619672" y="2420888"/>
            <a:ext cx="5788224" cy="4205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410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 de um programa em C</a:t>
            </a:r>
          </a:p>
          <a:p>
            <a:pPr lvl="1"/>
            <a:r>
              <a:rPr lang="pt-BR" dirty="0" smtClean="0"/>
              <a:t>Cabeçalho</a:t>
            </a:r>
          </a:p>
          <a:p>
            <a:pPr lvl="2"/>
            <a:r>
              <a:rPr lang="pt-BR" dirty="0" smtClean="0"/>
              <a:t>Diretivas de compilação</a:t>
            </a:r>
          </a:p>
          <a:p>
            <a:pPr lvl="1"/>
            <a:r>
              <a:rPr lang="pt-BR" dirty="0" smtClean="0"/>
              <a:t>Constantes simbólicas</a:t>
            </a:r>
          </a:p>
          <a:p>
            <a:pPr lvl="1"/>
            <a:r>
              <a:rPr lang="pt-BR" dirty="0" smtClean="0"/>
              <a:t>Declaração de variáveis</a:t>
            </a:r>
          </a:p>
          <a:p>
            <a:pPr lvl="1"/>
            <a:r>
              <a:rPr lang="pt-BR" dirty="0" smtClean="0"/>
              <a:t>Inclusão de bibliotecas</a:t>
            </a:r>
          </a:p>
          <a:p>
            <a:pPr lvl="1"/>
            <a:r>
              <a:rPr lang="pt-BR" dirty="0" smtClean="0"/>
              <a:t>Declaração de rotinas</a:t>
            </a:r>
          </a:p>
          <a:p>
            <a:pPr lvl="1"/>
            <a:r>
              <a:rPr lang="pt-BR" dirty="0" smtClean="0"/>
              <a:t>Blocos de instruções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... }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pt-BR" dirty="0" smtClean="0"/>
              <a:t> para terminar linhas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5115024" y="2960824"/>
            <a:ext cx="3617575" cy="1836328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976196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900</TotalTime>
  <Words>1524</Words>
  <Application>Microsoft Office PowerPoint</Application>
  <PresentationFormat>Apresentação na tela (4:3)</PresentationFormat>
  <Paragraphs>481</Paragraphs>
  <Slides>46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46</vt:i4>
      </vt:variant>
    </vt:vector>
  </HeadingPairs>
  <TitlesOfParts>
    <vt:vector size="55" baseType="lpstr">
      <vt:lpstr>AR PL SungtiL GB</vt:lpstr>
      <vt:lpstr>Calibri</vt:lpstr>
      <vt:lpstr>Constantia</vt:lpstr>
      <vt:lpstr>Courier New</vt:lpstr>
      <vt:lpstr>Lohit Devanagari</vt:lpstr>
      <vt:lpstr>Tw Cen MT</vt:lpstr>
      <vt:lpstr>Wingdings</vt:lpstr>
      <vt:lpstr>Wingdings 2</vt:lpstr>
      <vt:lpstr>Mediano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  <vt:lpstr>Revisão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86</cp:revision>
  <dcterms:created xsi:type="dcterms:W3CDTF">2010-07-26T15:10:49Z</dcterms:created>
  <dcterms:modified xsi:type="dcterms:W3CDTF">2024-02-29T14:22:22Z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