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5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3" r:id="rId13"/>
    <p:sldId id="272" r:id="rId14"/>
    <p:sldId id="274" r:id="rId15"/>
    <p:sldId id="275" r:id="rId16"/>
    <p:sldId id="276" r:id="rId17"/>
    <p:sldId id="277" r:id="rId18"/>
    <p:sldId id="279" r:id="rId19"/>
    <p:sldId id="280" r:id="rId20"/>
    <p:sldId id="281" r:id="rId21"/>
    <p:sldId id="282" r:id="rId22"/>
    <p:sldId id="283" r:id="rId23"/>
    <p:sldId id="284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88" d="100"/>
          <a:sy n="88" d="100"/>
        </p:scale>
        <p:origin x="90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496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87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227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3514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7682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049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0930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035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01/03/2024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Mapa conceitual de memória em C</a:t>
            </a:r>
          </a:p>
          <a:p>
            <a:pPr lvl="1"/>
            <a:r>
              <a:rPr lang="pt-BR" dirty="0" smtClean="0"/>
              <a:t>Pilha</a:t>
            </a:r>
          </a:p>
          <a:p>
            <a:pPr lvl="2"/>
            <a:r>
              <a:rPr lang="pt-BR" dirty="0" smtClean="0"/>
              <a:t>Informação de chamada a funções</a:t>
            </a:r>
          </a:p>
          <a:p>
            <a:pPr lvl="3"/>
            <a:r>
              <a:rPr lang="pt-BR" dirty="0" smtClean="0"/>
              <a:t>Parâmetros</a:t>
            </a:r>
          </a:p>
          <a:p>
            <a:pPr lvl="3"/>
            <a:r>
              <a:rPr lang="pt-BR" dirty="0" smtClean="0"/>
              <a:t>Endereços de retorno</a:t>
            </a:r>
          </a:p>
          <a:p>
            <a:pPr lvl="3"/>
            <a:r>
              <a:rPr lang="pt-BR" dirty="0" smtClean="0"/>
              <a:t>Variáveis locais</a:t>
            </a:r>
          </a:p>
          <a:p>
            <a:pPr lvl="3"/>
            <a:r>
              <a:rPr lang="pt-BR" dirty="0" smtClean="0"/>
              <a:t>8MB no Linux</a:t>
            </a:r>
          </a:p>
          <a:p>
            <a:pPr lvl="4"/>
            <a:r>
              <a:rPr lang="pt-BR" dirty="0" smtClean="0"/>
              <a:t>Pode ser configurado</a:t>
            </a:r>
          </a:p>
          <a:p>
            <a:pPr lvl="1"/>
            <a:r>
              <a:rPr lang="pt-BR" i="1" dirty="0" err="1" smtClean="0"/>
              <a:t>Heap</a:t>
            </a:r>
            <a:endParaRPr lang="pt-BR" dirty="0" smtClean="0"/>
          </a:p>
          <a:p>
            <a:pPr lvl="2"/>
            <a:r>
              <a:rPr lang="pt-BR" dirty="0" smtClean="0"/>
              <a:t>Área livre para alocação dinâmica</a:t>
            </a:r>
            <a:br>
              <a:rPr lang="pt-BR" dirty="0" smtClean="0"/>
            </a:br>
            <a:r>
              <a:rPr lang="pt-BR" dirty="0" smtClean="0"/>
              <a:t>de memória pelo programa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6246048" y="2493328"/>
            <a:ext cx="2520000" cy="3888000"/>
            <a:chOff x="1080000" y="1224000"/>
            <a:chExt cx="2520000" cy="3888000"/>
          </a:xfrm>
        </p:grpSpPr>
        <p:sp>
          <p:nvSpPr>
            <p:cNvPr id="8" name="Forma livre 7"/>
            <p:cNvSpPr/>
            <p:nvPr/>
          </p:nvSpPr>
          <p:spPr>
            <a:xfrm>
              <a:off x="1080000" y="1224000"/>
              <a:ext cx="2520000" cy="93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Pilha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9" name="Forma livre 8"/>
            <p:cNvSpPr/>
            <p:nvPr/>
          </p:nvSpPr>
          <p:spPr>
            <a:xfrm>
              <a:off x="1080000" y="2160000"/>
              <a:ext cx="252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 err="1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Heap</a:t>
              </a:r>
              <a:endParaRPr lang="pt-BR" sz="16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1080000" y="3960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Variáveis globais</a:t>
              </a:r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1080000" y="4536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Código do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programa</a:t>
              </a:r>
            </a:p>
          </p:txBody>
        </p:sp>
        <p:sp>
          <p:nvSpPr>
            <p:cNvPr id="12" name="Conector reto 11"/>
            <p:cNvSpPr/>
            <p:nvPr/>
          </p:nvSpPr>
          <p:spPr>
            <a:xfrm>
              <a:off x="2304000" y="1584000"/>
              <a:ext cx="0" cy="50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3" name="Conector reto 12"/>
            <p:cNvSpPr/>
            <p:nvPr/>
          </p:nvSpPr>
          <p:spPr>
            <a:xfrm flipV="1">
              <a:off x="2304000" y="2304000"/>
              <a:ext cx="0" cy="122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3291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</a:p>
          <a:p>
            <a:pPr lvl="1"/>
            <a:r>
              <a:rPr lang="pt-BR" dirty="0" smtClean="0"/>
              <a:t>Ou matrizes/arranjos unidimensionais</a:t>
            </a:r>
          </a:p>
          <a:p>
            <a:pPr lvl="2"/>
            <a:r>
              <a:rPr lang="pt-BR" dirty="0" smtClean="0"/>
              <a:t>Variável composta homogênea unidimensional</a:t>
            </a:r>
          </a:p>
          <a:p>
            <a:pPr lvl="1"/>
            <a:r>
              <a:rPr lang="pt-BR" dirty="0" smtClean="0"/>
              <a:t>“Sequência” de variáveis de mesmo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</a:t>
            </a:r>
          </a:p>
          <a:p>
            <a:pPr lvl="2"/>
            <a:r>
              <a:rPr lang="pt-BR" dirty="0" smtClean="0"/>
              <a:t>Mesmo identificador</a:t>
            </a:r>
          </a:p>
          <a:p>
            <a:pPr lvl="3"/>
            <a:r>
              <a:rPr lang="pt-BR" dirty="0" smtClean="0"/>
              <a:t>Mesmo nome</a:t>
            </a:r>
          </a:p>
          <a:p>
            <a:pPr lvl="2"/>
            <a:r>
              <a:rPr lang="pt-BR" dirty="0" smtClean="0"/>
              <a:t>Alocadas em sequência</a:t>
            </a:r>
          </a:p>
          <a:p>
            <a:pPr lvl="2"/>
            <a:r>
              <a:rPr lang="pt-BR" dirty="0" smtClean="0"/>
              <a:t>Distinguidas por um índice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2824547" y="5085184"/>
            <a:ext cx="3729600" cy="1592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143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</a:p>
          <a:p>
            <a:pPr lvl="1"/>
            <a:r>
              <a:rPr lang="pt-BR" dirty="0" smtClean="0"/>
              <a:t>Ou </a:t>
            </a:r>
            <a:r>
              <a:rPr lang="pt-BR" dirty="0"/>
              <a:t>matrizes/arranjos unidimensionais</a:t>
            </a:r>
          </a:p>
          <a:p>
            <a:pPr lvl="2"/>
            <a:r>
              <a:rPr lang="pt-BR" dirty="0" smtClean="0"/>
              <a:t>Variável composta homogênea unidimensional</a:t>
            </a:r>
          </a:p>
          <a:p>
            <a:pPr lvl="1"/>
            <a:r>
              <a:rPr lang="pt-BR" dirty="0" smtClean="0"/>
              <a:t>“Sequência” de variáveis de mesmo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</a:t>
            </a:r>
          </a:p>
          <a:p>
            <a:pPr lvl="2"/>
            <a:r>
              <a:rPr lang="pt-BR" dirty="0" smtClean="0"/>
              <a:t>Mesmo identificador</a:t>
            </a:r>
          </a:p>
          <a:p>
            <a:pPr lvl="3"/>
            <a:r>
              <a:rPr lang="pt-BR" dirty="0" smtClean="0"/>
              <a:t>Mesmo nome</a:t>
            </a:r>
          </a:p>
          <a:p>
            <a:pPr lvl="2"/>
            <a:r>
              <a:rPr lang="pt-BR" dirty="0" smtClean="0"/>
              <a:t>Alocadas em sequência</a:t>
            </a:r>
          </a:p>
          <a:p>
            <a:pPr lvl="2"/>
            <a:r>
              <a:rPr lang="pt-BR" dirty="0" smtClean="0"/>
              <a:t>Distinguidas por um índice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lum bright="-50000"/>
            <a:alphaModFix/>
          </a:blip>
          <a:srcRect/>
          <a:stretch>
            <a:fillRect/>
          </a:stretch>
        </p:blipFill>
        <p:spPr>
          <a:xfrm>
            <a:off x="2389308" y="5661328"/>
            <a:ext cx="4600079" cy="720000"/>
          </a:xfrm>
          <a:prstGeom prst="rect">
            <a:avLst/>
          </a:prstGeom>
          <a:noFill/>
          <a:ln w="0">
            <a:solidFill>
              <a:srgbClr val="3465A4"/>
            </a:solidFill>
            <a:prstDash val="solid"/>
          </a:ln>
        </p:spPr>
      </p:pic>
    </p:spTree>
    <p:extLst>
      <p:ext uri="{BB962C8B-B14F-4D97-AF65-F5344CB8AC3E}">
        <p14:creationId xmlns:p14="http://schemas.microsoft.com/office/powerpoint/2010/main" val="910535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&lt;tipo&gt; &lt;nome&gt;[&lt;tamanho&gt;];</a:t>
            </a:r>
          </a:p>
          <a:p>
            <a:pPr lvl="2"/>
            <a:r>
              <a:rPr lang="pt-BR" dirty="0" smtClean="0"/>
              <a:t>Exemplo: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valores[10];</a:t>
            </a:r>
          </a:p>
          <a:p>
            <a:pPr lvl="3"/>
            <a:r>
              <a:rPr lang="pt-BR" dirty="0" smtClean="0"/>
              <a:t>10 valores em ponto flutuante</a:t>
            </a:r>
          </a:p>
          <a:p>
            <a:pPr lvl="3"/>
            <a:r>
              <a:rPr lang="pt-BR" dirty="0" smtClean="0"/>
              <a:t>Indexados de zero a 9 (&lt;tamanho&gt;-1)</a:t>
            </a:r>
          </a:p>
          <a:p>
            <a:pPr lvl="1"/>
            <a:r>
              <a:rPr lang="pt-BR" dirty="0" smtClean="0"/>
              <a:t>Pode ser iniciado na declaração</a:t>
            </a:r>
          </a:p>
          <a:p>
            <a:pPr marL="68580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saldo[3] = {0.2, -15, 100};</a:t>
            </a:r>
          </a:p>
        </p:txBody>
      </p:sp>
    </p:spTree>
    <p:extLst>
      <p:ext uri="{BB962C8B-B14F-4D97-AF65-F5344CB8AC3E}">
        <p14:creationId xmlns:p14="http://schemas.microsoft.com/office/powerpoint/2010/main" val="70312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Vetores</a:t>
            </a:r>
          </a:p>
          <a:p>
            <a:pPr lvl="1"/>
            <a:r>
              <a:rPr lang="pt-BR" dirty="0" smtClean="0"/>
              <a:t>C não checa limites de matrizes</a:t>
            </a:r>
          </a:p>
          <a:p>
            <a:pPr lvl="2"/>
            <a:r>
              <a:rPr lang="pt-BR" dirty="0" smtClean="0"/>
              <a:t>Pode-se ultrapassar seus limites</a:t>
            </a:r>
          </a:p>
          <a:p>
            <a:pPr lvl="3"/>
            <a:r>
              <a:rPr lang="pt-BR" dirty="0" smtClean="0"/>
              <a:t>Estouro de memória</a:t>
            </a:r>
          </a:p>
          <a:p>
            <a:pPr lvl="3"/>
            <a:r>
              <a:rPr lang="pt-BR" i="1" dirty="0" smtClean="0"/>
              <a:t>Buffer </a:t>
            </a:r>
            <a:r>
              <a:rPr lang="pt-BR" i="1" dirty="0" err="1" smtClean="0"/>
              <a:t>overrun</a:t>
            </a:r>
            <a:endParaRPr lang="pt-BR" i="1" dirty="0" smtClean="0"/>
          </a:p>
          <a:p>
            <a:pPr lvl="3"/>
            <a:endParaRPr lang="pt-BR" dirty="0" smtClean="0"/>
          </a:p>
          <a:p>
            <a:pPr marL="685800" lvl="2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v[3] = {1, 2, 3};</a:t>
            </a:r>
          </a:p>
          <a:p>
            <a:pPr marL="685800" lvl="2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(“v[3] = %d\n”, v[3]);</a:t>
            </a:r>
          </a:p>
          <a:p>
            <a:pPr lvl="2"/>
            <a:endParaRPr lang="pt-BR" dirty="0"/>
          </a:p>
          <a:p>
            <a:pPr lvl="2"/>
            <a:r>
              <a:rPr lang="pt-BR" dirty="0" smtClean="0"/>
              <a:t>Responsabilidade do programador observar os limites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414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pt-BR" dirty="0" smtClean="0"/>
              <a:t>Vetores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n[10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("Leitura de 10 inteiros\n");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("%d", &amp;n[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("Valores do vetor\n");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10; 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("%d", n[</a:t>
            </a:r>
            <a:r>
              <a:rPr lang="pt-BR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cont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65760" lvl="1" indent="0">
              <a:buNone/>
            </a:pPr>
            <a:r>
              <a:rPr lang="pt-BR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788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err="1" smtClean="0"/>
              <a:t>Strings</a:t>
            </a:r>
            <a:endParaRPr lang="pt-BR" dirty="0"/>
          </a:p>
          <a:p>
            <a:pPr lvl="1"/>
            <a:r>
              <a:rPr lang="pt-BR" dirty="0" smtClean="0"/>
              <a:t>Em C, uma cadeia (vetor) de caracteres</a:t>
            </a:r>
          </a:p>
          <a:p>
            <a:pPr lvl="2"/>
            <a:r>
              <a:rPr lang="pt-BR" dirty="0" smtClean="0"/>
              <a:t>Importante: terminada pelo </a:t>
            </a:r>
            <a:r>
              <a:rPr lang="pt-BR" dirty="0" err="1" smtClean="0"/>
              <a:t>caracter</a:t>
            </a:r>
            <a:r>
              <a:rPr lang="pt-BR" dirty="0" smtClean="0"/>
              <a:t> nulo: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\0</a:t>
            </a:r>
          </a:p>
          <a:p>
            <a:pPr lvl="2"/>
            <a:endParaRPr lang="pt-BR" dirty="0"/>
          </a:p>
          <a:p>
            <a:pPr lvl="1"/>
            <a:r>
              <a:rPr lang="pt-BR" dirty="0" err="1" smtClean="0"/>
              <a:t>Strings</a:t>
            </a:r>
            <a:r>
              <a:rPr lang="pt-BR" dirty="0" smtClean="0"/>
              <a:t> </a:t>
            </a:r>
            <a:r>
              <a:rPr lang="pt-BR" dirty="0" err="1" smtClean="0"/>
              <a:t>contantes</a:t>
            </a:r>
            <a:endParaRPr lang="pt-BR" dirty="0" smtClean="0"/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“um texto”</a:t>
            </a:r>
          </a:p>
          <a:p>
            <a:pPr lvl="2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\0</a:t>
            </a:r>
            <a:r>
              <a:rPr lang="pt-BR" dirty="0" smtClean="0"/>
              <a:t> é incluído pelo compilador</a:t>
            </a:r>
          </a:p>
          <a:p>
            <a:pPr lvl="2"/>
            <a:endParaRPr lang="pt-BR" dirty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x[5]</a:t>
            </a:r>
          </a:p>
          <a:p>
            <a:pPr lvl="2"/>
            <a:r>
              <a:rPr lang="pt-BR" dirty="0" smtClean="0"/>
              <a:t>4 caracteres</a:t>
            </a:r>
          </a:p>
          <a:p>
            <a:pPr lvl="2"/>
            <a:r>
              <a:rPr lang="pt-BR" dirty="0" smtClean="0"/>
              <a:t>Posição extra para guardar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\0</a:t>
            </a:r>
          </a:p>
        </p:txBody>
      </p:sp>
    </p:spTree>
    <p:extLst>
      <p:ext uri="{BB962C8B-B14F-4D97-AF65-F5344CB8AC3E}">
        <p14:creationId xmlns:p14="http://schemas.microsoft.com/office/powerpoint/2010/main" val="2826563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err="1" smtClean="0"/>
              <a:t>Strings</a:t>
            </a:r>
            <a:endParaRPr lang="pt-BR" dirty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string.h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2"/>
            <a:r>
              <a:rPr lang="pt-BR" dirty="0" smtClean="0"/>
              <a:t>Biblioteca com funções para manipular </a:t>
            </a:r>
            <a:r>
              <a:rPr lang="pt-BR" dirty="0" err="1" smtClean="0"/>
              <a:t>strings</a:t>
            </a:r>
            <a:endParaRPr lang="pt-BR" dirty="0" smtClean="0"/>
          </a:p>
          <a:p>
            <a:pPr lvl="2"/>
            <a:endParaRPr lang="pt-BR" dirty="0" smtClean="0"/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  <a:p>
            <a:pPr lvl="3"/>
            <a:r>
              <a:rPr lang="pt-BR" dirty="0" smtClean="0"/>
              <a:t>Lê uma </a:t>
            </a:r>
            <a:r>
              <a:rPr lang="pt-BR" dirty="0" err="1" smtClean="0"/>
              <a:t>strings</a:t>
            </a:r>
            <a:r>
              <a:rPr lang="pt-BR" dirty="0" smtClean="0"/>
              <a:t> da entrada padrão e armazena em s</a:t>
            </a:r>
          </a:p>
          <a:p>
            <a:pPr lvl="3"/>
            <a:r>
              <a:rPr lang="pt-BR" dirty="0" smtClean="0"/>
              <a:t>Também em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strcopy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(s1, s2)</a:t>
            </a:r>
          </a:p>
          <a:p>
            <a:pPr lvl="3"/>
            <a:r>
              <a:rPr lang="pt-BR" dirty="0" smtClean="0"/>
              <a:t>Copia s1 em s2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strcat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(s1, s2)</a:t>
            </a:r>
          </a:p>
          <a:p>
            <a:pPr lvl="3"/>
            <a:r>
              <a:rPr lang="pt-BR" dirty="0" smtClean="0"/>
              <a:t>Concatena s2 ao final de s1 </a:t>
            </a:r>
            <a:r>
              <a:rPr lang="pt-BR" dirty="0" smtClean="0">
                <a:sym typeface="Wingdings 2" panose="05020102010507070707" pitchFamily="18" charset="2"/>
              </a:rPr>
              <a:t> s1 = s1 + s2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722472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err="1" smtClean="0"/>
              <a:t>Strings</a:t>
            </a:r>
            <a:endParaRPr lang="pt-BR" dirty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string.h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2"/>
            <a:r>
              <a:rPr lang="pt-BR" dirty="0" smtClean="0"/>
              <a:t>Biblioteca com funções para manipular </a:t>
            </a:r>
            <a:r>
              <a:rPr lang="pt-BR" dirty="0" err="1" smtClean="0"/>
              <a:t>strings</a:t>
            </a:r>
            <a:endParaRPr lang="pt-BR" dirty="0" smtClean="0"/>
          </a:p>
          <a:p>
            <a:pPr lvl="2"/>
            <a:endParaRPr lang="pt-BR" dirty="0" smtClean="0"/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strlen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  <a:p>
            <a:pPr lvl="3"/>
            <a:r>
              <a:rPr lang="pt-BR" dirty="0" smtClean="0"/>
              <a:t>Calcula tamanho de 2</a:t>
            </a:r>
          </a:p>
          <a:p>
            <a:pPr lvl="2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strcmp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(s1, s2)</a:t>
            </a:r>
          </a:p>
          <a:p>
            <a:pPr lvl="3"/>
            <a:r>
              <a:rPr lang="pt-BR" dirty="0" smtClean="0"/>
              <a:t>Compara s1 com s2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4"/>
            <a:r>
              <a:rPr lang="pt-BR" dirty="0" smtClean="0"/>
              <a:t>zero se iguais</a:t>
            </a:r>
          </a:p>
          <a:p>
            <a:pPr lvl="4"/>
            <a:r>
              <a:rPr lang="pt-BR" dirty="0" smtClean="0"/>
              <a:t>negativo se s1&lt;s2</a:t>
            </a:r>
          </a:p>
          <a:p>
            <a:pPr lvl="4"/>
            <a:r>
              <a:rPr lang="pt-BR" dirty="0" smtClean="0"/>
              <a:t>positivo se s2&gt;s2</a:t>
            </a:r>
          </a:p>
        </p:txBody>
      </p:sp>
    </p:spTree>
    <p:extLst>
      <p:ext uri="{BB962C8B-B14F-4D97-AF65-F5344CB8AC3E}">
        <p14:creationId xmlns:p14="http://schemas.microsoft.com/office/powerpoint/2010/main" val="2497368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err="1" smtClean="0"/>
              <a:t>Strings</a:t>
            </a:r>
            <a:endParaRPr lang="pt-BR" dirty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string.h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2"/>
            <a:r>
              <a:rPr lang="pt-BR" dirty="0" smtClean="0"/>
              <a:t>Problema com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 smtClean="0"/>
              <a:t> </a:t>
            </a:r>
            <a:r>
              <a:rPr lang="pt-BR" dirty="0" smtClean="0">
                <a:sym typeface="Wingdings 2" panose="05020102010507070707" pitchFamily="18" charset="2"/>
              </a:rPr>
              <a:t> ignora tamanho da variável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Pode estourar o espaço que definimos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Mesmo problema com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()</a:t>
            </a:r>
          </a:p>
          <a:p>
            <a:pPr marL="1143000" lvl="3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scanf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(%s”, s);</a:t>
            </a:r>
          </a:p>
          <a:p>
            <a:pPr lvl="2"/>
            <a:endParaRPr lang="pt-BR" dirty="0">
              <a:sym typeface="Wingdings 2" panose="05020102010507070707" pitchFamily="18" charset="2"/>
            </a:endParaRP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Solução  Usar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fgets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()</a:t>
            </a:r>
            <a:r>
              <a:rPr lang="pt-BR" dirty="0" smtClean="0">
                <a:sym typeface="Wingdings 2" panose="05020102010507070707" pitchFamily="18" charset="2"/>
              </a:rPr>
              <a:t> no lugar</a:t>
            </a:r>
          </a:p>
          <a:p>
            <a:pPr marL="1143000" lvl="3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fgets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(&lt;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variavel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&gt;, &lt;tamanho&gt;,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stdin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);</a:t>
            </a:r>
          </a:p>
          <a:p>
            <a:pPr lvl="4"/>
            <a:r>
              <a:rPr lang="pt-BR" dirty="0" smtClean="0">
                <a:sym typeface="Wingdings 2" panose="05020102010507070707" pitchFamily="18" charset="2"/>
              </a:rPr>
              <a:t>Último parâmetro é identificador de arquivo</a:t>
            </a:r>
          </a:p>
          <a:p>
            <a:pPr lvl="5"/>
            <a:r>
              <a:rPr lang="pt-BR" dirty="0">
                <a:sym typeface="Wingdings 2" panose="05020102010507070707" pitchFamily="18" charset="2"/>
              </a:rPr>
              <a:t>V</a:t>
            </a:r>
            <a:r>
              <a:rPr lang="pt-BR" dirty="0" smtClean="0">
                <a:sym typeface="Wingdings 2" panose="05020102010507070707" pitchFamily="18" charset="2"/>
              </a:rPr>
              <a:t>eremos depois</a:t>
            </a:r>
          </a:p>
          <a:p>
            <a:pPr marL="1143000" lvl="3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fgets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(s, 10,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stdin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4046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3 locais para declaração de variáveis</a:t>
            </a:r>
          </a:p>
          <a:p>
            <a:pPr lvl="1"/>
            <a:r>
              <a:rPr lang="pt-BR" dirty="0" smtClean="0"/>
              <a:t>Dentro de funções</a:t>
            </a:r>
          </a:p>
          <a:p>
            <a:pPr lvl="1"/>
            <a:r>
              <a:rPr lang="pt-BR" dirty="0" smtClean="0"/>
              <a:t>Declaração de parâmetros de funções</a:t>
            </a:r>
          </a:p>
          <a:p>
            <a:pPr lvl="1"/>
            <a:r>
              <a:rPr lang="pt-BR" dirty="0" smtClean="0"/>
              <a:t>Fora de qualquer função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rmAutofit/>
          </a:bodyPr>
          <a:lstStyle/>
          <a:p>
            <a:r>
              <a:rPr lang="pt-BR" dirty="0" err="1" smtClean="0"/>
              <a:t>Strings</a:t>
            </a:r>
            <a:endParaRPr lang="pt-BR" dirty="0" smtClean="0"/>
          </a:p>
          <a:p>
            <a:pPr marL="365760" lvl="1" indent="0">
              <a:buNone/>
            </a:pPr>
            <a:endParaRPr lang="pt-BR" sz="1600" b="1" dirty="0" smtClean="0">
              <a:latin typeface="Courier New" pitchFamily="49"/>
            </a:endParaRP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#include </a:t>
            </a:r>
            <a:r>
              <a:rPr lang="pt-BR" sz="1600" b="1" dirty="0">
                <a:latin typeface="Courier New" pitchFamily="49"/>
              </a:rPr>
              <a:t>&lt;</a:t>
            </a:r>
            <a:r>
              <a:rPr lang="pt-BR" sz="1600" b="1" dirty="0" err="1">
                <a:latin typeface="Courier New" pitchFamily="49"/>
              </a:rPr>
              <a:t>stdio.h</a:t>
            </a:r>
            <a:r>
              <a:rPr lang="pt-BR" sz="1600" b="1" dirty="0" smtClean="0">
                <a:latin typeface="Courier New" pitchFamily="49"/>
              </a:rPr>
              <a:t>&gt;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#</a:t>
            </a:r>
            <a:r>
              <a:rPr lang="pt-BR" sz="1600" b="1" dirty="0">
                <a:latin typeface="Courier New" pitchFamily="49"/>
              </a:rPr>
              <a:t>include &lt;</a:t>
            </a:r>
            <a:r>
              <a:rPr lang="pt-BR" sz="1600" b="1" dirty="0" err="1" smtClean="0">
                <a:latin typeface="Courier New" pitchFamily="49"/>
              </a:rPr>
              <a:t>string.h</a:t>
            </a:r>
            <a:r>
              <a:rPr lang="pt-BR" sz="1600" b="1" dirty="0" smtClean="0">
                <a:latin typeface="Courier New" pitchFamily="49"/>
              </a:rPr>
              <a:t>&gt;</a:t>
            </a:r>
          </a:p>
          <a:p>
            <a:pPr marL="365760" lvl="1" indent="0">
              <a:buNone/>
            </a:pPr>
            <a:endParaRPr lang="pt-BR" sz="1600" b="1" dirty="0" smtClean="0">
              <a:latin typeface="Courier New" pitchFamily="49"/>
            </a:endParaRPr>
          </a:p>
          <a:p>
            <a:pPr marL="365760" lvl="1" indent="0">
              <a:buNone/>
            </a:pPr>
            <a:r>
              <a:rPr lang="pt-BR" sz="1600" b="1" dirty="0" err="1" smtClean="0">
                <a:latin typeface="Courier New" pitchFamily="49"/>
              </a:rPr>
              <a:t>void</a:t>
            </a:r>
            <a:r>
              <a:rPr lang="pt-BR" sz="1600" b="1" dirty="0" smtClean="0">
                <a:latin typeface="Courier New" pitchFamily="49"/>
              </a:rPr>
              <a:t> </a:t>
            </a:r>
            <a:r>
              <a:rPr lang="pt-BR" sz="1600" b="1" dirty="0" err="1">
                <a:latin typeface="Courier New" pitchFamily="49"/>
              </a:rPr>
              <a:t>main</a:t>
            </a:r>
            <a:r>
              <a:rPr lang="pt-BR" sz="1600" b="1" dirty="0">
                <a:latin typeface="Courier New" pitchFamily="49"/>
              </a:rPr>
              <a:t>() </a:t>
            </a:r>
            <a:r>
              <a:rPr lang="pt-BR" sz="1600" b="1" dirty="0" smtClean="0">
                <a:latin typeface="Courier New" pitchFamily="49"/>
              </a:rPr>
              <a:t>{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  char </a:t>
            </a:r>
            <a:r>
              <a:rPr lang="pt-BR" sz="1600" b="1" dirty="0">
                <a:latin typeface="Courier New" pitchFamily="49"/>
              </a:rPr>
              <a:t>s1[10], s2[10</a:t>
            </a:r>
            <a:r>
              <a:rPr lang="pt-BR" sz="1600" b="1" dirty="0" smtClean="0">
                <a:latin typeface="Courier New" pitchFamily="49"/>
              </a:rPr>
              <a:t>];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  </a:t>
            </a:r>
            <a:r>
              <a:rPr lang="pt-BR" sz="1600" b="1" dirty="0" err="1" smtClean="0">
                <a:latin typeface="Courier New" pitchFamily="49"/>
              </a:rPr>
              <a:t>fgets</a:t>
            </a:r>
            <a:r>
              <a:rPr lang="pt-BR" sz="1600" b="1" dirty="0" smtClean="0">
                <a:latin typeface="Courier New" pitchFamily="49"/>
              </a:rPr>
              <a:t>(s1</a:t>
            </a:r>
            <a:r>
              <a:rPr lang="pt-BR" sz="1600" b="1" dirty="0">
                <a:latin typeface="Courier New" pitchFamily="49"/>
              </a:rPr>
              <a:t>, 10, </a:t>
            </a:r>
            <a:r>
              <a:rPr lang="pt-BR" sz="1600" b="1" dirty="0" err="1">
                <a:latin typeface="Courier New" pitchFamily="49"/>
              </a:rPr>
              <a:t>stdin</a:t>
            </a:r>
            <a:r>
              <a:rPr lang="pt-BR" sz="1600" b="1" dirty="0" smtClean="0">
                <a:latin typeface="Courier New" pitchFamily="49"/>
              </a:rPr>
              <a:t>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  </a:t>
            </a:r>
            <a:r>
              <a:rPr lang="pt-BR" sz="1600" b="1" dirty="0" err="1" smtClean="0">
                <a:latin typeface="Courier New" pitchFamily="49"/>
              </a:rPr>
              <a:t>scanf</a:t>
            </a:r>
            <a:r>
              <a:rPr lang="pt-BR" sz="1600" b="1" dirty="0">
                <a:latin typeface="Courier New" pitchFamily="49"/>
              </a:rPr>
              <a:t>("%s", s2</a:t>
            </a:r>
            <a:r>
              <a:rPr lang="pt-BR" sz="1600" b="1" dirty="0" smtClean="0">
                <a:latin typeface="Courier New" pitchFamily="49"/>
              </a:rPr>
              <a:t>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  </a:t>
            </a:r>
            <a:r>
              <a:rPr lang="pt-BR" sz="1600" b="1" dirty="0" err="1" smtClean="0">
                <a:latin typeface="Courier New" pitchFamily="49"/>
              </a:rPr>
              <a:t>int</a:t>
            </a:r>
            <a:r>
              <a:rPr lang="pt-BR" sz="1600" b="1" dirty="0" smtClean="0">
                <a:latin typeface="Courier New" pitchFamily="49"/>
              </a:rPr>
              <a:t> </a:t>
            </a:r>
            <a:r>
              <a:rPr lang="pt-BR" sz="1600" b="1" dirty="0">
                <a:latin typeface="Courier New" pitchFamily="49"/>
              </a:rPr>
              <a:t>len1 = </a:t>
            </a:r>
            <a:r>
              <a:rPr lang="pt-BR" sz="1600" b="1" dirty="0" err="1">
                <a:latin typeface="Courier New" pitchFamily="49"/>
              </a:rPr>
              <a:t>strlen</a:t>
            </a:r>
            <a:r>
              <a:rPr lang="pt-BR" sz="1600" b="1" dirty="0">
                <a:latin typeface="Courier New" pitchFamily="49"/>
              </a:rPr>
              <a:t>(s1</a:t>
            </a:r>
            <a:r>
              <a:rPr lang="pt-BR" sz="1600" b="1" dirty="0" smtClean="0">
                <a:latin typeface="Courier New" pitchFamily="49"/>
              </a:rPr>
              <a:t>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  </a:t>
            </a:r>
            <a:r>
              <a:rPr lang="pt-BR" sz="1600" b="1" dirty="0" err="1" smtClean="0">
                <a:latin typeface="Courier New" pitchFamily="49"/>
              </a:rPr>
              <a:t>int</a:t>
            </a:r>
            <a:r>
              <a:rPr lang="pt-BR" sz="1600" b="1" dirty="0" smtClean="0">
                <a:latin typeface="Courier New" pitchFamily="49"/>
              </a:rPr>
              <a:t> </a:t>
            </a:r>
            <a:r>
              <a:rPr lang="pt-BR" sz="1600" b="1" dirty="0">
                <a:latin typeface="Courier New" pitchFamily="49"/>
              </a:rPr>
              <a:t>len2 = </a:t>
            </a:r>
            <a:r>
              <a:rPr lang="pt-BR" sz="1600" b="1" dirty="0" err="1">
                <a:latin typeface="Courier New" pitchFamily="49"/>
              </a:rPr>
              <a:t>strlen</a:t>
            </a:r>
            <a:r>
              <a:rPr lang="pt-BR" sz="1600" b="1" dirty="0">
                <a:latin typeface="Courier New" pitchFamily="49"/>
              </a:rPr>
              <a:t>(s2</a:t>
            </a:r>
            <a:r>
              <a:rPr lang="pt-BR" sz="1600" b="1" dirty="0" smtClean="0">
                <a:latin typeface="Courier New" pitchFamily="49"/>
              </a:rPr>
              <a:t>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  </a:t>
            </a:r>
            <a:r>
              <a:rPr lang="pt-BR" sz="1600" b="1" dirty="0" err="1" smtClean="0">
                <a:latin typeface="Courier New" pitchFamily="49"/>
              </a:rPr>
              <a:t>printf</a:t>
            </a:r>
            <a:r>
              <a:rPr lang="pt-BR" sz="1600" b="1" dirty="0">
                <a:latin typeface="Courier New" pitchFamily="49"/>
              </a:rPr>
              <a:t>("Comprimentos: %d %d \n", len1, len2</a:t>
            </a:r>
            <a:r>
              <a:rPr lang="pt-BR" sz="1600" b="1" dirty="0" smtClean="0">
                <a:latin typeface="Courier New" pitchFamily="49"/>
              </a:rPr>
              <a:t>);</a:t>
            </a:r>
          </a:p>
          <a:p>
            <a:pPr marL="365760" lvl="1" indent="0">
              <a:buNone/>
            </a:pPr>
            <a:r>
              <a:rPr lang="pt-BR" sz="1600" b="1" dirty="0">
                <a:latin typeface="Courier New" pitchFamily="49"/>
              </a:rPr>
              <a:t> </a:t>
            </a:r>
            <a:r>
              <a:rPr lang="pt-BR" sz="1600" b="1" dirty="0" smtClean="0">
                <a:latin typeface="Courier New" pitchFamily="49"/>
              </a:rPr>
              <a:t> </a:t>
            </a:r>
            <a:r>
              <a:rPr lang="pt-BR" sz="1600" b="1" dirty="0" err="1" smtClean="0">
                <a:latin typeface="Courier New" pitchFamily="49"/>
              </a:rPr>
              <a:t>printf</a:t>
            </a:r>
            <a:r>
              <a:rPr lang="pt-BR" sz="1600" b="1" dirty="0">
                <a:latin typeface="Courier New" pitchFamily="49"/>
              </a:rPr>
              <a:t>("%s\n", s2</a:t>
            </a:r>
            <a:r>
              <a:rPr lang="pt-BR" sz="1600" b="1" dirty="0" smtClean="0">
                <a:latin typeface="Courier New" pitchFamily="49"/>
              </a:rPr>
              <a:t>);</a:t>
            </a:r>
          </a:p>
          <a:p>
            <a:pPr marL="365760" lvl="1" indent="0">
              <a:buNone/>
            </a:pPr>
            <a:r>
              <a:rPr lang="pt-BR" sz="1600" b="1" dirty="0" smtClean="0">
                <a:latin typeface="Courier New" pitchFamily="49"/>
              </a:rPr>
              <a:t>}</a:t>
            </a:r>
            <a:endParaRPr lang="pt-BR" sz="1600" b="1" dirty="0">
              <a:latin typeface="Courier New" pitchFamily="49"/>
            </a:endParaRPr>
          </a:p>
        </p:txBody>
      </p:sp>
    </p:spTree>
    <p:extLst>
      <p:ext uri="{BB962C8B-B14F-4D97-AF65-F5344CB8AC3E}">
        <p14:creationId xmlns:p14="http://schemas.microsoft.com/office/powerpoint/2010/main" val="3359698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Arranjos/Matrizes</a:t>
            </a:r>
          </a:p>
          <a:p>
            <a:pPr lvl="1"/>
            <a:r>
              <a:rPr lang="pt-BR" dirty="0" smtClean="0"/>
              <a:t>C suporta matrizes multidimensionais</a:t>
            </a:r>
          </a:p>
          <a:p>
            <a:pPr lvl="2"/>
            <a:r>
              <a:rPr lang="pt-BR" dirty="0" smtClean="0"/>
              <a:t>Exemplo: matriz de inteiros 10x20</a:t>
            </a:r>
          </a:p>
          <a:p>
            <a:pPr marL="1143000" lvl="3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d[10][20];</a:t>
            </a:r>
          </a:p>
          <a:p>
            <a:pPr marL="114300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d[1][2] = 3;</a:t>
            </a:r>
          </a:p>
          <a:p>
            <a:pPr lvl="2"/>
            <a:r>
              <a:rPr lang="pt-BR" dirty="0" smtClean="0"/>
              <a:t>Armazenadas em uma matriz linha-coluna</a:t>
            </a:r>
          </a:p>
          <a:p>
            <a:pPr lvl="3"/>
            <a:r>
              <a:rPr lang="pt-BR" dirty="0" smtClean="0"/>
              <a:t>Primeiro índice referencia a linha</a:t>
            </a:r>
          </a:p>
          <a:p>
            <a:pPr lvl="3"/>
            <a:r>
              <a:rPr lang="pt-BR" dirty="0" smtClean="0"/>
              <a:t>Segundo índice referencia a coluna</a:t>
            </a:r>
          </a:p>
          <a:p>
            <a:pPr lvl="3"/>
            <a:endParaRPr lang="pt-BR" dirty="0"/>
          </a:p>
          <a:p>
            <a:pPr lvl="2"/>
            <a:r>
              <a:rPr lang="pt-BR" dirty="0" smtClean="0"/>
              <a:t>Na realidade...</a:t>
            </a:r>
          </a:p>
          <a:p>
            <a:pPr lvl="3"/>
            <a:r>
              <a:rPr lang="pt-BR" dirty="0" smtClean="0"/>
              <a:t>Índices de linha são ponteiros para vetor da linha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722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Arranjos/Matrizes</a:t>
            </a:r>
          </a:p>
          <a:p>
            <a:pPr lvl="1"/>
            <a:r>
              <a:rPr lang="pt-BR" dirty="0" err="1" smtClean="0"/>
              <a:t>Strings</a:t>
            </a:r>
            <a:r>
              <a:rPr lang="pt-BR" dirty="0" smtClean="0"/>
              <a:t> são vetores</a:t>
            </a:r>
          </a:p>
          <a:p>
            <a:pPr lvl="2"/>
            <a:r>
              <a:rPr lang="pt-BR" dirty="0" smtClean="0"/>
              <a:t>Matrizes unidimensionais</a:t>
            </a:r>
          </a:p>
          <a:p>
            <a:pPr lvl="2"/>
            <a:endParaRPr lang="pt-BR" dirty="0"/>
          </a:p>
          <a:p>
            <a:pPr lvl="2"/>
            <a:r>
              <a:rPr lang="pt-BR" dirty="0" smtClean="0"/>
              <a:t>Exemplos</a:t>
            </a:r>
          </a:p>
          <a:p>
            <a:pPr lvl="3"/>
            <a:r>
              <a:rPr lang="pt-BR" dirty="0" smtClean="0"/>
              <a:t>Uma matriz de 30 </a:t>
            </a:r>
            <a:r>
              <a:rPr lang="pt-BR" dirty="0" err="1" smtClean="0"/>
              <a:t>strings</a:t>
            </a:r>
            <a:r>
              <a:rPr lang="pt-BR" dirty="0" smtClean="0"/>
              <a:t>,</a:t>
            </a:r>
            <a:br>
              <a:rPr lang="pt-BR" dirty="0" smtClean="0"/>
            </a:br>
            <a:r>
              <a:rPr lang="pt-BR" dirty="0" smtClean="0"/>
              <a:t>cada uma com no máximo 70 caracteres</a:t>
            </a:r>
          </a:p>
          <a:p>
            <a:pPr marL="1143000" lvl="3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str_array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[30][80];</a:t>
            </a:r>
          </a:p>
          <a:p>
            <a:pPr marL="1143000" lvl="3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str_array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[2]);</a:t>
            </a:r>
          </a:p>
          <a:p>
            <a:pPr marL="1143000" lvl="3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gets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str_array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[2][0]);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077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Arranjos/Matrizes</a:t>
            </a:r>
          </a:p>
          <a:p>
            <a:pPr lvl="1"/>
            <a:r>
              <a:rPr lang="pt-BR" dirty="0" smtClean="0"/>
              <a:t>Limite máximo de dimensões</a:t>
            </a:r>
          </a:p>
          <a:p>
            <a:pPr lvl="2"/>
            <a:r>
              <a:rPr lang="pt-BR" dirty="0" smtClean="0"/>
              <a:t>Cada compilador define seu limite</a:t>
            </a:r>
          </a:p>
          <a:p>
            <a:pPr lvl="2"/>
            <a:r>
              <a:rPr lang="pt-BR" dirty="0" smtClean="0"/>
              <a:t>Geralmente é teórico: 2</a:t>
            </a:r>
            <a:r>
              <a:rPr lang="pt-BR" baseline="30000" dirty="0" smtClean="0"/>
              <a:t>1024</a:t>
            </a:r>
            <a:r>
              <a:rPr lang="pt-BR" dirty="0" smtClean="0"/>
              <a:t>-1</a:t>
            </a:r>
          </a:p>
          <a:p>
            <a:pPr marL="685800" lvl="2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&lt;tipo&gt; &lt;nome&gt;[dim1][dim2][dim3]...[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dimN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3"/>
            <a:r>
              <a:rPr lang="pt-BR" dirty="0" smtClean="0"/>
              <a:t>Extensão de matrizes bidimensionais</a:t>
            </a:r>
          </a:p>
          <a:p>
            <a:pPr lvl="3"/>
            <a:endParaRPr lang="pt-BR" dirty="0" smtClean="0"/>
          </a:p>
          <a:p>
            <a:pPr lvl="2"/>
            <a:r>
              <a:rPr lang="pt-BR" dirty="0" smtClean="0"/>
              <a:t>Consomem </a:t>
            </a:r>
            <a:r>
              <a:rPr lang="pt-BR" dirty="0" err="1" smtClean="0"/>
              <a:t>muitaaaaaa</a:t>
            </a:r>
            <a:r>
              <a:rPr lang="pt-BR" dirty="0" smtClean="0"/>
              <a:t> memória</a:t>
            </a:r>
          </a:p>
          <a:p>
            <a:pPr lvl="3"/>
            <a:r>
              <a:rPr lang="pt-BR" dirty="0" smtClean="0"/>
              <a:t>Outras estruturas são mais eficientes</a:t>
            </a:r>
          </a:p>
          <a:p>
            <a:pPr lvl="4"/>
            <a:r>
              <a:rPr lang="pt-BR" dirty="0" smtClean="0"/>
              <a:t>Banco de dados</a:t>
            </a:r>
          </a:p>
          <a:p>
            <a:pPr lvl="4"/>
            <a:r>
              <a:rPr lang="pt-BR" dirty="0" smtClean="0"/>
              <a:t>Estruturas dinâmicas</a:t>
            </a:r>
            <a:endParaRPr lang="pt-BR" dirty="0"/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72781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Variáveis locais</a:t>
            </a:r>
          </a:p>
          <a:p>
            <a:pPr lvl="1"/>
            <a:r>
              <a:rPr lang="pt-BR" dirty="0" smtClean="0"/>
              <a:t>Dentro de funções + Parâmetros de funções</a:t>
            </a:r>
          </a:p>
          <a:p>
            <a:pPr lvl="1"/>
            <a:r>
              <a:rPr lang="pt-BR" dirty="0" smtClean="0"/>
              <a:t>Só existem dentro do bloco de código – {}</a:t>
            </a:r>
          </a:p>
          <a:p>
            <a:pPr lvl="1"/>
            <a:r>
              <a:rPr lang="pt-BR" dirty="0" smtClean="0"/>
              <a:t>Variáveis automáticas</a:t>
            </a:r>
          </a:p>
          <a:p>
            <a:endParaRPr lang="pt-BR" dirty="0"/>
          </a:p>
          <a:p>
            <a:r>
              <a:rPr lang="pt-BR" dirty="0"/>
              <a:t>Variáveis globais</a:t>
            </a:r>
          </a:p>
          <a:p>
            <a:pPr lvl="1"/>
            <a:r>
              <a:rPr lang="pt-BR" dirty="0"/>
              <a:t>Fora de qualquer função</a:t>
            </a:r>
          </a:p>
          <a:p>
            <a:pPr lvl="1"/>
            <a:r>
              <a:rPr lang="pt-BR" dirty="0" smtClean="0"/>
              <a:t>Visíveis em qualquer lugar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403248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Modificadores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Define constantes (imutáveis)</a:t>
            </a:r>
          </a:p>
          <a:p>
            <a:pPr lvl="2"/>
            <a:endParaRPr lang="pt-BR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volatile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Pode ser alterada por elemento “fora do programa”</a:t>
            </a:r>
          </a:p>
          <a:p>
            <a:pPr lvl="2"/>
            <a:endParaRPr lang="pt-BR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extern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Declarada fora do arquivo fonte atual</a:t>
            </a:r>
          </a:p>
          <a:p>
            <a:pPr lvl="2"/>
            <a:r>
              <a:rPr lang="pt-BR" dirty="0" smtClean="0"/>
              <a:t>Para organizar programas grandes</a:t>
            </a:r>
          </a:p>
        </p:txBody>
      </p:sp>
    </p:spTree>
    <p:extLst>
      <p:ext uri="{BB962C8B-B14F-4D97-AF65-F5344CB8AC3E}">
        <p14:creationId xmlns:p14="http://schemas.microsoft.com/office/powerpoint/2010/main" val="191555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Modificadores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Permanentes</a:t>
            </a:r>
          </a:p>
          <a:p>
            <a:pPr lvl="3"/>
            <a:r>
              <a:rPr lang="pt-BR" dirty="0" smtClean="0"/>
              <a:t>Mesmo quando declaradas dentro de funções</a:t>
            </a:r>
          </a:p>
          <a:p>
            <a:pPr lvl="2"/>
            <a:r>
              <a:rPr lang="pt-BR" dirty="0" smtClean="0"/>
              <a:t>Não são reiniciadas entre chamadas</a:t>
            </a:r>
          </a:p>
          <a:p>
            <a:pPr lvl="3"/>
            <a:r>
              <a:rPr lang="pt-BR" dirty="0" smtClean="0"/>
              <a:t>Iniciadas apenas 1 vez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na declaração</a:t>
            </a:r>
          </a:p>
        </p:txBody>
      </p:sp>
    </p:spTree>
    <p:extLst>
      <p:ext uri="{BB962C8B-B14F-4D97-AF65-F5344CB8AC3E}">
        <p14:creationId xmlns:p14="http://schemas.microsoft.com/office/powerpoint/2010/main" val="313085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Modificadores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register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dirty="0" smtClean="0"/>
              <a:t>Conteúdo armazenado em registrador</a:t>
            </a:r>
          </a:p>
          <a:p>
            <a:pPr lvl="3"/>
            <a:r>
              <a:rPr lang="pt-BR" dirty="0" smtClean="0"/>
              <a:t>Acesso rápido</a:t>
            </a:r>
          </a:p>
          <a:p>
            <a:pPr lvl="2"/>
            <a:r>
              <a:rPr lang="pt-BR" dirty="0" smtClean="0"/>
              <a:t>Não tem endereço de memória!</a:t>
            </a:r>
          </a:p>
          <a:p>
            <a:pPr lvl="2"/>
            <a:r>
              <a:rPr lang="pt-BR" dirty="0" smtClean="0"/>
              <a:t>Tradicionalmente </a:t>
            </a:r>
            <a:r>
              <a:rPr lang="pt-BR" dirty="0" smtClean="0">
                <a:sym typeface="Wingdings 2" panose="05020102010507070707" pitchFamily="18" charset="2"/>
              </a:rPr>
              <a:t> </a:t>
            </a:r>
            <a:r>
              <a:rPr lang="pt-BR" dirty="0" err="1" smtClean="0">
                <a:sym typeface="Wingdings 2" panose="05020102010507070707" pitchFamily="18" charset="2"/>
              </a:rPr>
              <a:t>int</a:t>
            </a:r>
            <a:r>
              <a:rPr lang="pt-BR" dirty="0" smtClean="0">
                <a:sym typeface="Wingdings 2" panose="05020102010507070707" pitchFamily="18" charset="2"/>
              </a:rPr>
              <a:t> e char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Que cabem em registradores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Atualmente  qualquer tipo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4263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Ponteiro</a:t>
            </a:r>
          </a:p>
          <a:p>
            <a:pPr lvl="1"/>
            <a:r>
              <a:rPr lang="pt-BR" dirty="0" smtClean="0"/>
              <a:t>Variável que armazena um endereço</a:t>
            </a:r>
          </a:p>
          <a:p>
            <a:pPr lvl="2"/>
            <a:r>
              <a:rPr lang="pt-BR" dirty="0" smtClean="0"/>
              <a:t>Aponta para uma área de memória que armazena um valor de um determinado tipo!</a:t>
            </a:r>
          </a:p>
          <a:p>
            <a:pPr lvl="1"/>
            <a:r>
              <a:rPr lang="pt-BR" dirty="0" smtClean="0"/>
              <a:t>3 funções principais</a:t>
            </a:r>
          </a:p>
          <a:p>
            <a:pPr lvl="2"/>
            <a:r>
              <a:rPr lang="pt-BR" dirty="0" smtClean="0"/>
              <a:t>Referência rápida para matrizes</a:t>
            </a:r>
          </a:p>
          <a:p>
            <a:pPr lvl="2"/>
            <a:r>
              <a:rPr lang="pt-BR" dirty="0" smtClean="0"/>
              <a:t>Passagem de parâmetros por referência</a:t>
            </a:r>
          </a:p>
          <a:p>
            <a:pPr lvl="2"/>
            <a:r>
              <a:rPr lang="pt-BR" dirty="0" smtClean="0"/>
              <a:t>Suporte a estruturas de dados dinâmicas</a:t>
            </a:r>
          </a:p>
        </p:txBody>
      </p:sp>
    </p:spTree>
    <p:extLst>
      <p:ext uri="{BB962C8B-B14F-4D97-AF65-F5344CB8AC3E}">
        <p14:creationId xmlns:p14="http://schemas.microsoft.com/office/powerpoint/2010/main" val="2324147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Ponteiro</a:t>
            </a:r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</a:p>
          <a:p>
            <a:pPr lvl="2"/>
            <a:r>
              <a:rPr lang="pt-BR" dirty="0" smtClean="0"/>
              <a:t>Retorna o “endereço de uma variável”</a:t>
            </a:r>
          </a:p>
          <a:p>
            <a:pPr lvl="3"/>
            <a:r>
              <a:rPr lang="pt-BR" dirty="0" smtClean="0"/>
              <a:t>Endereço de memória usado por uma variável</a:t>
            </a:r>
            <a:br>
              <a:rPr lang="pt-BR" dirty="0" smtClean="0"/>
            </a:br>
            <a:r>
              <a:rPr lang="pt-BR" dirty="0" smtClean="0"/>
              <a:t>para armazenar um valor de um determinado tipo</a:t>
            </a:r>
          </a:p>
          <a:p>
            <a:pPr marL="685800" lvl="2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10;</a:t>
            </a:r>
          </a:p>
          <a:p>
            <a:pPr marL="685800" lvl="2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endereco_int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&amp;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2"/>
            <a:endParaRPr lang="pt-BR" dirty="0" smtClean="0"/>
          </a:p>
          <a:p>
            <a:pPr lvl="1"/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</a:p>
          <a:p>
            <a:pPr lvl="2"/>
            <a:r>
              <a:rPr lang="pt-BR" dirty="0" smtClean="0"/>
              <a:t>Retorna o valor apontado pelo ponteiro</a:t>
            </a:r>
          </a:p>
          <a:p>
            <a:pPr marL="685800" lvl="2" indent="0">
              <a:buNone/>
            </a:pP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*</a:t>
            </a:r>
            <a:r>
              <a:rPr lang="pt-BR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endereço_int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02331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Matrizes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Mapa conceitual de memória em C</a:t>
            </a:r>
          </a:p>
          <a:p>
            <a:pPr lvl="1"/>
            <a:r>
              <a:rPr lang="pt-BR" dirty="0" smtClean="0"/>
              <a:t>Área de código</a:t>
            </a:r>
          </a:p>
          <a:p>
            <a:pPr lvl="2"/>
            <a:r>
              <a:rPr lang="pt-BR" dirty="0" smtClean="0"/>
              <a:t>Binário do programa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Variáveis globais + estáticas</a:t>
            </a:r>
          </a:p>
          <a:p>
            <a:pPr lvl="2"/>
            <a:r>
              <a:rPr lang="pt-BR" dirty="0" smtClean="0"/>
              <a:t>Tamanho fixo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6246048" y="2493328"/>
            <a:ext cx="2520000" cy="3888000"/>
            <a:chOff x="1080000" y="1224000"/>
            <a:chExt cx="2520000" cy="3888000"/>
          </a:xfrm>
        </p:grpSpPr>
        <p:sp>
          <p:nvSpPr>
            <p:cNvPr id="8" name="Forma livre 7"/>
            <p:cNvSpPr/>
            <p:nvPr/>
          </p:nvSpPr>
          <p:spPr>
            <a:xfrm>
              <a:off x="1080000" y="1224000"/>
              <a:ext cx="2520000" cy="93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Pilha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9" name="Forma livre 8"/>
            <p:cNvSpPr/>
            <p:nvPr/>
          </p:nvSpPr>
          <p:spPr>
            <a:xfrm>
              <a:off x="1080000" y="2160000"/>
              <a:ext cx="252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BCE4E5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endParaRPr lang="pt-BR" sz="18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 dirty="0" err="1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Heap</a:t>
              </a:r>
              <a:endParaRPr lang="pt-BR" sz="1600" b="0" i="0" u="none" strike="noStrike" kern="1200" cap="none" dirty="0">
                <a:ln>
                  <a:noFill/>
                </a:ln>
                <a:latin typeface="Constantia" panose="02030602050306030303" pitchFamily="18" charset="0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1080000" y="3960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Variáveis globais</a:t>
              </a:r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1080000" y="4536000"/>
              <a:ext cx="2520000" cy="576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87D1D1"/>
            </a:solidFill>
            <a:ln w="0">
              <a:solidFill>
                <a:srgbClr val="3465A4"/>
              </a:solidFill>
              <a:prstDash val="solid"/>
            </a:ln>
          </p:spPr>
          <p:txBody>
            <a:bodyPr vert="horz" wrap="none" lIns="90000" tIns="45000" rIns="90000" bIns="45000" anchor="ctr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Código do</a:t>
              </a:r>
            </a:p>
            <a:p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/>
              </a:pPr>
              <a:r>
                <a:rPr lang="pt-BR" sz="1600" b="0" i="0" u="none" strike="noStrike" kern="1200" cap="none">
                  <a:ln>
                    <a:noFill/>
                  </a:ln>
                  <a:latin typeface="Constantia" panose="02030602050306030303" pitchFamily="18" charset="0"/>
                  <a:ea typeface="AR PL SungtiL GB" pitchFamily="2"/>
                  <a:cs typeface="Lohit Devanagari" pitchFamily="2"/>
                </a:rPr>
                <a:t>programa</a:t>
              </a:r>
            </a:p>
          </p:txBody>
        </p:sp>
        <p:sp>
          <p:nvSpPr>
            <p:cNvPr id="12" name="Conector reto 11"/>
            <p:cNvSpPr/>
            <p:nvPr/>
          </p:nvSpPr>
          <p:spPr>
            <a:xfrm>
              <a:off x="2304000" y="1584000"/>
              <a:ext cx="0" cy="50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  <p:sp>
          <p:nvSpPr>
            <p:cNvPr id="13" name="Conector reto 12"/>
            <p:cNvSpPr/>
            <p:nvPr/>
          </p:nvSpPr>
          <p:spPr>
            <a:xfrm flipV="1">
              <a:off x="2304000" y="2304000"/>
              <a:ext cx="0" cy="1224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tailEnd type="arrow"/>
            </a:ln>
          </p:spPr>
          <p:txBody>
            <a:bodyPr wrap="none" lIns="90000" tIns="45000" rIns="90000" bIns="4500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pt-BR" sz="1800" b="0" i="0" u="none" strike="noStrike" kern="1200" cap="none">
                <a:ln>
                  <a:noFill/>
                </a:ln>
                <a:latin typeface="Liberation Sans" pitchFamily="18"/>
                <a:ea typeface="AR PL SungtiL GB" pitchFamily="2"/>
                <a:cs typeface="Lohit Devanagari" pitchFamily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0474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533</TotalTime>
  <Words>873</Words>
  <Application>Microsoft Office PowerPoint</Application>
  <PresentationFormat>Apresentação na tela (4:3)</PresentationFormat>
  <Paragraphs>260</Paragraphs>
  <Slides>23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3" baseType="lpstr">
      <vt:lpstr>AR PL SungtiL GB</vt:lpstr>
      <vt:lpstr>Calibri</vt:lpstr>
      <vt:lpstr>Constantia</vt:lpstr>
      <vt:lpstr>Courier New</vt:lpstr>
      <vt:lpstr>Liberation Sans</vt:lpstr>
      <vt:lpstr>Lohit Devanagari</vt:lpstr>
      <vt:lpstr>Tw Cen MT</vt:lpstr>
      <vt:lpstr>Wingdings</vt:lpstr>
      <vt:lpstr>Wingdings 2</vt:lpstr>
      <vt:lpstr>Mediano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  <vt:lpstr>Matrizes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86</cp:revision>
  <dcterms:created xsi:type="dcterms:W3CDTF">2010-07-26T15:10:49Z</dcterms:created>
  <dcterms:modified xsi:type="dcterms:W3CDTF">2024-03-01T18:48:23Z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