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70" r:id="rId10"/>
    <p:sldId id="269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90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5282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8465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670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190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2147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933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03/03/2024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Conversão de </a:t>
            </a:r>
            <a:r>
              <a:rPr lang="pt-BR" dirty="0" err="1" smtClean="0"/>
              <a:t>strings</a:t>
            </a:r>
            <a:r>
              <a:rPr lang="pt-BR" dirty="0" smtClean="0"/>
              <a:t> para valores numéricos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endParaRPr lang="pt-BR" dirty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atoi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: </a:t>
            </a:r>
            <a:r>
              <a:rPr lang="pt-BR" dirty="0" err="1" smtClean="0"/>
              <a:t>string</a:t>
            </a:r>
            <a:r>
              <a:rPr lang="pt-BR" dirty="0" smtClean="0"/>
              <a:t> para </a:t>
            </a:r>
            <a:r>
              <a:rPr lang="pt-BR" dirty="0" err="1" smtClean="0"/>
              <a:t>int</a:t>
            </a:r>
            <a:endParaRPr lang="pt-BR" dirty="0" smtClean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atol()</a:t>
            </a:r>
            <a:r>
              <a:rPr lang="pt-BR" dirty="0" smtClean="0"/>
              <a:t> : </a:t>
            </a:r>
            <a:r>
              <a:rPr lang="pt-BR" dirty="0" err="1" smtClean="0"/>
              <a:t>string</a:t>
            </a:r>
            <a:r>
              <a:rPr lang="pt-BR" dirty="0" smtClean="0"/>
              <a:t> para </a:t>
            </a:r>
            <a:r>
              <a:rPr lang="pt-BR" dirty="0" err="1" smtClean="0"/>
              <a:t>long</a:t>
            </a:r>
            <a:r>
              <a:rPr lang="pt-BR" dirty="0" smtClean="0"/>
              <a:t> (</a:t>
            </a:r>
            <a:r>
              <a:rPr lang="pt-BR" dirty="0" err="1" smtClean="0"/>
              <a:t>int</a:t>
            </a:r>
            <a:r>
              <a:rPr lang="pt-BR" dirty="0" smtClean="0"/>
              <a:t>)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atof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</a:t>
            </a:r>
            <a:r>
              <a:rPr lang="pt-BR" dirty="0"/>
              <a:t>: </a:t>
            </a:r>
            <a:r>
              <a:rPr lang="pt-BR" dirty="0" err="1"/>
              <a:t>string</a:t>
            </a:r>
            <a:r>
              <a:rPr lang="pt-BR" dirty="0"/>
              <a:t> para </a:t>
            </a:r>
            <a:r>
              <a:rPr lang="pt-BR" dirty="0" err="1" smtClean="0"/>
              <a:t>float</a:t>
            </a:r>
            <a:endParaRPr lang="pt-BR" dirty="0"/>
          </a:p>
          <a:p>
            <a:pPr lvl="1"/>
            <a:endParaRPr lang="pt-BR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itoa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</a:t>
            </a:r>
            <a:r>
              <a:rPr lang="pt-BR" dirty="0"/>
              <a:t>: </a:t>
            </a:r>
            <a:r>
              <a:rPr lang="pt-BR" dirty="0" err="1" smtClean="0"/>
              <a:t>int</a:t>
            </a:r>
            <a:r>
              <a:rPr lang="pt-BR" dirty="0" smtClean="0"/>
              <a:t> para </a:t>
            </a:r>
            <a:r>
              <a:rPr lang="pt-BR" dirty="0" err="1" smtClean="0"/>
              <a:t>string</a:t>
            </a:r>
            <a:endParaRPr lang="pt-BR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ltoa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/>
              <a:t> : </a:t>
            </a:r>
            <a:r>
              <a:rPr lang="pt-BR" dirty="0" err="1" smtClean="0"/>
              <a:t>long</a:t>
            </a:r>
            <a:r>
              <a:rPr lang="pt-BR" dirty="0" smtClean="0"/>
              <a:t> (</a:t>
            </a:r>
            <a:r>
              <a:rPr lang="pt-BR" dirty="0" err="1" smtClean="0"/>
              <a:t>int</a:t>
            </a:r>
            <a:r>
              <a:rPr lang="pt-BR" dirty="0" smtClean="0"/>
              <a:t>) </a:t>
            </a:r>
            <a:r>
              <a:rPr lang="pt-BR" dirty="0"/>
              <a:t>para </a:t>
            </a:r>
            <a:r>
              <a:rPr lang="pt-BR" dirty="0" err="1" smtClean="0"/>
              <a:t>string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397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Programação modular</a:t>
            </a:r>
          </a:p>
          <a:p>
            <a:pPr lvl="1"/>
            <a:r>
              <a:rPr lang="pt-BR" dirty="0" smtClean="0"/>
              <a:t>O código-fonte precisa ser legível</a:t>
            </a:r>
          </a:p>
          <a:p>
            <a:pPr lvl="2"/>
            <a:r>
              <a:rPr lang="pt-BR" dirty="0" smtClean="0"/>
              <a:t>O computador entende de qualquer jeito,</a:t>
            </a:r>
            <a:br>
              <a:rPr lang="pt-BR" dirty="0" smtClean="0"/>
            </a:br>
            <a:r>
              <a:rPr lang="pt-BR" dirty="0" smtClean="0"/>
              <a:t>já os humanos...</a:t>
            </a:r>
          </a:p>
          <a:p>
            <a:pPr lvl="1"/>
            <a:r>
              <a:rPr lang="pt-BR" dirty="0" smtClean="0"/>
              <a:t>Evitar “</a:t>
            </a:r>
            <a:r>
              <a:rPr lang="pt-BR" i="1" dirty="0" err="1" smtClean="0"/>
              <a:t>spaguetti</a:t>
            </a:r>
            <a:r>
              <a:rPr lang="pt-BR" i="1" dirty="0" smtClean="0"/>
              <a:t> </a:t>
            </a:r>
            <a:r>
              <a:rPr lang="pt-BR" i="1" dirty="0" err="1" smtClean="0"/>
              <a:t>code</a:t>
            </a:r>
            <a:r>
              <a:rPr lang="pt-BR" dirty="0" smtClean="0"/>
              <a:t>”</a:t>
            </a:r>
          </a:p>
          <a:p>
            <a:pPr lvl="2"/>
            <a:r>
              <a:rPr lang="pt-BR" dirty="0" smtClean="0"/>
              <a:t>Separar o código em blocos independentes</a:t>
            </a:r>
          </a:p>
          <a:p>
            <a:pPr lvl="1"/>
            <a:r>
              <a:rPr lang="pt-BR" dirty="0" smtClean="0"/>
              <a:t>Reuso de código</a:t>
            </a:r>
          </a:p>
          <a:p>
            <a:pPr lvl="2"/>
            <a:r>
              <a:rPr lang="pt-BR" dirty="0" smtClean="0"/>
              <a:t>Mantra geral de engenharia de software</a:t>
            </a:r>
          </a:p>
          <a:p>
            <a:pPr lvl="2"/>
            <a:r>
              <a:rPr lang="pt-BR" dirty="0" smtClean="0"/>
              <a:t>Mantém complexidade (e custos) sob controle</a:t>
            </a:r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Programação modular</a:t>
            </a:r>
          </a:p>
          <a:p>
            <a:pPr lvl="1"/>
            <a:r>
              <a:rPr lang="pt-BR" dirty="0" smtClean="0"/>
              <a:t>O código-fonte precisa ser legível</a:t>
            </a:r>
          </a:p>
          <a:p>
            <a:pPr lvl="2"/>
            <a:r>
              <a:rPr lang="pt-BR" dirty="0" smtClean="0"/>
              <a:t>O computador entende de qualquer jeito,</a:t>
            </a:r>
            <a:br>
              <a:rPr lang="pt-BR" dirty="0" smtClean="0"/>
            </a:br>
            <a:r>
              <a:rPr lang="pt-BR" dirty="0" smtClean="0"/>
              <a:t>já os humanos...</a:t>
            </a:r>
          </a:p>
          <a:p>
            <a:pPr lvl="1"/>
            <a:r>
              <a:rPr lang="pt-BR" dirty="0" smtClean="0"/>
              <a:t>Evitar “</a:t>
            </a:r>
            <a:r>
              <a:rPr lang="pt-BR" i="1" dirty="0" err="1" smtClean="0"/>
              <a:t>spaguetti</a:t>
            </a:r>
            <a:r>
              <a:rPr lang="pt-BR" i="1" dirty="0" smtClean="0"/>
              <a:t> </a:t>
            </a:r>
            <a:r>
              <a:rPr lang="pt-BR" i="1" dirty="0" err="1" smtClean="0"/>
              <a:t>code</a:t>
            </a:r>
            <a:r>
              <a:rPr lang="pt-BR" dirty="0" smtClean="0"/>
              <a:t>”</a:t>
            </a:r>
          </a:p>
          <a:p>
            <a:pPr lvl="2"/>
            <a:r>
              <a:rPr lang="pt-BR" dirty="0" smtClean="0"/>
              <a:t>Separar o código em blocos independentes</a:t>
            </a:r>
          </a:p>
          <a:p>
            <a:pPr lvl="1"/>
            <a:r>
              <a:rPr lang="pt-BR" dirty="0" smtClean="0"/>
              <a:t>Reuso de código</a:t>
            </a:r>
          </a:p>
          <a:p>
            <a:pPr lvl="2"/>
            <a:r>
              <a:rPr lang="pt-BR" dirty="0" smtClean="0"/>
              <a:t>Mantra geral de engenharia de software</a:t>
            </a:r>
          </a:p>
          <a:p>
            <a:pPr lvl="2"/>
            <a:r>
              <a:rPr lang="pt-BR" dirty="0" smtClean="0"/>
              <a:t>Mantém complexidade (e custos) sob controle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1473468" y="980728"/>
            <a:ext cx="6431760" cy="48240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909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Forma geral de uma função</a:t>
            </a:r>
          </a:p>
          <a:p>
            <a:pPr lvl="1"/>
            <a:endParaRPr lang="pt-BR" dirty="0" smtClean="0"/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tipo_retorno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nome_funcao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(&lt;lista de parâmetros&gt;) {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&lt;corpo da função&gt;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451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Funções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</a:p>
          <a:p>
            <a:pPr lvl="1"/>
            <a:endParaRPr lang="pt-BR" dirty="0" smtClean="0"/>
          </a:p>
          <a:p>
            <a:pPr marL="365760" lvl="1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soma_inteiros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 = 0;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 = a + b;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955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C ANSI</a:t>
            </a:r>
          </a:p>
          <a:p>
            <a:pPr lvl="1"/>
            <a:r>
              <a:rPr lang="pt-BR" dirty="0" smtClean="0"/>
              <a:t>Protótipo de funções deve ser declarado no</a:t>
            </a:r>
            <a:br>
              <a:rPr lang="pt-BR" dirty="0" smtClean="0"/>
            </a:br>
            <a:r>
              <a:rPr lang="pt-BR" dirty="0" smtClean="0"/>
              <a:t>início do código fonte</a:t>
            </a:r>
          </a:p>
          <a:p>
            <a:pPr lvl="2"/>
            <a:r>
              <a:rPr lang="pt-BR" dirty="0" smtClean="0"/>
              <a:t>Tudo MENOS o corpo</a:t>
            </a:r>
          </a:p>
          <a:p>
            <a:pPr lvl="2"/>
            <a:endParaRPr lang="pt-BR" dirty="0"/>
          </a:p>
          <a:p>
            <a:pPr marL="365760" lvl="1" indent="0">
              <a:buNone/>
            </a:pP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soma_inteiros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b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t-BR" sz="2000" dirty="0" smtClean="0"/>
          </a:p>
          <a:p>
            <a:pPr lvl="2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217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Parâmetros</a:t>
            </a:r>
          </a:p>
          <a:p>
            <a:pPr lvl="1"/>
            <a:r>
              <a:rPr lang="pt-BR" dirty="0" smtClean="0"/>
              <a:t>Equivalem a variáveis locais</a:t>
            </a:r>
          </a:p>
          <a:p>
            <a:pPr lvl="2"/>
            <a:r>
              <a:rPr lang="pt-BR" dirty="0" smtClean="0"/>
              <a:t>Criadas no início da chamada da função</a:t>
            </a:r>
          </a:p>
          <a:p>
            <a:pPr lvl="3"/>
            <a:r>
              <a:rPr lang="pt-BR" dirty="0" smtClean="0"/>
              <a:t>Na pilha</a:t>
            </a:r>
          </a:p>
          <a:p>
            <a:pPr lvl="2"/>
            <a:r>
              <a:rPr lang="pt-BR" dirty="0" err="1" smtClean="0"/>
              <a:t>Desalocadas</a:t>
            </a:r>
            <a:r>
              <a:rPr lang="pt-BR" dirty="0" smtClean="0"/>
              <a:t> no retorno</a:t>
            </a:r>
          </a:p>
          <a:p>
            <a:pPr lvl="1"/>
            <a:r>
              <a:rPr lang="pt-BR" dirty="0" smtClean="0"/>
              <a:t>Passagem de parâmetros por cópia ou referência</a:t>
            </a:r>
          </a:p>
          <a:p>
            <a:pPr lvl="2"/>
            <a:r>
              <a:rPr lang="pt-BR" dirty="0" smtClean="0"/>
              <a:t>Valores copiados nas variáveis do parâmetros</a:t>
            </a:r>
          </a:p>
          <a:p>
            <a:pPr lvl="2"/>
            <a:r>
              <a:rPr lang="pt-BR" dirty="0" smtClean="0"/>
              <a:t>Alteração dentro da função não alterar valor externo</a:t>
            </a:r>
          </a:p>
          <a:p>
            <a:pPr lvl="3"/>
            <a:r>
              <a:rPr lang="pt-BR" dirty="0" smtClean="0"/>
              <a:t>Podem ser passados por referências usando ponteiros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12901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Argumentos de </a:t>
            </a:r>
            <a:r>
              <a:rPr lang="pt-BR" dirty="0" err="1" smtClean="0"/>
              <a:t>main</a:t>
            </a:r>
            <a:r>
              <a:rPr lang="pt-BR" dirty="0" smtClean="0"/>
              <a:t>()</a:t>
            </a:r>
          </a:p>
          <a:p>
            <a:pPr lvl="1"/>
            <a:r>
              <a:rPr lang="pt-BR" dirty="0" smtClean="0"/>
              <a:t>Pode receber parâmetros</a:t>
            </a:r>
          </a:p>
          <a:p>
            <a:pPr lvl="2"/>
            <a:r>
              <a:rPr lang="pt-BR" dirty="0" smtClean="0"/>
              <a:t>Repassados a partir da linha de comando do </a:t>
            </a:r>
            <a:r>
              <a:rPr lang="pt-BR" i="1" dirty="0" err="1" smtClean="0"/>
              <a:t>shell</a:t>
            </a:r>
            <a:endParaRPr lang="pt-BR" i="1" dirty="0" smtClean="0"/>
          </a:p>
          <a:p>
            <a:pPr lvl="1"/>
            <a:r>
              <a:rPr lang="pt-BR" dirty="0" smtClean="0"/>
              <a:t>Tem como parâmetros</a:t>
            </a:r>
          </a:p>
          <a:p>
            <a:pPr lvl="2"/>
            <a:r>
              <a:rPr lang="pt-BR" dirty="0" smtClean="0"/>
              <a:t>Um valor do tipo </a:t>
            </a:r>
            <a:r>
              <a:rPr lang="pt-BR" dirty="0" err="1" smtClean="0"/>
              <a:t>int</a:t>
            </a:r>
            <a:endParaRPr lang="pt-BR" dirty="0" smtClean="0"/>
          </a:p>
          <a:p>
            <a:pPr lvl="2"/>
            <a:r>
              <a:rPr lang="pt-BR" dirty="0" smtClean="0"/>
              <a:t>Um vetor de </a:t>
            </a:r>
            <a:r>
              <a:rPr lang="pt-BR" dirty="0" err="1" smtClean="0"/>
              <a:t>strings</a:t>
            </a:r>
            <a:endParaRPr lang="pt-BR" dirty="0" smtClean="0"/>
          </a:p>
          <a:p>
            <a:pPr marL="685800" lvl="2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char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[]) { ... }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pt-BR" dirty="0" smtClean="0"/>
              <a:t> número de parâmetros enviados pelo </a:t>
            </a:r>
            <a:endParaRPr lang="pt-BR" i="1" dirty="0" smtClean="0"/>
          </a:p>
          <a:p>
            <a:pPr lvl="2"/>
            <a:r>
              <a:rPr lang="pt-BR" dirty="0" smtClean="0"/>
              <a:t>Inclui nome do programa</a:t>
            </a:r>
          </a:p>
          <a:p>
            <a:pPr lvl="3"/>
            <a:r>
              <a:rPr lang="pt-BR" dirty="0" smtClean="0"/>
              <a:t>Em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Demais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pt-BR" dirty="0" smtClean="0"/>
              <a:t>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outros dados digitados no </a:t>
            </a:r>
            <a:r>
              <a:rPr lang="pt-BR" i="1" dirty="0" err="1" smtClean="0"/>
              <a:t>shell</a:t>
            </a:r>
            <a:endParaRPr lang="pt-BR" b="1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783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365760" lvl="1" indent="0">
              <a:buNone/>
            </a:pP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char *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[]) {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("Numero de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parametros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%d\n",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65760" lvl="1" indent="0">
              <a:buNone/>
            </a:pP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for (c = 0; c &lt;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c++) {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("%s\n",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[c]);</a:t>
            </a: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0;</a:t>
            </a:r>
          </a:p>
          <a:p>
            <a:pPr marL="365760" lvl="1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654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339</TotalTime>
  <Words>318</Words>
  <Application>Microsoft Office PowerPoint</Application>
  <PresentationFormat>Apresentação na tela (4:3)</PresentationFormat>
  <Paragraphs>92</Paragraphs>
  <Slides>10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Calibri</vt:lpstr>
      <vt:lpstr>Constantia</vt:lpstr>
      <vt:lpstr>Courier New</vt:lpstr>
      <vt:lpstr>Tw Cen MT</vt:lpstr>
      <vt:lpstr>Wingdings</vt:lpstr>
      <vt:lpstr>Wingdings 2</vt:lpstr>
      <vt:lpstr>Mediano</vt:lpstr>
      <vt:lpstr>Funções</vt:lpstr>
      <vt:lpstr>Funções</vt:lpstr>
      <vt:lpstr>Funções</vt:lpstr>
      <vt:lpstr>Funções</vt:lpstr>
      <vt:lpstr>Funções</vt:lpstr>
      <vt:lpstr>Funções</vt:lpstr>
      <vt:lpstr>Funções</vt:lpstr>
      <vt:lpstr>Funções</vt:lpstr>
      <vt:lpstr>Funções</vt:lpstr>
      <vt:lpstr>Funções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80</cp:revision>
  <dcterms:created xsi:type="dcterms:W3CDTF">2010-07-26T15:10:49Z</dcterms:created>
  <dcterms:modified xsi:type="dcterms:W3CDTF">2024-03-04T00:04:09Z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