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0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94707" autoAdjust="0"/>
  </p:normalViewPr>
  <p:slideViewPr>
    <p:cSldViewPr>
      <p:cViewPr varScale="1">
        <p:scale>
          <a:sx n="88" d="100"/>
          <a:sy n="88" d="100"/>
        </p:scale>
        <p:origin x="84" y="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02/04/2024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623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90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1658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4539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02/04/2024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02/04/2024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02/04/2024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02/04/2024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02/04/2024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02/04/2024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02/04/2024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02/04/2024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02/04/2024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02/04/2024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02/04/2024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02/04/2024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Exemplos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char linha[80];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char *p1;</a:t>
            </a:r>
          </a:p>
          <a:p>
            <a:pPr marL="365760" lvl="1" indent="0">
              <a:buNone/>
            </a:pPr>
            <a:endParaRPr lang="pt-BR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strcpy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(linha, “uma 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de teste\n”);</a:t>
            </a:r>
            <a:endParaRPr lang="pt-B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endParaRPr lang="pt-BR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for(i=0; linha[i]; ++i)</a:t>
            </a:r>
          </a:p>
          <a:p>
            <a:pPr marL="365760" lvl="1" indent="0">
              <a:buNone/>
            </a:pP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putchar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(linha[i]);</a:t>
            </a:r>
          </a:p>
          <a:p>
            <a:pPr marL="365760" lvl="1" indent="0">
              <a:buNone/>
            </a:pPr>
            <a:endParaRPr lang="pt-B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(*p1) {</a:t>
            </a:r>
          </a:p>
          <a:p>
            <a:pPr marL="365760" lvl="1" indent="0">
              <a:buNone/>
            </a:pP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putchar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(*p1);</a:t>
            </a:r>
          </a:p>
          <a:p>
            <a:pPr marL="365760" lvl="1" indent="0">
              <a:buNone/>
            </a:pP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++p1;</a:t>
            </a:r>
          </a:p>
          <a:p>
            <a:pPr marL="365760" lvl="1" indent="0">
              <a:buNone/>
            </a:pP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72709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Mapa conceitual de memória em C</a:t>
            </a:r>
          </a:p>
          <a:p>
            <a:pPr lvl="1"/>
            <a:r>
              <a:rPr lang="pt-BR" dirty="0" smtClean="0"/>
              <a:t>Área de código</a:t>
            </a:r>
          </a:p>
          <a:p>
            <a:pPr lvl="2"/>
            <a:r>
              <a:rPr lang="pt-BR" dirty="0" smtClean="0"/>
              <a:t>Binário do programa</a:t>
            </a:r>
          </a:p>
          <a:p>
            <a:pPr lvl="2"/>
            <a:endParaRPr lang="pt-BR" dirty="0" smtClean="0"/>
          </a:p>
          <a:p>
            <a:pPr lvl="1"/>
            <a:r>
              <a:rPr lang="pt-BR" dirty="0" smtClean="0"/>
              <a:t>Variáveis globais + estáticas</a:t>
            </a:r>
          </a:p>
          <a:p>
            <a:pPr lvl="2"/>
            <a:r>
              <a:rPr lang="pt-BR" dirty="0" smtClean="0"/>
              <a:t>Tamanho fixo</a:t>
            </a:r>
          </a:p>
          <a:p>
            <a:pPr lvl="2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São conhecidas em tempo de </a:t>
            </a:r>
            <a:b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compilação</a:t>
            </a:r>
          </a:p>
        </p:txBody>
      </p:sp>
      <p:grpSp>
        <p:nvGrpSpPr>
          <p:cNvPr id="14" name="Grupo 13"/>
          <p:cNvGrpSpPr/>
          <p:nvPr/>
        </p:nvGrpSpPr>
        <p:grpSpPr>
          <a:xfrm>
            <a:off x="6246048" y="2493328"/>
            <a:ext cx="2520000" cy="3888000"/>
            <a:chOff x="1080000" y="1224000"/>
            <a:chExt cx="2520000" cy="3888000"/>
          </a:xfrm>
        </p:grpSpPr>
        <p:sp>
          <p:nvSpPr>
            <p:cNvPr id="8" name="Forma livre 7"/>
            <p:cNvSpPr/>
            <p:nvPr/>
          </p:nvSpPr>
          <p:spPr>
            <a:xfrm>
              <a:off x="1080000" y="1224000"/>
              <a:ext cx="2520000" cy="936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BCE4E5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 dirty="0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Pilha</a:t>
              </a: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</p:txBody>
        </p:sp>
        <p:sp>
          <p:nvSpPr>
            <p:cNvPr id="9" name="Forma livre 8"/>
            <p:cNvSpPr/>
            <p:nvPr/>
          </p:nvSpPr>
          <p:spPr>
            <a:xfrm>
              <a:off x="1080000" y="2160000"/>
              <a:ext cx="2520000" cy="180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BCE4E5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 dirty="0" err="1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Heap</a:t>
              </a:r>
              <a:endParaRPr lang="pt-BR" sz="16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</p:txBody>
        </p:sp>
        <p:sp>
          <p:nvSpPr>
            <p:cNvPr id="10" name="Forma livre 9"/>
            <p:cNvSpPr/>
            <p:nvPr/>
          </p:nvSpPr>
          <p:spPr>
            <a:xfrm>
              <a:off x="1080000" y="3960000"/>
              <a:ext cx="2520000" cy="576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87D1D1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Variáveis globais</a:t>
              </a:r>
            </a:p>
          </p:txBody>
        </p:sp>
        <p:sp>
          <p:nvSpPr>
            <p:cNvPr id="11" name="Forma livre 10"/>
            <p:cNvSpPr/>
            <p:nvPr/>
          </p:nvSpPr>
          <p:spPr>
            <a:xfrm>
              <a:off x="1080000" y="4536000"/>
              <a:ext cx="2520000" cy="576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87D1D1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Código do</a:t>
              </a: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programa</a:t>
              </a:r>
            </a:p>
          </p:txBody>
        </p:sp>
        <p:sp>
          <p:nvSpPr>
            <p:cNvPr id="12" name="Conector reto 11"/>
            <p:cNvSpPr/>
            <p:nvPr/>
          </p:nvSpPr>
          <p:spPr>
            <a:xfrm>
              <a:off x="2304000" y="1584000"/>
              <a:ext cx="0" cy="504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tailEnd type="arrow"/>
            </a:ln>
          </p:spPr>
          <p:txBody>
            <a:bodyPr wrap="none" lIns="90000" tIns="45000" rIns="90000" bIns="45000" anchor="ctr" anchorCtr="0" compatLnSpc="0"/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800" b="0" i="0" u="none" strike="noStrike" kern="1200" cap="none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endParaRPr>
            </a:p>
          </p:txBody>
        </p:sp>
        <p:sp>
          <p:nvSpPr>
            <p:cNvPr id="13" name="Conector reto 12"/>
            <p:cNvSpPr/>
            <p:nvPr/>
          </p:nvSpPr>
          <p:spPr>
            <a:xfrm flipV="1">
              <a:off x="2304000" y="2304000"/>
              <a:ext cx="0" cy="1224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tailEnd type="arrow"/>
            </a:ln>
          </p:spPr>
          <p:txBody>
            <a:bodyPr wrap="none" lIns="90000" tIns="45000" rIns="90000" bIns="45000" anchor="ctr" anchorCtr="0" compatLnSpc="0"/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800" b="0" i="0" u="none" strike="noStrike" kern="1200" cap="none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69583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Mapa conceitual de memória em C</a:t>
            </a:r>
          </a:p>
          <a:p>
            <a:pPr lvl="1"/>
            <a:r>
              <a:rPr lang="pt-BR" dirty="0" smtClean="0"/>
              <a:t>Pilha</a:t>
            </a:r>
          </a:p>
          <a:p>
            <a:pPr lvl="2"/>
            <a:r>
              <a:rPr lang="pt-BR" dirty="0" smtClean="0"/>
              <a:t>Informação de chamada a funções</a:t>
            </a:r>
          </a:p>
          <a:p>
            <a:pPr lvl="3"/>
            <a:r>
              <a:rPr lang="pt-BR" dirty="0" smtClean="0"/>
              <a:t>Parâmetros</a:t>
            </a:r>
          </a:p>
          <a:p>
            <a:pPr lvl="3"/>
            <a:r>
              <a:rPr lang="pt-BR" dirty="0" smtClean="0"/>
              <a:t>Endereços de retorno</a:t>
            </a:r>
          </a:p>
          <a:p>
            <a:pPr lvl="3"/>
            <a:r>
              <a:rPr lang="pt-BR" dirty="0" smtClean="0"/>
              <a:t>Variáveis locais</a:t>
            </a:r>
          </a:p>
          <a:p>
            <a:pPr lvl="3"/>
            <a:r>
              <a:rPr lang="pt-BR" dirty="0" smtClean="0"/>
              <a:t>8MB no Linux</a:t>
            </a:r>
          </a:p>
          <a:p>
            <a:pPr lvl="4"/>
            <a:r>
              <a:rPr lang="pt-BR" dirty="0" smtClean="0"/>
              <a:t>Pode ser configurado</a:t>
            </a:r>
          </a:p>
          <a:p>
            <a:pPr lvl="1"/>
            <a:r>
              <a:rPr lang="pt-BR" i="1" dirty="0" err="1" smtClean="0"/>
              <a:t>Heap</a:t>
            </a:r>
            <a:endParaRPr lang="pt-BR" dirty="0" smtClean="0"/>
          </a:p>
          <a:p>
            <a:pPr lvl="2"/>
            <a:r>
              <a:rPr lang="pt-BR" dirty="0" smtClean="0"/>
              <a:t>Área livre para alocação dinâmica</a:t>
            </a:r>
            <a:br>
              <a:rPr lang="pt-BR" dirty="0" smtClean="0"/>
            </a:br>
            <a:r>
              <a:rPr lang="pt-BR" dirty="0" smtClean="0"/>
              <a:t>de memória pelo programa</a:t>
            </a:r>
          </a:p>
        </p:txBody>
      </p:sp>
      <p:grpSp>
        <p:nvGrpSpPr>
          <p:cNvPr id="14" name="Grupo 13"/>
          <p:cNvGrpSpPr/>
          <p:nvPr/>
        </p:nvGrpSpPr>
        <p:grpSpPr>
          <a:xfrm>
            <a:off x="6246048" y="2493328"/>
            <a:ext cx="2520000" cy="3888000"/>
            <a:chOff x="1080000" y="1224000"/>
            <a:chExt cx="2520000" cy="3888000"/>
          </a:xfrm>
        </p:grpSpPr>
        <p:sp>
          <p:nvSpPr>
            <p:cNvPr id="8" name="Forma livre 7"/>
            <p:cNvSpPr/>
            <p:nvPr/>
          </p:nvSpPr>
          <p:spPr>
            <a:xfrm>
              <a:off x="1080000" y="1224000"/>
              <a:ext cx="2520000" cy="936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BCE4E5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 dirty="0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Pilha</a:t>
              </a: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</p:txBody>
        </p:sp>
        <p:sp>
          <p:nvSpPr>
            <p:cNvPr id="9" name="Forma livre 8"/>
            <p:cNvSpPr/>
            <p:nvPr/>
          </p:nvSpPr>
          <p:spPr>
            <a:xfrm>
              <a:off x="1080000" y="2160000"/>
              <a:ext cx="2520000" cy="180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BCE4E5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 dirty="0" err="1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Heap</a:t>
              </a:r>
              <a:endParaRPr lang="pt-BR" sz="16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</p:txBody>
        </p:sp>
        <p:sp>
          <p:nvSpPr>
            <p:cNvPr id="10" name="Forma livre 9"/>
            <p:cNvSpPr/>
            <p:nvPr/>
          </p:nvSpPr>
          <p:spPr>
            <a:xfrm>
              <a:off x="1080000" y="3960000"/>
              <a:ext cx="2520000" cy="576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87D1D1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Variáveis globais</a:t>
              </a:r>
            </a:p>
          </p:txBody>
        </p:sp>
        <p:sp>
          <p:nvSpPr>
            <p:cNvPr id="11" name="Forma livre 10"/>
            <p:cNvSpPr/>
            <p:nvPr/>
          </p:nvSpPr>
          <p:spPr>
            <a:xfrm>
              <a:off x="1080000" y="4536000"/>
              <a:ext cx="2520000" cy="576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87D1D1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Código do</a:t>
              </a: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programa</a:t>
              </a:r>
            </a:p>
          </p:txBody>
        </p:sp>
        <p:sp>
          <p:nvSpPr>
            <p:cNvPr id="12" name="Conector reto 11"/>
            <p:cNvSpPr/>
            <p:nvPr/>
          </p:nvSpPr>
          <p:spPr>
            <a:xfrm>
              <a:off x="2304000" y="1584000"/>
              <a:ext cx="0" cy="504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tailEnd type="arrow"/>
            </a:ln>
          </p:spPr>
          <p:txBody>
            <a:bodyPr wrap="none" lIns="90000" tIns="45000" rIns="90000" bIns="45000" anchor="ctr" anchorCtr="0" compatLnSpc="0"/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800" b="0" i="0" u="none" strike="noStrike" kern="1200" cap="none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endParaRPr>
            </a:p>
          </p:txBody>
        </p:sp>
        <p:sp>
          <p:nvSpPr>
            <p:cNvPr id="13" name="Conector reto 12"/>
            <p:cNvSpPr/>
            <p:nvPr/>
          </p:nvSpPr>
          <p:spPr>
            <a:xfrm flipV="1">
              <a:off x="2304000" y="2304000"/>
              <a:ext cx="0" cy="1224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tailEnd type="arrow"/>
            </a:ln>
          </p:spPr>
          <p:txBody>
            <a:bodyPr wrap="none" lIns="90000" tIns="45000" rIns="90000" bIns="45000" anchor="ctr" anchorCtr="0" compatLnSpc="0"/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800" b="0" i="0" u="none" strike="noStrike" kern="1200" cap="none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90267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>
                <a:cs typeface="Courier New" panose="02070309020205020404" pitchFamily="49" charset="0"/>
              </a:rPr>
              <a:t>Alocação dinâmica de memória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>
                <a:cs typeface="Courier New" panose="02070309020205020404" pitchFamily="49" charset="0"/>
              </a:rPr>
              <a:t> e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>
                <a:cs typeface="Courier New" panose="02070309020205020404" pitchFamily="49" charset="0"/>
              </a:rPr>
              <a:t> de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pt-BR" dirty="0" smtClean="0">
                <a:cs typeface="Courier New" panose="02070309020205020404" pitchFamily="49" charset="0"/>
              </a:rPr>
              <a:t>Alocação e </a:t>
            </a:r>
            <a:r>
              <a:rPr lang="pt-BR" dirty="0" err="1" smtClean="0">
                <a:cs typeface="Courier New" panose="02070309020205020404" pitchFamily="49" charset="0"/>
              </a:rPr>
              <a:t>desalocação</a:t>
            </a:r>
            <a:r>
              <a:rPr lang="pt-BR" dirty="0" smtClean="0">
                <a:cs typeface="Courier New" panose="02070309020205020404" pitchFamily="49" charset="0"/>
              </a:rPr>
              <a:t> manuais</a:t>
            </a:r>
          </a:p>
          <a:p>
            <a:pPr lvl="2"/>
            <a:r>
              <a:rPr lang="pt-BR" dirty="0" smtClean="0">
                <a:cs typeface="Courier New" panose="02070309020205020404" pitchFamily="49" charset="0"/>
              </a:rPr>
              <a:t>Cuidado para não deixar memória sem </a:t>
            </a:r>
            <a:r>
              <a:rPr lang="pt-BR" dirty="0" err="1" smtClean="0">
                <a:cs typeface="Courier New" panose="02070309020205020404" pitchFamily="49" charset="0"/>
              </a:rPr>
              <a:t>desalocar</a:t>
            </a:r>
            <a:endParaRPr lang="pt-BR" dirty="0" smtClean="0">
              <a:cs typeface="Courier New" panose="02070309020205020404" pitchFamily="49" charset="0"/>
            </a:endParaRPr>
          </a:p>
          <a:p>
            <a:pPr lvl="3"/>
            <a:r>
              <a:rPr lang="pt-BR" dirty="0" err="1" smtClean="0">
                <a:cs typeface="Courier New" panose="02070309020205020404" pitchFamily="49" charset="0"/>
              </a:rPr>
              <a:t>Memory</a:t>
            </a:r>
            <a:r>
              <a:rPr lang="pt-BR" dirty="0" smtClean="0">
                <a:cs typeface="Courier New" panose="02070309020205020404" pitchFamily="49" charset="0"/>
              </a:rPr>
              <a:t> </a:t>
            </a:r>
            <a:r>
              <a:rPr lang="pt-BR" dirty="0" err="1" smtClean="0">
                <a:cs typeface="Courier New" panose="02070309020205020404" pitchFamily="49" charset="0"/>
              </a:rPr>
              <a:t>leak</a:t>
            </a:r>
            <a:endParaRPr lang="pt-BR" dirty="0" smtClean="0">
              <a:cs typeface="Courier New" panose="02070309020205020404" pitchFamily="49" charset="0"/>
            </a:endParaRPr>
          </a:p>
          <a:p>
            <a:pPr lvl="1"/>
            <a:r>
              <a:rPr lang="pt-BR" dirty="0" smtClean="0">
                <a:cs typeface="Courier New" panose="02070309020205020404" pitchFamily="49" charset="0"/>
              </a:rPr>
              <a:t>Na alocação, indicar quanto se deseja alocar</a:t>
            </a: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>
                <a:cs typeface="Courier New" panose="02070309020205020404" pitchFamily="49" charset="0"/>
              </a:rPr>
              <a:t> retorna </a:t>
            </a:r>
            <a:r>
              <a:rPr lang="pt-BR" dirty="0" err="1" smtClean="0">
                <a:cs typeface="Courier New" panose="02070309020205020404" pitchFamily="49" charset="0"/>
              </a:rPr>
              <a:t>void</a:t>
            </a:r>
            <a:r>
              <a:rPr lang="pt-BR" dirty="0">
                <a:cs typeface="Courier New" panose="02070309020205020404" pitchFamily="49" charset="0"/>
              </a:rPr>
              <a:t> </a:t>
            </a:r>
            <a:r>
              <a:rPr lang="pt-BR" dirty="0" smtClean="0">
                <a:cs typeface="Courier New" panose="02070309020205020404" pitchFamily="49" charset="0"/>
              </a:rPr>
              <a:t>* (ponteiro para “vazio”)</a:t>
            </a:r>
          </a:p>
          <a:p>
            <a:pPr lvl="3"/>
            <a:r>
              <a:rPr lang="pt-BR" dirty="0" smtClean="0">
                <a:cs typeface="Courier New" panose="02070309020205020404" pitchFamily="49" charset="0"/>
              </a:rPr>
              <a:t>Exige conversão (</a:t>
            </a:r>
            <a:r>
              <a:rPr lang="pt-BR" i="1" dirty="0" err="1" smtClean="0">
                <a:cs typeface="Courier New" panose="02070309020205020404" pitchFamily="49" charset="0"/>
              </a:rPr>
              <a:t>typecast</a:t>
            </a:r>
            <a:r>
              <a:rPr lang="pt-BR" dirty="0" smtClean="0">
                <a:cs typeface="Courier New" panose="02070309020205020404" pitchFamily="49" charset="0"/>
              </a:rPr>
              <a:t>)</a:t>
            </a: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>
                <a:cs typeface="Courier New" panose="02070309020205020404" pitchFamily="49" charset="0"/>
              </a:rPr>
              <a:t> depende apenas do próprio ponteiro</a:t>
            </a:r>
          </a:p>
          <a:p>
            <a:pPr lvl="3"/>
            <a:r>
              <a:rPr lang="pt-BR" dirty="0" smtClean="0">
                <a:cs typeface="Courier New" panose="02070309020205020404" pitchFamily="49" charset="0"/>
              </a:rPr>
              <a:t>Ponteiro continua com valor, mas memória foi liberada</a:t>
            </a:r>
          </a:p>
          <a:p>
            <a:pPr lvl="3"/>
            <a:r>
              <a:rPr lang="pt-BR" smtClean="0">
                <a:cs typeface="Courier New" panose="02070309020205020404" pitchFamily="49" charset="0"/>
              </a:rPr>
              <a:t>Cuidado!!!!</a:t>
            </a:r>
            <a:endParaRPr lang="pt-BR" dirty="0"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6805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Exemplos</a:t>
            </a:r>
          </a:p>
          <a:p>
            <a:pPr marL="365760" lvl="1" indent="0">
              <a:buNone/>
            </a:pPr>
            <a:endParaRPr lang="pt-BR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*p1 = (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*)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pPr marL="365760" lvl="1" indent="0">
              <a:buNone/>
            </a:pPr>
            <a:endParaRPr lang="pt-B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(“Digite um número: “);</a:t>
            </a:r>
          </a:p>
          <a:p>
            <a:pPr marL="365760" lvl="1" indent="0">
              <a:buNone/>
            </a:pP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(“%d”, p1);</a:t>
            </a:r>
          </a:p>
          <a:p>
            <a:pPr marL="365760" lvl="1" indent="0">
              <a:buNone/>
            </a:pPr>
            <a:endParaRPr lang="pt-B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(“*p1: %d\n”, *p1);</a:t>
            </a:r>
          </a:p>
          <a:p>
            <a:pPr marL="365760" lvl="1" indent="0">
              <a:buNone/>
            </a:pP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 p1: %p\n”,  p1);</a:t>
            </a:r>
          </a:p>
          <a:p>
            <a:pPr marL="365760" lvl="1" indent="0">
              <a:buNone/>
            </a:pPr>
            <a:endParaRPr lang="pt-B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(p1);</a:t>
            </a:r>
            <a:endParaRPr lang="pt-B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1364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>
                <a:cs typeface="Courier New" panose="02070309020205020404" pitchFamily="49" charset="0"/>
              </a:rPr>
              <a:t>Alocação dinâmica de </a:t>
            </a:r>
            <a:r>
              <a:rPr lang="pt-BR" dirty="0" smtClean="0">
                <a:cs typeface="Courier New" panose="02070309020205020404" pitchFamily="49" charset="0"/>
              </a:rPr>
              <a:t>vetores/matrizes</a:t>
            </a:r>
          </a:p>
          <a:p>
            <a:pPr lvl="1"/>
            <a:r>
              <a:rPr lang="pt-BR" dirty="0" smtClean="0">
                <a:cs typeface="Courier New" panose="02070309020205020404" pitchFamily="49" charset="0"/>
              </a:rPr>
              <a:t>Quando?</a:t>
            </a:r>
          </a:p>
          <a:p>
            <a:pPr lvl="2"/>
            <a:r>
              <a:rPr lang="pt-BR" dirty="0" smtClean="0">
                <a:cs typeface="Courier New" panose="02070309020205020404" pitchFamily="49" charset="0"/>
              </a:rPr>
              <a:t>Tamanhos desconhecidos em tempo de compilação</a:t>
            </a:r>
          </a:p>
          <a:p>
            <a:pPr lvl="2"/>
            <a:r>
              <a:rPr lang="pt-BR" dirty="0" smtClean="0">
                <a:cs typeface="Courier New" panose="02070309020205020404" pitchFamily="49" charset="0"/>
              </a:rPr>
              <a:t>Dependentes de fatores externos</a:t>
            </a:r>
          </a:p>
          <a:p>
            <a:pPr lvl="1"/>
            <a:r>
              <a:rPr lang="pt-BR" dirty="0" smtClean="0">
                <a:cs typeface="Courier New" panose="02070309020205020404" pitchFamily="49" charset="0"/>
              </a:rPr>
              <a:t>Acesso</a:t>
            </a:r>
          </a:p>
          <a:p>
            <a:pPr lvl="2"/>
            <a:r>
              <a:rPr lang="pt-BR" dirty="0" smtClean="0">
                <a:cs typeface="Courier New" panose="02070309020205020404" pitchFamily="49" charset="0"/>
              </a:rPr>
              <a:t>Usando índices</a:t>
            </a:r>
          </a:p>
          <a:p>
            <a:pPr lvl="3"/>
            <a:r>
              <a:rPr lang="pt-BR" dirty="0" smtClean="0">
                <a:cs typeface="Courier New" panose="02070309020205020404" pitchFamily="49" charset="0"/>
              </a:rPr>
              <a:t>Mesmo que pareça estranho pela declaração do ponteiro</a:t>
            </a:r>
          </a:p>
          <a:p>
            <a:pPr lvl="2"/>
            <a:r>
              <a:rPr lang="pt-BR" dirty="0" smtClean="0">
                <a:cs typeface="Courier New" panose="02070309020205020404" pitchFamily="49" charset="0"/>
              </a:rPr>
              <a:t>Por aritmética de ponteiros</a:t>
            </a:r>
          </a:p>
          <a:p>
            <a:pPr lvl="3"/>
            <a:r>
              <a:rPr lang="pt-BR" dirty="0" smtClean="0">
                <a:cs typeface="Courier New" panose="02070309020205020404" pitchFamily="49" charset="0"/>
              </a:rPr>
              <a:t>A partir do ponteiro inicial</a:t>
            </a:r>
          </a:p>
          <a:p>
            <a:pPr lvl="3"/>
            <a:endParaRPr lang="pt-BR" dirty="0">
              <a:cs typeface="Courier New" panose="02070309020205020404" pitchFamily="49" charset="0"/>
            </a:endParaRPr>
          </a:p>
          <a:p>
            <a:pPr lvl="2"/>
            <a:r>
              <a:rPr lang="pt-BR" dirty="0" smtClean="0">
                <a:cs typeface="Courier New" panose="02070309020205020404" pitchFamily="49" charset="0"/>
              </a:rPr>
              <a:t>Afinal: a variável do vetor/matriz é um ponteiro!</a:t>
            </a:r>
            <a:endParaRPr lang="pt-BR" dirty="0" smtClean="0"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662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Exemplos</a:t>
            </a:r>
          </a:p>
          <a:p>
            <a:pPr marL="365760" lvl="1" indent="0">
              <a:buNone/>
            </a:pPr>
            <a:endParaRPr lang="pt-BR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kSIZE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endParaRPr lang="pt-BR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*vetor 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kSIZE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pPr marL="365760" lvl="1" indent="0">
              <a:buNone/>
            </a:pPr>
            <a:endParaRPr lang="pt-B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i=0; i&lt;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kSIZE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++i)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vetor[i] = i*i;</a:t>
            </a:r>
          </a:p>
          <a:p>
            <a:pPr marL="365760" lvl="1" indent="0">
              <a:buNone/>
            </a:pPr>
            <a:endParaRPr lang="pt-B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i=0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i&lt;</a:t>
            </a: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kSIZE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++i)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(“%d\n”, vetor[i]);</a:t>
            </a:r>
          </a:p>
          <a:p>
            <a:pPr marL="365760" lvl="1" indent="0">
              <a:buNone/>
            </a:pPr>
            <a:endParaRPr lang="pt-B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(vetor);</a:t>
            </a:r>
            <a:endParaRPr lang="pt-B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2355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Exemplos</a:t>
            </a:r>
          </a:p>
          <a:p>
            <a:pPr marL="365760" lvl="1" indent="0">
              <a:buNone/>
            </a:pPr>
            <a:endParaRPr lang="pt-BR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kLIN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10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kCOL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10</a:t>
            </a:r>
            <a:endParaRPr lang="pt-BR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**matriz 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kLIN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(*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i=0; i&lt;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kLIN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++i)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matriz[i] = 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kCOL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i=0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i&lt;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kLIN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++i)</a:t>
            </a:r>
          </a:p>
          <a:p>
            <a:pPr marL="365760" lvl="1" indent="0">
              <a:buNone/>
            </a:pP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j=0; j&lt;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kCOL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++j)</a:t>
            </a:r>
            <a:endParaRPr lang="pt-BR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matriz[i][j] = 0;</a:t>
            </a: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i=0; i&lt;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kLIN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++i)</a:t>
            </a:r>
          </a:p>
          <a:p>
            <a:pPr marL="365760" lvl="1" indent="0">
              <a:buNone/>
            </a:pP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(matriz[i]);</a:t>
            </a:r>
          </a:p>
          <a:p>
            <a:pPr marL="365760" lvl="1" indent="0">
              <a:buNone/>
            </a:pP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(matriz);</a:t>
            </a:r>
            <a:endParaRPr lang="pt-B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4601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>
                <a:cs typeface="Courier New" panose="02070309020205020404" pitchFamily="49" charset="0"/>
              </a:rPr>
              <a:t>Outros usos</a:t>
            </a:r>
          </a:p>
          <a:p>
            <a:pPr lvl="1"/>
            <a:r>
              <a:rPr lang="pt-BR" dirty="0" smtClean="0">
                <a:cs typeface="Courier New" panose="02070309020205020404" pitchFamily="49" charset="0"/>
              </a:rPr>
              <a:t>Acessos indiretos</a:t>
            </a:r>
          </a:p>
          <a:p>
            <a:pPr lvl="2"/>
            <a:r>
              <a:rPr lang="pt-BR" dirty="0" smtClean="0">
                <a:cs typeface="Courier New" panose="02070309020205020404" pitchFamily="49" charset="0"/>
              </a:rPr>
              <a:t>Ponteiros de ponteiros</a:t>
            </a:r>
          </a:p>
          <a:p>
            <a:pPr lvl="2"/>
            <a:r>
              <a:rPr lang="pt-BR" dirty="0" smtClean="0">
                <a:cs typeface="Courier New" panose="02070309020205020404" pitchFamily="49" charset="0"/>
              </a:rPr>
              <a:t>Quantos níveis achar necessários</a:t>
            </a:r>
          </a:p>
          <a:p>
            <a:pPr lvl="3"/>
            <a:r>
              <a:rPr lang="pt-BR" dirty="0" smtClean="0">
                <a:cs typeface="Courier New" panose="02070309020205020404" pitchFamily="49" charset="0"/>
              </a:rPr>
              <a:t>Como em matrizes</a:t>
            </a:r>
          </a:p>
          <a:p>
            <a:pPr marL="685800" lvl="2" indent="0">
              <a:buNone/>
            </a:pPr>
            <a:r>
              <a:rPr lang="pt-BR" dirty="0" smtClean="0">
                <a:cs typeface="Courier New" panose="02070309020205020404" pitchFamily="49" charset="0"/>
              </a:rPr>
              <a:t>	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*ponteiro</a:t>
            </a:r>
          </a:p>
          <a:p>
            <a:pPr marL="685800" lvl="2" indent="0">
              <a:buNone/>
            </a:pP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**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ponteiro_para_ponteiro</a:t>
            </a:r>
            <a:endParaRPr lang="pt-BR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pt-BR" dirty="0" smtClean="0">
                <a:cs typeface="Courier New" panose="02070309020205020404" pitchFamily="49" charset="0"/>
              </a:rPr>
              <a:t>Ponteiros para funções</a:t>
            </a:r>
          </a:p>
          <a:p>
            <a:pPr lvl="2"/>
            <a:r>
              <a:rPr lang="pt-BR" dirty="0" smtClean="0">
                <a:cs typeface="Courier New" panose="02070309020205020404" pitchFamily="49" charset="0"/>
              </a:rPr>
              <a:t>Toda função é carregada em memória (é acessível)</a:t>
            </a:r>
          </a:p>
          <a:p>
            <a:pPr lvl="2"/>
            <a:r>
              <a:rPr lang="pt-BR" dirty="0" smtClean="0">
                <a:cs typeface="Courier New" panose="02070309020205020404" pitchFamily="49" charset="0"/>
              </a:rPr>
              <a:t>Função de </a:t>
            </a:r>
            <a:r>
              <a:rPr lang="pt-BR" dirty="0" err="1" smtClean="0">
                <a:cs typeface="Courier New" panose="02070309020205020404" pitchFamily="49" charset="0"/>
              </a:rPr>
              <a:t>rechamada</a:t>
            </a:r>
            <a:endParaRPr lang="pt-BR" dirty="0" smtClean="0">
              <a:cs typeface="Courier New" panose="02070309020205020404" pitchFamily="49" charset="0"/>
            </a:endParaRPr>
          </a:p>
          <a:p>
            <a:pPr lvl="3"/>
            <a:r>
              <a:rPr lang="pt-BR" dirty="0" smtClean="0">
                <a:cs typeface="Courier New" panose="02070309020205020404" pitchFamily="49" charset="0"/>
              </a:rPr>
              <a:t>Busca por eficiência</a:t>
            </a:r>
            <a:endParaRPr lang="pt-BR" dirty="0" smtClean="0"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314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Conhecimento crítico para programação em C</a:t>
            </a:r>
          </a:p>
          <a:p>
            <a:pPr lvl="1"/>
            <a:r>
              <a:rPr lang="pt-BR" dirty="0" smtClean="0"/>
              <a:t>Lembra-se do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?!?!</a:t>
            </a:r>
          </a:p>
          <a:p>
            <a:r>
              <a:rPr lang="pt-BR" dirty="0" smtClean="0"/>
              <a:t>Principais usos</a:t>
            </a:r>
          </a:p>
          <a:p>
            <a:pPr lvl="1"/>
            <a:r>
              <a:rPr lang="pt-BR" dirty="0" smtClean="0"/>
              <a:t>Passagem de parâmetros por referência</a:t>
            </a:r>
          </a:p>
          <a:p>
            <a:pPr lvl="1"/>
            <a:r>
              <a:rPr lang="pt-BR" dirty="0" smtClean="0"/>
              <a:t>Alocação dinâmica de memória</a:t>
            </a:r>
          </a:p>
          <a:p>
            <a:pPr lvl="1"/>
            <a:r>
              <a:rPr lang="pt-BR" dirty="0" smtClean="0"/>
              <a:t>Uso do </a:t>
            </a:r>
            <a:r>
              <a:rPr lang="pt-BR" dirty="0" err="1" smtClean="0"/>
              <a:t>heap</a:t>
            </a:r>
            <a:endParaRPr lang="pt-BR" dirty="0"/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Mais eficiência em acesso direto a memória</a:t>
            </a:r>
          </a:p>
          <a:p>
            <a:pPr lvl="1"/>
            <a:r>
              <a:rPr lang="pt-BR" dirty="0" smtClean="0"/>
              <a:t>Pode causar riscos!!!</a:t>
            </a:r>
          </a:p>
          <a:p>
            <a:pPr lvl="1"/>
            <a:endParaRPr lang="pt-B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Variável que contém um endereço de memória</a:t>
            </a:r>
          </a:p>
          <a:p>
            <a:pPr lvl="1"/>
            <a:r>
              <a:rPr lang="pt-BR" dirty="0" smtClean="0"/>
              <a:t>“Aponta” para posição de memória onde uma</a:t>
            </a:r>
            <a:br>
              <a:rPr lang="pt-BR" dirty="0" smtClean="0"/>
            </a:br>
            <a:r>
              <a:rPr lang="pt-BR" dirty="0" smtClean="0"/>
              <a:t>informação está armazenada</a:t>
            </a:r>
          </a:p>
          <a:p>
            <a:r>
              <a:rPr lang="pt-BR" dirty="0" smtClean="0"/>
              <a:t>Declaração explícita</a:t>
            </a:r>
          </a:p>
          <a:p>
            <a:pPr lvl="1"/>
            <a:r>
              <a:rPr lang="pt-BR" dirty="0" smtClean="0"/>
              <a:t>Inclui o tipo do conteúdo a ser apontado</a:t>
            </a:r>
          </a:p>
          <a:p>
            <a:pPr lvl="2"/>
            <a:r>
              <a:rPr lang="pt-BR" dirty="0" smtClean="0"/>
              <a:t>Ponteiros para inteiro, ponto flutuante, char...</a:t>
            </a:r>
          </a:p>
          <a:p>
            <a:pPr lvl="2"/>
            <a:endParaRPr lang="pt-BR" dirty="0"/>
          </a:p>
          <a:p>
            <a:pPr lvl="2"/>
            <a:r>
              <a:rPr lang="pt-BR" dirty="0" smtClean="0"/>
              <a:t>Exemplo</a:t>
            </a:r>
          </a:p>
          <a:p>
            <a:pPr marL="1143000" lvl="3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ponteiro_int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287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Dois operadores especiais</a:t>
            </a:r>
          </a:p>
          <a:p>
            <a:pPr lvl="1"/>
            <a:r>
              <a:rPr lang="pt-BR" dirty="0" smtClean="0"/>
              <a:t>&amp;</a:t>
            </a:r>
          </a:p>
          <a:p>
            <a:pPr lvl="2"/>
            <a:r>
              <a:rPr lang="pt-BR" dirty="0" smtClean="0"/>
              <a:t>Retorna o endereço do operando (uma variável)</a:t>
            </a:r>
          </a:p>
          <a:p>
            <a:pPr lvl="2"/>
            <a:r>
              <a:rPr lang="pt-BR" dirty="0" smtClean="0"/>
              <a:t>Exemplo:</a:t>
            </a:r>
          </a:p>
          <a:p>
            <a:pPr marL="1143000" lvl="3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 = &amp;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cont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2"/>
            <a:endParaRPr lang="pt-BR" dirty="0" smtClean="0"/>
          </a:p>
          <a:p>
            <a:pPr lvl="1"/>
            <a:r>
              <a:rPr lang="pt-BR" dirty="0" smtClean="0"/>
              <a:t>*</a:t>
            </a:r>
          </a:p>
          <a:p>
            <a:pPr lvl="2"/>
            <a:r>
              <a:rPr lang="pt-BR" dirty="0" smtClean="0"/>
              <a:t>Retorna o conteúdo de um dado endereço</a:t>
            </a:r>
          </a:p>
          <a:p>
            <a:pPr lvl="2"/>
            <a:r>
              <a:rPr lang="pt-BR" dirty="0" smtClean="0"/>
              <a:t>Exemplo:</a:t>
            </a:r>
          </a:p>
          <a:p>
            <a:pPr marL="1143000" lvl="3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valor = *m;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921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>
                <a:cs typeface="Courier New" panose="02070309020205020404" pitchFamily="49" charset="0"/>
              </a:rPr>
              <a:t>Expressões com ponteiros são semelhantes àquelas sem ponteiros</a:t>
            </a:r>
          </a:p>
          <a:p>
            <a:pPr lvl="1"/>
            <a:r>
              <a:rPr lang="pt-BR" dirty="0" smtClean="0">
                <a:cs typeface="Courier New" panose="02070309020205020404" pitchFamily="49" charset="0"/>
              </a:rPr>
              <a:t>Lembrar que se trata de endereço de memória</a:t>
            </a:r>
          </a:p>
          <a:p>
            <a:r>
              <a:rPr lang="pt-BR" dirty="0" smtClean="0">
                <a:cs typeface="Courier New" panose="02070309020205020404" pitchFamily="49" charset="0"/>
              </a:rPr>
              <a:t>Atribuição de valores</a:t>
            </a:r>
          </a:p>
          <a:p>
            <a:pPr lvl="1"/>
            <a:r>
              <a:rPr lang="pt-BR" dirty="0" smtClean="0">
                <a:cs typeface="Courier New" panose="02070309020205020404" pitchFamily="49" charset="0"/>
              </a:rPr>
              <a:t>Ponteiro recebe endereço de memória</a:t>
            </a:r>
          </a:p>
          <a:p>
            <a:r>
              <a:rPr lang="pt-BR" dirty="0" smtClean="0">
                <a:cs typeface="Courier New" panose="02070309020205020404" pitchFamily="49" charset="0"/>
              </a:rPr>
              <a:t>Atribuição de ponteiros</a:t>
            </a:r>
          </a:p>
          <a:p>
            <a:pPr lvl="1"/>
            <a:r>
              <a:rPr lang="pt-BR" dirty="0" smtClean="0">
                <a:cs typeface="Courier New" panose="02070309020205020404" pitchFamily="49" charset="0"/>
              </a:rPr>
              <a:t>Múltiplos ponteiros apontam para mesma posição/endereço de memória</a:t>
            </a:r>
            <a:endParaRPr lang="pt-BR" dirty="0"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337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>
                <a:cs typeface="Courier New" panose="02070309020205020404" pitchFamily="49" charset="0"/>
              </a:rPr>
              <a:t>Aritmética de ponteiros</a:t>
            </a:r>
          </a:p>
          <a:p>
            <a:pPr lvl="1"/>
            <a:r>
              <a:rPr lang="pt-BR" dirty="0"/>
              <a:t>Somar e subtrair ponteiros</a:t>
            </a:r>
          </a:p>
          <a:p>
            <a:pPr lvl="1"/>
            <a:r>
              <a:rPr lang="pt-BR" dirty="0"/>
              <a:t>Avanço ou retrocesso em memória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ACORDO</a:t>
            </a:r>
            <a:r>
              <a:rPr lang="pt-BR" dirty="0"/>
              <a:t> com o </a:t>
            </a:r>
            <a:r>
              <a:rPr lang="pt-BR" dirty="0" smtClean="0"/>
              <a:t>tamanho </a:t>
            </a:r>
            <a:r>
              <a:rPr lang="pt-BR" dirty="0"/>
              <a:t>(em bytes) do tipo do ponteiro</a:t>
            </a:r>
          </a:p>
          <a:p>
            <a:pPr lvl="1"/>
            <a:r>
              <a:rPr lang="pt-BR" dirty="0"/>
              <a:t>Lembre-se de arranjos (</a:t>
            </a:r>
            <a:r>
              <a:rPr lang="pt-BR" i="1" dirty="0" err="1"/>
              <a:t>arrays</a:t>
            </a:r>
            <a:r>
              <a:rPr lang="pt-BR" dirty="0"/>
              <a:t>) como vetores</a:t>
            </a:r>
          </a:p>
          <a:p>
            <a:r>
              <a:rPr lang="pt-BR" dirty="0" smtClean="0">
                <a:cs typeface="Courier New" panose="02070309020205020404" pitchFamily="49" charset="0"/>
              </a:rPr>
              <a:t>Comparação de ponteiros</a:t>
            </a:r>
          </a:p>
          <a:p>
            <a:pPr lvl="1"/>
            <a:r>
              <a:rPr lang="pt-BR" dirty="0" smtClean="0">
                <a:cs typeface="Courier New" panose="02070309020205020404" pitchFamily="49" charset="0"/>
              </a:rPr>
              <a:t>Em expressões relacionais</a:t>
            </a:r>
            <a:endParaRPr lang="pt-BR" dirty="0"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588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Exemplos</a:t>
            </a:r>
          </a:p>
          <a:p>
            <a:pPr marL="365760" lvl="1" indent="0">
              <a:buNone/>
            </a:pP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x = 100;</a:t>
            </a:r>
          </a:p>
          <a:p>
            <a:pPr marL="365760" lvl="1" indent="0">
              <a:buNone/>
            </a:pP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*p1, *p2;</a:t>
            </a:r>
          </a:p>
          <a:p>
            <a:pPr marL="365760" lvl="1" indent="0">
              <a:buNone/>
            </a:pPr>
            <a:endParaRPr lang="pt-B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p1 = &amp;x;</a:t>
            </a:r>
          </a:p>
          <a:p>
            <a:pPr marL="365760" lvl="1" indent="0">
              <a:buNone/>
            </a:pPr>
            <a:endParaRPr lang="pt-B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(“x: %d\n”, x);</a:t>
            </a:r>
          </a:p>
          <a:p>
            <a:pPr marL="365760" lvl="1" indent="0">
              <a:buNone/>
            </a:pP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(“p1: %d\n”, p1);</a:t>
            </a:r>
          </a:p>
          <a:p>
            <a:pPr marL="365760" lvl="1" indent="0">
              <a:buNone/>
            </a:pPr>
            <a:endParaRPr lang="pt-BR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(“p1: 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%p\n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”, 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p1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365760" lvl="1" indent="0">
              <a:buNone/>
            </a:pP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p2: %p\n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”, 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p2);</a:t>
            </a:r>
            <a:endParaRPr lang="pt-B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193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Exemplos</a:t>
            </a:r>
          </a:p>
          <a:p>
            <a:pPr marL="365760" lvl="1" indent="0">
              <a:buNone/>
            </a:pP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x = 100;</a:t>
            </a:r>
          </a:p>
          <a:p>
            <a:pPr marL="365760" lvl="1" indent="0">
              <a:buNone/>
            </a:pP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*p1;</a:t>
            </a:r>
          </a:p>
          <a:p>
            <a:pPr marL="365760" lvl="1" indent="0">
              <a:buNone/>
            </a:pPr>
            <a:endParaRPr lang="pt-B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p1 = &amp;x;</a:t>
            </a:r>
          </a:p>
          <a:p>
            <a:pPr marL="365760" lvl="1" indent="0">
              <a:buNone/>
            </a:pPr>
            <a:endParaRPr lang="pt-B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(“*p1: %d\n”, *p1);</a:t>
            </a:r>
          </a:p>
          <a:p>
            <a:pPr marL="365760" lvl="1" indent="0">
              <a:buNone/>
            </a:pPr>
            <a:r>
              <a:rPr lang="pt-BR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(“p1: %p\n”, p1);</a:t>
            </a:r>
          </a:p>
          <a:p>
            <a:pPr marL="365760" lvl="1" indent="0">
              <a:buNone/>
            </a:pPr>
            <a:endParaRPr lang="pt-BR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p1++;</a:t>
            </a:r>
          </a:p>
          <a:p>
            <a:pPr marL="365760" lvl="1" indent="0">
              <a:buNone/>
            </a:pPr>
            <a:endParaRPr lang="pt-BR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(“p1: 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%p\n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”, 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p1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365760" lvl="1" indent="0">
              <a:buNone/>
            </a:pPr>
            <a:r>
              <a:rPr lang="pt-BR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(“*p1: %d\n</a:t>
            </a:r>
            <a:r>
              <a:rPr lang="pt-BR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”, </a:t>
            </a:r>
            <a:r>
              <a:rPr lang="pt-BR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*p1);</a:t>
            </a:r>
            <a:endParaRPr lang="pt-B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522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Ponteiros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>
                <a:cs typeface="Courier New" panose="02070309020205020404" pitchFamily="49" charset="0"/>
              </a:rPr>
              <a:t>Ponteiros e vetores/matrizes</a:t>
            </a:r>
          </a:p>
          <a:p>
            <a:pPr lvl="1"/>
            <a:r>
              <a:rPr lang="pt-BR" dirty="0" smtClean="0">
                <a:cs typeface="Courier New" panose="02070309020205020404" pitchFamily="49" charset="0"/>
              </a:rPr>
              <a:t>Relação estreita</a:t>
            </a:r>
          </a:p>
          <a:p>
            <a:pPr lvl="1"/>
            <a:r>
              <a:rPr lang="pt-BR" dirty="0" smtClean="0">
                <a:cs typeface="Courier New" panose="02070309020205020404" pitchFamily="49" charset="0"/>
              </a:rPr>
              <a:t>Armazenagem contígua de itens em matrizes</a:t>
            </a:r>
          </a:p>
          <a:p>
            <a:pPr lvl="1"/>
            <a:r>
              <a:rPr lang="pt-BR" dirty="0" smtClean="0">
                <a:cs typeface="Courier New" panose="02070309020205020404" pitchFamily="49" charset="0"/>
              </a:rPr>
              <a:t>Ponteiro para início da matriz pode ser incrementado (de acordo com o tamanho do tipo)</a:t>
            </a:r>
          </a:p>
          <a:p>
            <a:pPr lvl="1"/>
            <a:r>
              <a:rPr lang="pt-BR" dirty="0" smtClean="0">
                <a:cs typeface="Courier New" panose="02070309020205020404" pitchFamily="49" charset="0"/>
              </a:rPr>
              <a:t>Acesso via ponteiros é mais rápido</a:t>
            </a:r>
            <a:br>
              <a:rPr lang="pt-BR" dirty="0" smtClean="0">
                <a:cs typeface="Courier New" panose="02070309020205020404" pitchFamily="49" charset="0"/>
              </a:rPr>
            </a:br>
            <a:r>
              <a:rPr lang="pt-BR" dirty="0" smtClean="0">
                <a:cs typeface="Courier New" panose="02070309020205020404" pitchFamily="49" charset="0"/>
              </a:rPr>
              <a:t>do que acesso com índices</a:t>
            </a:r>
          </a:p>
          <a:p>
            <a:pPr lvl="2"/>
            <a:r>
              <a:rPr lang="pt-BR" dirty="0" smtClean="0">
                <a:cs typeface="Courier New" panose="02070309020205020404" pitchFamily="49" charset="0"/>
              </a:rPr>
              <a:t>Pode ser confuso, a primeira vista</a:t>
            </a:r>
          </a:p>
          <a:p>
            <a:pPr lvl="1"/>
            <a:r>
              <a:rPr lang="pt-BR" dirty="0" smtClean="0">
                <a:cs typeface="Courier New" panose="02070309020205020404" pitchFamily="49" charset="0"/>
              </a:rPr>
              <a:t>Criação de matrizes de ponteiros</a:t>
            </a:r>
          </a:p>
          <a:p>
            <a:pPr lvl="2"/>
            <a:r>
              <a:rPr lang="pt-BR" dirty="0" smtClean="0">
                <a:cs typeface="Courier New" panose="02070309020205020404" pitchFamily="49" charset="0"/>
              </a:rPr>
              <a:t>Comportamento convencional de matrizes</a:t>
            </a:r>
            <a:endParaRPr lang="pt-BR" dirty="0"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724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457</TotalTime>
  <Words>635</Words>
  <Application>Microsoft Office PowerPoint</Application>
  <PresentationFormat>Apresentação na tela (4:3)</PresentationFormat>
  <Paragraphs>213</Paragraphs>
  <Slides>18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8" baseType="lpstr">
      <vt:lpstr>AR PL SungtiL GB</vt:lpstr>
      <vt:lpstr>Calibri</vt:lpstr>
      <vt:lpstr>Constantia</vt:lpstr>
      <vt:lpstr>Courier New</vt:lpstr>
      <vt:lpstr>Liberation Sans</vt:lpstr>
      <vt:lpstr>Lohit Devanagari</vt:lpstr>
      <vt:lpstr>Tw Cen MT</vt:lpstr>
      <vt:lpstr>Wingdings</vt:lpstr>
      <vt:lpstr>Wingdings 2</vt:lpstr>
      <vt:lpstr>Mediano</vt:lpstr>
      <vt:lpstr>Ponteiros</vt:lpstr>
      <vt:lpstr>Ponteiros</vt:lpstr>
      <vt:lpstr>Ponteiros</vt:lpstr>
      <vt:lpstr>Ponteiros</vt:lpstr>
      <vt:lpstr>Ponteiros</vt:lpstr>
      <vt:lpstr>Ponteiros</vt:lpstr>
      <vt:lpstr>Ponteiros</vt:lpstr>
      <vt:lpstr>Ponteiros</vt:lpstr>
      <vt:lpstr>Ponteiros</vt:lpstr>
      <vt:lpstr>Ponteiros</vt:lpstr>
      <vt:lpstr>Ponteiros</vt:lpstr>
      <vt:lpstr>Ponteiros</vt:lpstr>
      <vt:lpstr>Ponteiros</vt:lpstr>
      <vt:lpstr>Ponteiros</vt:lpstr>
      <vt:lpstr>Ponteiros</vt:lpstr>
      <vt:lpstr>Ponteiros</vt:lpstr>
      <vt:lpstr>Ponteiros</vt:lpstr>
      <vt:lpstr>Ponteiros</vt:lpstr>
    </vt:vector>
  </TitlesOfParts>
  <Company>Escritório de 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Conta da Microsoft</cp:lastModifiedBy>
  <cp:revision>93</cp:revision>
  <dcterms:created xsi:type="dcterms:W3CDTF">2010-07-26T15:10:49Z</dcterms:created>
  <dcterms:modified xsi:type="dcterms:W3CDTF">2024-04-02T13:11:19Z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