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5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707" autoAdjust="0"/>
  </p:normalViewPr>
  <p:slideViewPr>
    <p:cSldViewPr>
      <p:cViewPr varScale="1">
        <p:scale>
          <a:sx n="88" d="100"/>
          <a:sy n="88" d="100"/>
        </p:scale>
        <p:origin x="84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464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8115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2099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37046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300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77802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87806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0397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16645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4865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166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6703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9907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0514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712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1218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02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03/04/2024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Tipos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</a:t>
            </a:r>
          </a:p>
          <a:p>
            <a:pPr lvl="2"/>
            <a:r>
              <a:rPr lang="pt-BR" dirty="0" smtClean="0"/>
              <a:t>Estrutura de C para guardar informações de um fluxo</a:t>
            </a:r>
          </a:p>
          <a:p>
            <a:pPr lvl="3"/>
            <a:r>
              <a:rPr lang="pt-BR" dirty="0" smtClean="0"/>
              <a:t>(vamos ver mais a frente o que é uma estrutura)</a:t>
            </a:r>
          </a:p>
          <a:p>
            <a:pPr lvl="2"/>
            <a:r>
              <a:rPr lang="pt-BR" dirty="0" smtClean="0"/>
              <a:t>Manipulamos um ponteiro para essa estrutura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Representa o tamanho de uma área de memória</a:t>
            </a:r>
          </a:p>
          <a:p>
            <a:pPr lvl="3"/>
            <a:r>
              <a:rPr lang="pt-BR" dirty="0" smtClean="0"/>
              <a:t>Depende do sistema operacional (pode ser 16, 32, 64 bits...)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fpos_t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Representa uma posição em um fluxo</a:t>
            </a:r>
          </a:p>
          <a:p>
            <a:pPr lvl="3"/>
            <a:r>
              <a:rPr lang="pt-BR" dirty="0" smtClean="0"/>
              <a:t>Idem</a:t>
            </a:r>
          </a:p>
        </p:txBody>
      </p:sp>
    </p:spTree>
    <p:extLst>
      <p:ext uri="{BB962C8B-B14F-4D97-AF65-F5344CB8AC3E}">
        <p14:creationId xmlns:p14="http://schemas.microsoft.com/office/powerpoint/2010/main" val="327021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MACROS</a:t>
            </a:r>
          </a:p>
          <a:p>
            <a:pPr lvl="1"/>
            <a:r>
              <a:rPr lang="pt-BR" dirty="0" smtClean="0"/>
              <a:t>Valores constantes nomeados</a:t>
            </a:r>
          </a:p>
          <a:p>
            <a:pPr lvl="2"/>
            <a:r>
              <a:rPr lang="pt-BR" dirty="0" smtClean="0"/>
              <a:t>Para não termos que decorar números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FOPEN_MAX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SEEK_SET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SEEK_CUR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SEEK_END</a:t>
            </a:r>
          </a:p>
        </p:txBody>
      </p:sp>
    </p:spTree>
    <p:extLst>
      <p:ext uri="{BB962C8B-B14F-4D97-AF65-F5344CB8AC3E}">
        <p14:creationId xmlns:p14="http://schemas.microsoft.com/office/powerpoint/2010/main" val="383842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Abertura de fluxo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abre um fluxo para um arquivo</a:t>
            </a:r>
          </a:p>
          <a:p>
            <a:pPr lvl="2"/>
            <a:r>
              <a:rPr lang="pt-BR" dirty="0" smtClean="0"/>
              <a:t>Retorna um ponteiro para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</a:t>
            </a:r>
          </a:p>
          <a:p>
            <a:pPr marL="365760" lvl="1" indent="0">
              <a:buNone/>
            </a:pP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 *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arq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(“arquivo.txt”, “w”);</a:t>
            </a:r>
          </a:p>
          <a:p>
            <a:pPr lvl="1"/>
            <a:r>
              <a:rPr lang="pt-BR" dirty="0" smtClean="0"/>
              <a:t>Modos (último parâmetro de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Controlam a forma com que esse fluxo é aberto</a:t>
            </a:r>
          </a:p>
          <a:p>
            <a:pPr lvl="3"/>
            <a:r>
              <a:rPr lang="pt-BR" dirty="0" smtClean="0"/>
              <a:t>r : leitura de arquivo texto</a:t>
            </a:r>
          </a:p>
          <a:p>
            <a:pPr lvl="3"/>
            <a:r>
              <a:rPr lang="pt-BR" dirty="0" smtClean="0"/>
              <a:t>w : criação e escrita de arquivo texto</a:t>
            </a:r>
          </a:p>
          <a:p>
            <a:pPr lvl="3"/>
            <a:r>
              <a:rPr lang="pt-BR" dirty="0" smtClean="0"/>
              <a:t>a : escrita de arquivo texto, com cabeça de escrita no final</a:t>
            </a:r>
          </a:p>
          <a:p>
            <a:pPr lvl="4"/>
            <a:r>
              <a:rPr lang="pt-BR" i="1" dirty="0" err="1" smtClean="0"/>
              <a:t>append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1565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Abertura de fluxo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abre um fluxo para um arquivo</a:t>
            </a:r>
          </a:p>
          <a:p>
            <a:pPr lvl="2"/>
            <a:r>
              <a:rPr lang="pt-BR" dirty="0" smtClean="0"/>
              <a:t>Retorna um ponteiro para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</a:t>
            </a:r>
          </a:p>
          <a:p>
            <a:pPr marL="365760" lvl="1" indent="0">
              <a:buNone/>
            </a:pP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 *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arq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(“arquivo.txt”, “w”);</a:t>
            </a:r>
          </a:p>
          <a:p>
            <a:pPr lvl="1"/>
            <a:r>
              <a:rPr lang="pt-BR" dirty="0" smtClean="0"/>
              <a:t>Modos (último parâmetro de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Controlam a forma com que esse fluxo é aberto</a:t>
            </a:r>
          </a:p>
          <a:p>
            <a:pPr lvl="3"/>
            <a:r>
              <a:rPr lang="pt-BR" dirty="0" err="1" smtClean="0"/>
              <a:t>rb</a:t>
            </a:r>
            <a:r>
              <a:rPr lang="pt-BR" dirty="0" smtClean="0"/>
              <a:t> : leitura de arquivo binário</a:t>
            </a:r>
          </a:p>
          <a:p>
            <a:pPr lvl="3"/>
            <a:r>
              <a:rPr lang="pt-BR" dirty="0" err="1" smtClean="0"/>
              <a:t>wb</a:t>
            </a:r>
            <a:r>
              <a:rPr lang="pt-BR" dirty="0" smtClean="0"/>
              <a:t> : criação e escrita de arquivo binário</a:t>
            </a:r>
          </a:p>
          <a:p>
            <a:pPr lvl="3"/>
            <a:r>
              <a:rPr lang="pt-BR" dirty="0" err="1" smtClean="0"/>
              <a:t>ab</a:t>
            </a:r>
            <a:r>
              <a:rPr lang="pt-BR" dirty="0" smtClean="0"/>
              <a:t> : escrita de arquivo binário, com cabeça de escrita no final</a:t>
            </a:r>
          </a:p>
          <a:p>
            <a:pPr lvl="4"/>
            <a:r>
              <a:rPr lang="pt-BR" i="1" dirty="0" err="1" smtClean="0"/>
              <a:t>append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68251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Abertura de fluxo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abre um fluxo para um arquivo</a:t>
            </a:r>
          </a:p>
          <a:p>
            <a:pPr lvl="2"/>
            <a:r>
              <a:rPr lang="pt-BR" dirty="0" smtClean="0"/>
              <a:t>Retorna um ponteiro para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</a:t>
            </a:r>
          </a:p>
          <a:p>
            <a:pPr marL="365760" lvl="1" indent="0">
              <a:buNone/>
            </a:pP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 *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arq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(“arquivo.txt”, “w”);</a:t>
            </a:r>
          </a:p>
          <a:p>
            <a:pPr lvl="1"/>
            <a:r>
              <a:rPr lang="pt-BR" dirty="0" smtClean="0"/>
              <a:t>Modos (último parâmetro de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Controlam a forma com que esse fluxo é aberto</a:t>
            </a:r>
          </a:p>
          <a:p>
            <a:pPr lvl="3"/>
            <a:r>
              <a:rPr lang="pt-BR" dirty="0" smtClean="0"/>
              <a:t>r+, w+, a+ : leitura e escrita de arquivo texto</a:t>
            </a:r>
          </a:p>
          <a:p>
            <a:pPr lvl="3"/>
            <a:r>
              <a:rPr lang="pt-BR" dirty="0" err="1" smtClean="0"/>
              <a:t>r+b</a:t>
            </a:r>
            <a:r>
              <a:rPr lang="pt-BR" dirty="0" smtClean="0"/>
              <a:t>, </a:t>
            </a:r>
            <a:r>
              <a:rPr lang="pt-BR" dirty="0" err="1" smtClean="0"/>
              <a:t>w+b</a:t>
            </a:r>
            <a:r>
              <a:rPr lang="pt-BR" dirty="0" smtClean="0"/>
              <a:t>, </a:t>
            </a:r>
            <a:r>
              <a:rPr lang="pt-BR" dirty="0" err="1" smtClean="0"/>
              <a:t>a+b</a:t>
            </a:r>
            <a:r>
              <a:rPr lang="pt-BR" dirty="0" smtClean="0"/>
              <a:t> </a:t>
            </a:r>
            <a:r>
              <a:rPr lang="pt-BR" dirty="0"/>
              <a:t>: leitura e escrita de arquivo </a:t>
            </a:r>
            <a:r>
              <a:rPr lang="pt-BR" dirty="0" smtClean="0"/>
              <a:t>binário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628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Abertura de fluxo</a:t>
            </a:r>
          </a:p>
          <a:p>
            <a:pPr marL="365760" lvl="1" indent="0">
              <a:buNone/>
            </a:pP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 *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arq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arq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(“arquivo.txt”, “w”);</a:t>
            </a:r>
          </a:p>
          <a:p>
            <a:pPr lvl="2"/>
            <a:r>
              <a:rPr lang="pt-BR" dirty="0" smtClean="0"/>
              <a:t>Criação e escrita de um arquivo sem checar se deu certo</a:t>
            </a:r>
          </a:p>
          <a:p>
            <a:pPr lvl="2"/>
            <a:endParaRPr lang="pt-BR" dirty="0"/>
          </a:p>
          <a:p>
            <a:pPr marL="365760" lvl="1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FILE *</a:t>
            </a:r>
            <a:r>
              <a:rPr lang="pt-BR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arq</a:t>
            </a: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arq</a:t>
            </a: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(“arquivo.txt”, “w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 marL="365760" lvl="1" indent="0">
              <a:buNone/>
            </a:pP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arq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==NULL) {</a:t>
            </a:r>
          </a:p>
          <a:p>
            <a:pPr marL="365760" lvl="1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(“arquivo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nao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foi aberto\n”);</a:t>
            </a:r>
          </a:p>
          <a:p>
            <a:pPr lvl="2"/>
            <a:r>
              <a:rPr lang="pt-BR" sz="2100" dirty="0" smtClean="0"/>
              <a:t>Agora com checagem!</a:t>
            </a: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245227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Fechamento de fluxo</a:t>
            </a:r>
          </a:p>
          <a:p>
            <a:pPr lvl="1"/>
            <a:r>
              <a:rPr lang="pt-BR" dirty="0" smtClean="0"/>
              <a:t>Operação muito importante</a:t>
            </a:r>
          </a:p>
          <a:p>
            <a:pPr lvl="1"/>
            <a:r>
              <a:rPr lang="pt-BR" dirty="0" smtClean="0"/>
              <a:t>Grava dados que ainda estejam nos </a:t>
            </a:r>
            <a:r>
              <a:rPr lang="pt-BR" i="1" dirty="0" smtClean="0"/>
              <a:t>buffers</a:t>
            </a:r>
          </a:p>
          <a:p>
            <a:pPr lvl="2"/>
            <a:r>
              <a:rPr lang="pt-BR" dirty="0" smtClean="0"/>
              <a:t>Falhas de sistema com arquivos ainda abertos podem</a:t>
            </a:r>
            <a:br>
              <a:rPr lang="pt-BR" dirty="0" smtClean="0"/>
            </a:br>
            <a:r>
              <a:rPr lang="pt-BR" dirty="0" smtClean="0"/>
              <a:t>gerar perdas de dados</a:t>
            </a:r>
          </a:p>
          <a:p>
            <a:pPr lvl="1"/>
            <a:r>
              <a:rPr lang="pt-BR" dirty="0" smtClean="0"/>
              <a:t>Libera estrutura de C que controla fluxo</a:t>
            </a:r>
          </a:p>
          <a:p>
            <a:pPr lvl="2"/>
            <a:r>
              <a:rPr lang="pt-BR" dirty="0" smtClean="0"/>
              <a:t>O tal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</a:t>
            </a:r>
          </a:p>
          <a:p>
            <a:pPr lvl="2"/>
            <a:r>
              <a:rPr lang="pt-BR" dirty="0" smtClean="0"/>
              <a:t>Algum sistemas limitam a quantidade de fluxos simultaneamente abertos.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52083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Fechamento de fluxo</a:t>
            </a:r>
          </a:p>
          <a:p>
            <a:pPr lvl="1"/>
            <a:r>
              <a:rPr lang="pt-BR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pt-B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(FILE *fluxo)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Retorna zero se tudo deu certo</a:t>
            </a:r>
          </a:p>
          <a:p>
            <a:pPr lvl="2"/>
            <a:endParaRPr lang="pt-BR" dirty="0"/>
          </a:p>
          <a:p>
            <a:pPr marL="365760" lvl="1" indent="0">
              <a:buNone/>
            </a:pP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(fluxo);</a:t>
            </a:r>
          </a:p>
        </p:txBody>
      </p:sp>
    </p:spTree>
    <p:extLst>
      <p:ext uri="{BB962C8B-B14F-4D97-AF65-F5344CB8AC3E}">
        <p14:creationId xmlns:p14="http://schemas.microsoft.com/office/powerpoint/2010/main" val="168960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900" b="1" dirty="0" smtClean="0">
                <a:latin typeface="Courier New" pitchFamily="49"/>
              </a:rPr>
              <a:t>#</a:t>
            </a:r>
            <a:r>
              <a:rPr lang="pt-BR" sz="900" b="1" dirty="0">
                <a:latin typeface="Courier New" pitchFamily="49"/>
              </a:rPr>
              <a:t>include &lt;</a:t>
            </a:r>
            <a:r>
              <a:rPr lang="pt-BR" sz="900" b="1" dirty="0" err="1">
                <a:latin typeface="Courier New" pitchFamily="49"/>
              </a:rPr>
              <a:t>stdio.h</a:t>
            </a:r>
            <a:r>
              <a:rPr lang="pt-BR" sz="900" b="1" dirty="0">
                <a:latin typeface="Courier New" pitchFamily="49"/>
              </a:rPr>
              <a:t>&gt;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900" b="1" dirty="0">
                <a:latin typeface="Courier New" pitchFamily="49"/>
              </a:rPr>
              <a:t>#include &lt;</a:t>
            </a:r>
            <a:r>
              <a:rPr lang="pt-BR" sz="900" b="1" dirty="0" err="1">
                <a:latin typeface="Courier New" pitchFamily="49"/>
              </a:rPr>
              <a:t>string.h</a:t>
            </a:r>
            <a:r>
              <a:rPr lang="pt-BR" sz="900" b="1" dirty="0">
                <a:latin typeface="Courier New" pitchFamily="49"/>
              </a:rPr>
              <a:t>&gt;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900" b="1" dirty="0" err="1">
                <a:latin typeface="Courier New" pitchFamily="49"/>
              </a:rPr>
              <a:t>void</a:t>
            </a:r>
            <a:r>
              <a:rPr lang="pt-BR" sz="900" b="1" dirty="0">
                <a:latin typeface="Courier New" pitchFamily="49"/>
              </a:rPr>
              <a:t> </a:t>
            </a:r>
            <a:r>
              <a:rPr lang="pt-BR" sz="900" b="1" dirty="0" err="1">
                <a:latin typeface="Courier New" pitchFamily="49"/>
              </a:rPr>
              <a:t>main</a:t>
            </a:r>
            <a:r>
              <a:rPr lang="pt-BR" sz="900" b="1" dirty="0">
                <a:latin typeface="Courier New" pitchFamily="49"/>
              </a:rPr>
              <a:t>() {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FILE *</a:t>
            </a:r>
            <a:r>
              <a:rPr lang="pt-BR" sz="900" b="1" dirty="0" err="1">
                <a:latin typeface="Courier New" pitchFamily="49"/>
              </a:rPr>
              <a:t>fp</a:t>
            </a:r>
            <a:r>
              <a:rPr lang="pt-BR" sz="900" b="1" dirty="0">
                <a:latin typeface="Courier New" pitchFamily="49"/>
              </a:rPr>
              <a:t>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char texto[] = "esta é uma linha de arquivo texto";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</a:t>
            </a:r>
            <a:r>
              <a:rPr lang="pt-BR" sz="900" b="1" dirty="0" err="1">
                <a:latin typeface="Courier New" pitchFamily="49"/>
              </a:rPr>
              <a:t>if</a:t>
            </a:r>
            <a:r>
              <a:rPr lang="pt-BR" sz="900" b="1" dirty="0">
                <a:latin typeface="Courier New" pitchFamily="49"/>
              </a:rPr>
              <a:t> ((</a:t>
            </a:r>
            <a:r>
              <a:rPr lang="pt-BR" sz="900" b="1" dirty="0" err="1">
                <a:latin typeface="Courier New" pitchFamily="49"/>
              </a:rPr>
              <a:t>fp</a:t>
            </a:r>
            <a:r>
              <a:rPr lang="pt-BR" sz="900" b="1" dirty="0">
                <a:latin typeface="Courier New" pitchFamily="49"/>
              </a:rPr>
              <a:t>=</a:t>
            </a:r>
            <a:r>
              <a:rPr lang="pt-BR" sz="900" b="1" dirty="0" err="1">
                <a:latin typeface="Courier New" pitchFamily="49"/>
              </a:rPr>
              <a:t>fopen</a:t>
            </a:r>
            <a:r>
              <a:rPr lang="pt-BR" sz="900" b="1" dirty="0">
                <a:latin typeface="Courier New" pitchFamily="49"/>
              </a:rPr>
              <a:t>("teste1.txt", "w")) == NULL) {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	   </a:t>
            </a:r>
            <a:r>
              <a:rPr lang="pt-BR" sz="900" b="1" dirty="0" err="1">
                <a:latin typeface="Courier New" pitchFamily="49"/>
              </a:rPr>
              <a:t>printf</a:t>
            </a:r>
            <a:r>
              <a:rPr lang="pt-BR" sz="900" b="1" dirty="0">
                <a:latin typeface="Courier New" pitchFamily="49"/>
              </a:rPr>
              <a:t>("Arquivo não pode ser aberto\n");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	   </a:t>
            </a:r>
            <a:r>
              <a:rPr lang="pt-BR" sz="900" b="1" dirty="0" err="1">
                <a:latin typeface="Courier New" pitchFamily="49"/>
              </a:rPr>
              <a:t>return</a:t>
            </a:r>
            <a:r>
              <a:rPr lang="pt-BR" sz="900" b="1" dirty="0">
                <a:latin typeface="Courier New" pitchFamily="49"/>
              </a:rPr>
              <a:t>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}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</a:t>
            </a:r>
            <a:r>
              <a:rPr lang="pt-BR" sz="900" b="1" dirty="0" err="1">
                <a:latin typeface="Courier New" pitchFamily="49"/>
              </a:rPr>
              <a:t>int</a:t>
            </a:r>
            <a:r>
              <a:rPr lang="pt-BR" sz="900" b="1" dirty="0">
                <a:latin typeface="Courier New" pitchFamily="49"/>
              </a:rPr>
              <a:t> linha;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for (linha = 0; linha &lt; 10; linha++) {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	   </a:t>
            </a:r>
            <a:r>
              <a:rPr lang="pt-BR" sz="900" b="1" dirty="0" err="1">
                <a:latin typeface="Courier New" pitchFamily="49"/>
              </a:rPr>
              <a:t>int</a:t>
            </a:r>
            <a:r>
              <a:rPr lang="pt-BR" sz="900" b="1" dirty="0">
                <a:latin typeface="Courier New" pitchFamily="49"/>
              </a:rPr>
              <a:t> coluna;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	   for (coluna = 0; coluna &lt; </a:t>
            </a:r>
            <a:r>
              <a:rPr lang="pt-BR" sz="900" b="1" dirty="0" err="1">
                <a:latin typeface="Courier New" pitchFamily="49"/>
              </a:rPr>
              <a:t>strlen</a:t>
            </a:r>
            <a:r>
              <a:rPr lang="pt-BR" sz="900" b="1" dirty="0">
                <a:latin typeface="Courier New" pitchFamily="49"/>
              </a:rPr>
              <a:t>(texto); coluna</a:t>
            </a:r>
            <a:r>
              <a:rPr lang="pt-BR" sz="900" b="1" dirty="0" smtClean="0">
                <a:latin typeface="Courier New" pitchFamily="49"/>
              </a:rPr>
              <a:t>++)</a:t>
            </a:r>
            <a:endParaRPr lang="pt-BR" sz="900" b="1" dirty="0">
              <a:latin typeface="Courier New" pitchFamily="49"/>
            </a:endParaRP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 </a:t>
            </a:r>
            <a:r>
              <a:rPr lang="pt-BR" sz="900" b="1" dirty="0" smtClean="0">
                <a:latin typeface="Courier New" pitchFamily="49"/>
              </a:rPr>
              <a:t>       </a:t>
            </a:r>
            <a:r>
              <a:rPr lang="pt-BR" sz="900" b="1" dirty="0" err="1" smtClean="0">
                <a:latin typeface="Courier New" pitchFamily="49"/>
              </a:rPr>
              <a:t>fputc</a:t>
            </a:r>
            <a:r>
              <a:rPr lang="pt-BR" sz="900" b="1" dirty="0" smtClean="0">
                <a:latin typeface="Courier New" pitchFamily="49"/>
              </a:rPr>
              <a:t>(texto[coluna</a:t>
            </a:r>
            <a:r>
              <a:rPr lang="pt-BR" sz="900" b="1" dirty="0">
                <a:latin typeface="Courier New" pitchFamily="49"/>
              </a:rPr>
              <a:t>], </a:t>
            </a:r>
            <a:r>
              <a:rPr lang="pt-BR" sz="900" b="1" dirty="0" err="1">
                <a:latin typeface="Courier New" pitchFamily="49"/>
              </a:rPr>
              <a:t>fp</a:t>
            </a:r>
            <a:r>
              <a:rPr lang="pt-BR" sz="900" b="1" dirty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	   </a:t>
            </a:r>
            <a:r>
              <a:rPr lang="pt-BR" sz="900" b="1" dirty="0" err="1" smtClean="0">
                <a:latin typeface="Courier New" pitchFamily="49"/>
              </a:rPr>
              <a:t>fputc</a:t>
            </a:r>
            <a:r>
              <a:rPr lang="pt-BR" sz="900" b="1" dirty="0">
                <a:latin typeface="Courier New" pitchFamily="49"/>
              </a:rPr>
              <a:t>('\n', </a:t>
            </a:r>
            <a:r>
              <a:rPr lang="pt-BR" sz="900" b="1" dirty="0" err="1">
                <a:latin typeface="Courier New" pitchFamily="49"/>
              </a:rPr>
              <a:t>fp</a:t>
            </a:r>
            <a:r>
              <a:rPr lang="pt-BR" sz="900" b="1" dirty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}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</a:t>
            </a:r>
            <a:r>
              <a:rPr lang="pt-BR" sz="900" b="1" dirty="0" err="1">
                <a:latin typeface="Courier New" pitchFamily="49"/>
              </a:rPr>
              <a:t>fclose</a:t>
            </a:r>
            <a:r>
              <a:rPr lang="pt-BR" sz="900" b="1" dirty="0">
                <a:latin typeface="Courier New" pitchFamily="49"/>
              </a:rPr>
              <a:t>(</a:t>
            </a:r>
            <a:r>
              <a:rPr lang="pt-BR" sz="900" b="1" dirty="0" err="1">
                <a:latin typeface="Courier New" pitchFamily="49"/>
              </a:rPr>
              <a:t>fp</a:t>
            </a:r>
            <a:r>
              <a:rPr lang="pt-BR" sz="900" b="1" dirty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900" b="1" dirty="0">
                <a:latin typeface="Courier New" pitchFamily="49"/>
              </a:rPr>
              <a:t>	</a:t>
            </a:r>
            <a:r>
              <a:rPr lang="pt-BR" sz="900" b="1" dirty="0" err="1">
                <a:latin typeface="Courier New" pitchFamily="49"/>
              </a:rPr>
              <a:t>printf</a:t>
            </a:r>
            <a:r>
              <a:rPr lang="pt-BR" sz="900" b="1" dirty="0">
                <a:latin typeface="Courier New" pitchFamily="49"/>
              </a:rPr>
              <a:t>("Arquivo gravado com sucesso.\n</a:t>
            </a:r>
            <a:r>
              <a:rPr lang="pt-BR" sz="900" b="1" dirty="0" smtClean="0">
                <a:latin typeface="Courier New" pitchFamily="49"/>
              </a:rPr>
              <a:t>");</a:t>
            </a:r>
            <a:endParaRPr lang="pt-BR" sz="900" b="1" dirty="0">
              <a:latin typeface="Courier New" pitchFamily="49"/>
            </a:endParaRPr>
          </a:p>
        </p:txBody>
      </p:sp>
    </p:spTree>
    <p:extLst>
      <p:ext uri="{BB962C8B-B14F-4D97-AF65-F5344CB8AC3E}">
        <p14:creationId xmlns:p14="http://schemas.microsoft.com/office/powerpoint/2010/main" val="85943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>
                <a:latin typeface="Courier New" pitchFamily="49"/>
              </a:rPr>
              <a:t>#include &lt;</a:t>
            </a:r>
            <a:r>
              <a:rPr lang="pt-BR" sz="1100" b="1" dirty="0" err="1">
                <a:latin typeface="Courier New" pitchFamily="49"/>
              </a:rPr>
              <a:t>stdio.h</a:t>
            </a:r>
            <a:r>
              <a:rPr lang="pt-BR" sz="1100" b="1" dirty="0">
                <a:latin typeface="Courier New" pitchFamily="49"/>
              </a:rPr>
              <a:t>&gt;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>
                <a:latin typeface="Courier New" pitchFamily="49"/>
              </a:rPr>
              <a:t>#include &lt;</a:t>
            </a:r>
            <a:r>
              <a:rPr lang="pt-BR" sz="1100" b="1" dirty="0" err="1">
                <a:latin typeface="Courier New" pitchFamily="49"/>
              </a:rPr>
              <a:t>string.h</a:t>
            </a:r>
            <a:r>
              <a:rPr lang="pt-BR" sz="1100" b="1" dirty="0">
                <a:latin typeface="Courier New" pitchFamily="49"/>
              </a:rPr>
              <a:t>&gt;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err="1">
                <a:latin typeface="Courier New" pitchFamily="49"/>
              </a:rPr>
              <a:t>void</a:t>
            </a:r>
            <a:r>
              <a:rPr lang="pt-BR" sz="1100" b="1" dirty="0">
                <a:latin typeface="Courier New" pitchFamily="49"/>
              </a:rPr>
              <a:t> </a:t>
            </a:r>
            <a:r>
              <a:rPr lang="pt-BR" sz="1100" b="1" dirty="0" err="1">
                <a:latin typeface="Courier New" pitchFamily="49"/>
              </a:rPr>
              <a:t>main</a:t>
            </a:r>
            <a:r>
              <a:rPr lang="pt-BR" sz="1100" b="1" dirty="0">
                <a:latin typeface="Courier New" pitchFamily="49"/>
              </a:rPr>
              <a:t>() </a:t>
            </a:r>
            <a:r>
              <a:rPr lang="pt-BR" sz="1100" b="1" dirty="0" smtClean="0">
                <a:latin typeface="Courier New" pitchFamily="49"/>
              </a:rPr>
              <a:t>{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>
                <a:latin typeface="Courier New" pitchFamily="49"/>
              </a:rPr>
              <a:t> </a:t>
            </a:r>
            <a:r>
              <a:rPr lang="pt-BR" sz="1100" b="1" dirty="0" smtClean="0">
                <a:latin typeface="Courier New" pitchFamily="49"/>
              </a:rPr>
              <a:t>   FILE </a:t>
            </a:r>
            <a:r>
              <a:rPr lang="pt-BR" sz="1100" b="1" dirty="0">
                <a:latin typeface="Courier New" pitchFamily="49"/>
              </a:rPr>
              <a:t>*</a:t>
            </a:r>
            <a:r>
              <a:rPr lang="pt-BR" sz="1100" b="1" dirty="0" err="1">
                <a:latin typeface="Courier New" pitchFamily="49"/>
              </a:rPr>
              <a:t>fp</a:t>
            </a:r>
            <a:r>
              <a:rPr lang="pt-BR" sz="1100" b="1" dirty="0">
                <a:latin typeface="Courier New" pitchFamily="49"/>
              </a:rPr>
              <a:t>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char </a:t>
            </a:r>
            <a:r>
              <a:rPr lang="pt-BR" sz="1100" b="1" dirty="0" err="1" smtClean="0">
                <a:latin typeface="Courier New" pitchFamily="49"/>
              </a:rPr>
              <a:t>ch</a:t>
            </a:r>
            <a:r>
              <a:rPr lang="pt-BR" sz="1100" b="1" dirty="0" smtClean="0">
                <a:latin typeface="Courier New" pitchFamily="49"/>
              </a:rPr>
              <a:t>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>
                <a:latin typeface="Courier New" pitchFamily="49"/>
              </a:rPr>
              <a:t> </a:t>
            </a:r>
            <a:r>
              <a:rPr lang="pt-BR" sz="1100" b="1" dirty="0" smtClean="0">
                <a:latin typeface="Courier New" pitchFamily="49"/>
              </a:rPr>
              <a:t>   </a:t>
            </a:r>
            <a:r>
              <a:rPr lang="pt-BR" sz="1100" b="1" dirty="0" err="1" smtClean="0">
                <a:latin typeface="Courier New" pitchFamily="49"/>
              </a:rPr>
              <a:t>if</a:t>
            </a:r>
            <a:r>
              <a:rPr lang="pt-BR" sz="1100" b="1" dirty="0" smtClean="0">
                <a:latin typeface="Courier New" pitchFamily="49"/>
              </a:rPr>
              <a:t> </a:t>
            </a:r>
            <a:r>
              <a:rPr lang="pt-BR" sz="1100" b="1" dirty="0">
                <a:latin typeface="Courier New" pitchFamily="49"/>
              </a:rPr>
              <a:t>((</a:t>
            </a:r>
            <a:r>
              <a:rPr lang="pt-BR" sz="1100" b="1" dirty="0" err="1">
                <a:latin typeface="Courier New" pitchFamily="49"/>
              </a:rPr>
              <a:t>fp</a:t>
            </a:r>
            <a:r>
              <a:rPr lang="pt-BR" sz="1100" b="1" dirty="0">
                <a:latin typeface="Courier New" pitchFamily="49"/>
              </a:rPr>
              <a:t>=</a:t>
            </a:r>
            <a:r>
              <a:rPr lang="pt-BR" sz="1100" b="1" dirty="0" err="1">
                <a:latin typeface="Courier New" pitchFamily="49"/>
              </a:rPr>
              <a:t>fopen</a:t>
            </a:r>
            <a:r>
              <a:rPr lang="pt-BR" sz="1100" b="1" dirty="0">
                <a:latin typeface="Courier New" pitchFamily="49"/>
              </a:rPr>
              <a:t>("teste1.txt", "r")) == NULL) {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    </a:t>
            </a:r>
            <a:r>
              <a:rPr lang="pt-BR" sz="1100" b="1" dirty="0" err="1" smtClean="0">
                <a:latin typeface="Courier New" pitchFamily="49"/>
              </a:rPr>
              <a:t>printf</a:t>
            </a:r>
            <a:r>
              <a:rPr lang="pt-BR" sz="1100" b="1" dirty="0">
                <a:latin typeface="Courier New" pitchFamily="49"/>
              </a:rPr>
              <a:t>("Arquivo não pode ser aberto\n");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    </a:t>
            </a:r>
            <a:r>
              <a:rPr lang="pt-BR" sz="1100" b="1" dirty="0" err="1" smtClean="0">
                <a:latin typeface="Courier New" pitchFamily="49"/>
              </a:rPr>
              <a:t>return</a:t>
            </a:r>
            <a:r>
              <a:rPr lang="pt-BR" sz="1100" b="1" dirty="0">
                <a:latin typeface="Courier New" pitchFamily="49"/>
              </a:rPr>
              <a:t>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}</a:t>
            </a:r>
            <a:endParaRPr lang="pt-BR" sz="1100" b="1" dirty="0">
              <a:latin typeface="Courier New" pitchFamily="49"/>
            </a:endParaRP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</a:t>
            </a:r>
            <a:r>
              <a:rPr lang="pt-BR" sz="1100" b="1" dirty="0" err="1" smtClean="0">
                <a:latin typeface="Courier New" pitchFamily="49"/>
              </a:rPr>
              <a:t>ch</a:t>
            </a:r>
            <a:r>
              <a:rPr lang="pt-BR" sz="1100" b="1" dirty="0" smtClean="0">
                <a:latin typeface="Courier New" pitchFamily="49"/>
              </a:rPr>
              <a:t> </a:t>
            </a:r>
            <a:r>
              <a:rPr lang="pt-BR" sz="1100" b="1" dirty="0">
                <a:latin typeface="Courier New" pitchFamily="49"/>
              </a:rPr>
              <a:t>= </a:t>
            </a:r>
            <a:r>
              <a:rPr lang="pt-BR" sz="1100" b="1" dirty="0" err="1">
                <a:latin typeface="Courier New" pitchFamily="49"/>
              </a:rPr>
              <a:t>f</a:t>
            </a:r>
            <a:r>
              <a:rPr lang="pt-BR" sz="1100" b="1" dirty="0" err="1" smtClean="0">
                <a:latin typeface="Courier New" pitchFamily="49"/>
              </a:rPr>
              <a:t>getc</a:t>
            </a:r>
            <a:r>
              <a:rPr lang="pt-BR" sz="1100" b="1" dirty="0" smtClean="0">
                <a:latin typeface="Courier New" pitchFamily="49"/>
              </a:rPr>
              <a:t>(</a:t>
            </a:r>
            <a:r>
              <a:rPr lang="pt-BR" sz="1100" b="1" dirty="0" err="1" smtClean="0">
                <a:latin typeface="Courier New" pitchFamily="49"/>
              </a:rPr>
              <a:t>fp</a:t>
            </a:r>
            <a:r>
              <a:rPr lang="pt-BR" sz="1100" b="1" dirty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</a:t>
            </a:r>
            <a:r>
              <a:rPr lang="pt-BR" sz="1100" b="1" dirty="0" err="1" smtClean="0">
                <a:latin typeface="Courier New" pitchFamily="49"/>
              </a:rPr>
              <a:t>while</a:t>
            </a:r>
            <a:r>
              <a:rPr lang="pt-BR" sz="1100" b="1" dirty="0" smtClean="0">
                <a:latin typeface="Courier New" pitchFamily="49"/>
              </a:rPr>
              <a:t> </a:t>
            </a:r>
            <a:r>
              <a:rPr lang="pt-BR" sz="1100" b="1" dirty="0">
                <a:latin typeface="Courier New" pitchFamily="49"/>
              </a:rPr>
              <a:t>(</a:t>
            </a:r>
            <a:r>
              <a:rPr lang="pt-BR" sz="1100" b="1" dirty="0" err="1">
                <a:latin typeface="Courier New" pitchFamily="49"/>
              </a:rPr>
              <a:t>ch</a:t>
            </a:r>
            <a:r>
              <a:rPr lang="pt-BR" sz="1100" b="1" dirty="0">
                <a:latin typeface="Courier New" pitchFamily="49"/>
              </a:rPr>
              <a:t> != EOF) {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    </a:t>
            </a:r>
            <a:r>
              <a:rPr lang="pt-BR" sz="1100" b="1" dirty="0" err="1" smtClean="0">
                <a:latin typeface="Courier New" pitchFamily="49"/>
              </a:rPr>
              <a:t>printf</a:t>
            </a:r>
            <a:r>
              <a:rPr lang="pt-BR" sz="1100" b="1" dirty="0">
                <a:latin typeface="Courier New" pitchFamily="49"/>
              </a:rPr>
              <a:t>("%c", </a:t>
            </a:r>
            <a:r>
              <a:rPr lang="pt-BR" sz="1100" b="1" dirty="0" err="1">
                <a:latin typeface="Courier New" pitchFamily="49"/>
              </a:rPr>
              <a:t>ch</a:t>
            </a:r>
            <a:r>
              <a:rPr lang="pt-BR" sz="1100" b="1" dirty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    </a:t>
            </a:r>
            <a:r>
              <a:rPr lang="pt-BR" sz="1100" b="1" dirty="0" err="1" smtClean="0">
                <a:latin typeface="Courier New" pitchFamily="49"/>
              </a:rPr>
              <a:t>ch</a:t>
            </a:r>
            <a:r>
              <a:rPr lang="pt-BR" sz="1100" b="1" dirty="0" smtClean="0">
                <a:latin typeface="Courier New" pitchFamily="49"/>
              </a:rPr>
              <a:t> </a:t>
            </a:r>
            <a:r>
              <a:rPr lang="pt-BR" sz="1100" b="1" dirty="0">
                <a:latin typeface="Courier New" pitchFamily="49"/>
              </a:rPr>
              <a:t>= </a:t>
            </a:r>
            <a:r>
              <a:rPr lang="pt-BR" sz="1100" b="1" dirty="0" err="1" smtClean="0">
                <a:latin typeface="Courier New" pitchFamily="49"/>
              </a:rPr>
              <a:t>fgetc</a:t>
            </a:r>
            <a:r>
              <a:rPr lang="pt-BR" sz="1100" b="1" dirty="0" smtClean="0">
                <a:latin typeface="Courier New" pitchFamily="49"/>
              </a:rPr>
              <a:t>(</a:t>
            </a:r>
            <a:r>
              <a:rPr lang="pt-BR" sz="1100" b="1" dirty="0" err="1" smtClean="0">
                <a:latin typeface="Courier New" pitchFamily="49"/>
              </a:rPr>
              <a:t>fp</a:t>
            </a:r>
            <a:r>
              <a:rPr lang="pt-BR" sz="1100" b="1" dirty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}</a:t>
            </a:r>
            <a:endParaRPr lang="pt-BR" sz="1100" b="1" dirty="0">
              <a:latin typeface="Courier New" pitchFamily="49"/>
            </a:endParaRP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 smtClean="0">
                <a:latin typeface="Courier New" pitchFamily="49"/>
              </a:rPr>
              <a:t>    </a:t>
            </a:r>
            <a:r>
              <a:rPr lang="pt-BR" sz="1100" b="1" dirty="0" err="1" smtClean="0">
                <a:latin typeface="Courier New" pitchFamily="49"/>
              </a:rPr>
              <a:t>fclose</a:t>
            </a:r>
            <a:r>
              <a:rPr lang="pt-BR" sz="1100" b="1" dirty="0" smtClean="0">
                <a:latin typeface="Courier New" pitchFamily="49"/>
              </a:rPr>
              <a:t>(</a:t>
            </a:r>
            <a:r>
              <a:rPr lang="pt-BR" sz="1100" b="1" dirty="0" err="1" smtClean="0">
                <a:latin typeface="Courier New" pitchFamily="49"/>
              </a:rPr>
              <a:t>fp</a:t>
            </a:r>
            <a:r>
              <a:rPr lang="pt-BR" sz="1100" b="1" dirty="0" smtClean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100" b="1" dirty="0">
                <a:latin typeface="Courier New" pitchFamily="49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8811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 ANSI</a:t>
            </a:r>
          </a:p>
          <a:p>
            <a:pPr lvl="1"/>
            <a:r>
              <a:rPr lang="pt-BR" dirty="0" smtClean="0"/>
              <a:t>Usa bibliotecas para</a:t>
            </a:r>
            <a:br>
              <a:rPr lang="pt-BR" dirty="0" smtClean="0"/>
            </a:br>
            <a:r>
              <a:rPr lang="pt-BR" dirty="0" smtClean="0"/>
              <a:t>manipular conteúdo de arquivos</a:t>
            </a:r>
          </a:p>
          <a:p>
            <a:pPr lvl="1"/>
            <a:r>
              <a:rPr lang="pt-BR" dirty="0" smtClean="0"/>
              <a:t>Funções de entrada (</a:t>
            </a:r>
            <a:r>
              <a:rPr lang="pt-BR" i="1" dirty="0" smtClean="0"/>
              <a:t>input</a:t>
            </a:r>
            <a:r>
              <a:rPr lang="pt-BR" dirty="0" smtClean="0"/>
              <a:t>) e saída (</a:t>
            </a:r>
            <a:r>
              <a:rPr lang="pt-BR" i="1" dirty="0" smtClean="0"/>
              <a:t>output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E/S (</a:t>
            </a:r>
            <a:r>
              <a:rPr lang="pt-BR" i="1" dirty="0" smtClean="0"/>
              <a:t>I/O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&lt;</a:t>
            </a:r>
            <a:r>
              <a:rPr lang="pt-BR" dirty="0" err="1" smtClean="0"/>
              <a:t>stdio.h</a:t>
            </a:r>
            <a:r>
              <a:rPr lang="pt-BR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Fluxos e </a:t>
            </a:r>
            <a:r>
              <a:rPr lang="pt-BR" dirty="0" err="1" smtClean="0"/>
              <a:t>strings</a:t>
            </a:r>
            <a:endParaRPr lang="pt-BR" dirty="0" smtClean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fputs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b="1" dirty="0" smtClean="0">
                <a:cs typeface="Courier New" panose="02070309020205020404" pitchFamily="49" charset="0"/>
              </a:rPr>
              <a:t> </a:t>
            </a:r>
            <a:r>
              <a:rPr lang="pt-BR" dirty="0" smtClean="0"/>
              <a:t>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fgets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Lê e escreve, respectivamente, uma </a:t>
            </a:r>
            <a:r>
              <a:rPr lang="pt-BR" dirty="0" err="1" smtClean="0"/>
              <a:t>string</a:t>
            </a:r>
            <a:r>
              <a:rPr lang="pt-BR" dirty="0" smtClean="0"/>
              <a:t> em um fluxo</a:t>
            </a:r>
          </a:p>
          <a:p>
            <a:pPr lvl="3"/>
            <a:r>
              <a:rPr lang="pt-BR" dirty="0" err="1" smtClean="0"/>
              <a:t>String</a:t>
            </a:r>
            <a:r>
              <a:rPr lang="pt-BR" dirty="0" smtClean="0"/>
              <a:t>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vetor de caracteres terminado com \0</a:t>
            </a:r>
          </a:p>
          <a:p>
            <a:pPr lvl="2"/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fputs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(char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FILE *fluxo);</a:t>
            </a:r>
          </a:p>
          <a:p>
            <a:pPr lvl="3"/>
            <a:r>
              <a:rPr lang="pt-BR" dirty="0" smtClean="0"/>
              <a:t>Grava o conteúdo de </a:t>
            </a:r>
            <a:r>
              <a:rPr lang="pt-BR" dirty="0" err="1" smtClean="0"/>
              <a:t>str</a:t>
            </a:r>
            <a:r>
              <a:rPr lang="pt-BR" dirty="0" smtClean="0"/>
              <a:t> em fluxo</a:t>
            </a:r>
          </a:p>
          <a:p>
            <a:pPr lvl="3"/>
            <a:endParaRPr lang="pt-BR" dirty="0" smtClean="0"/>
          </a:p>
          <a:p>
            <a:pPr lvl="2"/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fgets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(char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tam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FILE*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fluxo);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r>
              <a:rPr lang="pt-BR" dirty="0" smtClean="0"/>
              <a:t>Lê uma </a:t>
            </a:r>
            <a:r>
              <a:rPr lang="pt-BR" dirty="0" err="1" smtClean="0"/>
              <a:t>string</a:t>
            </a:r>
            <a:r>
              <a:rPr lang="pt-BR" dirty="0" smtClean="0"/>
              <a:t> do fluxo, armazenando-a em </a:t>
            </a:r>
            <a:r>
              <a:rPr lang="pt-BR" dirty="0" err="1" smtClean="0"/>
              <a:t>str</a:t>
            </a:r>
            <a:r>
              <a:rPr lang="pt-BR" dirty="0" smtClean="0"/>
              <a:t>, com até </a:t>
            </a:r>
            <a:r>
              <a:rPr lang="pt-BR" dirty="0" err="1" smtClean="0"/>
              <a:t>tam</a:t>
            </a:r>
            <a:r>
              <a:rPr lang="pt-BR" dirty="0" smtClean="0"/>
              <a:t> caracteres ou se encontrar um EOF ou um EOL</a:t>
            </a:r>
          </a:p>
          <a:p>
            <a:pPr lvl="4"/>
            <a:r>
              <a:rPr lang="pt-BR" dirty="0" smtClean="0"/>
              <a:t>EOL : </a:t>
            </a:r>
            <a:r>
              <a:rPr lang="pt-BR" dirty="0" err="1" smtClean="0"/>
              <a:t>end-of-line</a:t>
            </a:r>
            <a:endParaRPr lang="pt-BR" dirty="0" smtClean="0"/>
          </a:p>
          <a:p>
            <a:pPr lvl="5"/>
            <a:r>
              <a:rPr lang="pt-BR" dirty="0" smtClean="0"/>
              <a:t>Marca de fim de linha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097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400" b="1" dirty="0">
                <a:latin typeface="Courier New" pitchFamily="49"/>
              </a:rPr>
              <a:t>#include &lt;</a:t>
            </a:r>
            <a:r>
              <a:rPr lang="pt-BR" sz="1400" b="1" dirty="0" err="1">
                <a:latin typeface="Courier New" pitchFamily="49"/>
              </a:rPr>
              <a:t>stdio.h</a:t>
            </a:r>
            <a:r>
              <a:rPr lang="pt-BR" sz="1400" b="1" dirty="0">
                <a:latin typeface="Courier New" pitchFamily="49"/>
              </a:rPr>
              <a:t>&gt;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</a:pPr>
            <a:r>
              <a:rPr lang="pt-BR" sz="1400" b="1" dirty="0" err="1">
                <a:latin typeface="Courier New" pitchFamily="49"/>
              </a:rPr>
              <a:t>void</a:t>
            </a:r>
            <a:r>
              <a:rPr lang="pt-BR" sz="1400" b="1" dirty="0">
                <a:latin typeface="Courier New" pitchFamily="49"/>
              </a:rPr>
              <a:t> </a:t>
            </a:r>
            <a:r>
              <a:rPr lang="pt-BR" sz="1400" b="1" dirty="0" err="1">
                <a:latin typeface="Courier New" pitchFamily="49"/>
              </a:rPr>
              <a:t>main</a:t>
            </a:r>
            <a:r>
              <a:rPr lang="pt-BR" sz="1400" b="1" dirty="0">
                <a:latin typeface="Courier New" pitchFamily="49"/>
              </a:rPr>
              <a:t>() {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FILE </a:t>
            </a:r>
            <a:r>
              <a:rPr lang="pt-BR" sz="1400" b="1" dirty="0">
                <a:latin typeface="Courier New" pitchFamily="49"/>
              </a:rPr>
              <a:t>*</a:t>
            </a:r>
            <a:r>
              <a:rPr lang="pt-BR" sz="1400" b="1" dirty="0" err="1">
                <a:latin typeface="Courier New" pitchFamily="49"/>
              </a:rPr>
              <a:t>fp</a:t>
            </a:r>
            <a:r>
              <a:rPr lang="pt-BR" sz="1400" b="1" dirty="0">
                <a:latin typeface="Courier New" pitchFamily="49"/>
              </a:rPr>
              <a:t>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char </a:t>
            </a:r>
            <a:r>
              <a:rPr lang="pt-BR" sz="1400" b="1" dirty="0">
                <a:latin typeface="Courier New" pitchFamily="49"/>
              </a:rPr>
              <a:t>linha[256];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</a:t>
            </a:r>
            <a:r>
              <a:rPr lang="pt-BR" sz="1400" b="1" dirty="0" err="1" smtClean="0">
                <a:latin typeface="Courier New" pitchFamily="49"/>
              </a:rPr>
              <a:t>if</a:t>
            </a:r>
            <a:r>
              <a:rPr lang="pt-BR" sz="1400" b="1" dirty="0" smtClean="0">
                <a:latin typeface="Courier New" pitchFamily="49"/>
              </a:rPr>
              <a:t> </a:t>
            </a:r>
            <a:r>
              <a:rPr lang="pt-BR" sz="1400" b="1" dirty="0">
                <a:latin typeface="Courier New" pitchFamily="49"/>
              </a:rPr>
              <a:t>((</a:t>
            </a:r>
            <a:r>
              <a:rPr lang="pt-BR" sz="1400" b="1" dirty="0" err="1">
                <a:latin typeface="Courier New" pitchFamily="49"/>
              </a:rPr>
              <a:t>fp</a:t>
            </a:r>
            <a:r>
              <a:rPr lang="pt-BR" sz="1400" b="1" dirty="0">
                <a:latin typeface="Courier New" pitchFamily="49"/>
              </a:rPr>
              <a:t>=</a:t>
            </a:r>
            <a:r>
              <a:rPr lang="pt-BR" sz="1400" b="1" dirty="0" err="1">
                <a:latin typeface="Courier New" pitchFamily="49"/>
              </a:rPr>
              <a:t>fopen</a:t>
            </a:r>
            <a:r>
              <a:rPr lang="pt-BR" sz="1400" b="1" dirty="0">
                <a:latin typeface="Courier New" pitchFamily="49"/>
              </a:rPr>
              <a:t>("teste1.txt", "r")) == NULL) {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   </a:t>
            </a:r>
            <a:r>
              <a:rPr lang="pt-BR" sz="1400" b="1" dirty="0" err="1" smtClean="0">
                <a:latin typeface="Courier New" pitchFamily="49"/>
              </a:rPr>
              <a:t>printf</a:t>
            </a:r>
            <a:r>
              <a:rPr lang="pt-BR" sz="1400" b="1" dirty="0">
                <a:latin typeface="Courier New" pitchFamily="49"/>
              </a:rPr>
              <a:t>("Arquivo não pode ser aberto\n");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   </a:t>
            </a:r>
            <a:r>
              <a:rPr lang="pt-BR" sz="1400" b="1" dirty="0" err="1" smtClean="0">
                <a:latin typeface="Courier New" pitchFamily="49"/>
              </a:rPr>
              <a:t>return</a:t>
            </a:r>
            <a:r>
              <a:rPr lang="pt-BR" sz="1400" b="1" dirty="0">
                <a:latin typeface="Courier New" pitchFamily="49"/>
              </a:rPr>
              <a:t>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}</a:t>
            </a:r>
            <a:endParaRPr lang="pt-BR" sz="1400" b="1" dirty="0">
              <a:latin typeface="Courier New" pitchFamily="49"/>
            </a:endParaRP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</a:t>
            </a:r>
            <a:r>
              <a:rPr lang="pt-BR" sz="1400" b="1" dirty="0" err="1" smtClean="0">
                <a:latin typeface="Courier New" pitchFamily="49"/>
              </a:rPr>
              <a:t>while</a:t>
            </a:r>
            <a:r>
              <a:rPr lang="pt-BR" sz="1400" b="1" dirty="0" smtClean="0">
                <a:latin typeface="Courier New" pitchFamily="49"/>
              </a:rPr>
              <a:t> </a:t>
            </a:r>
            <a:r>
              <a:rPr lang="pt-BR" sz="1400" b="1" dirty="0">
                <a:latin typeface="Courier New" pitchFamily="49"/>
              </a:rPr>
              <a:t>(!</a:t>
            </a:r>
            <a:r>
              <a:rPr lang="pt-BR" sz="1400" b="1" dirty="0" err="1">
                <a:latin typeface="Courier New" pitchFamily="49"/>
              </a:rPr>
              <a:t>feof</a:t>
            </a:r>
            <a:r>
              <a:rPr lang="pt-BR" sz="1400" b="1" dirty="0">
                <a:latin typeface="Courier New" pitchFamily="49"/>
              </a:rPr>
              <a:t>(</a:t>
            </a:r>
            <a:r>
              <a:rPr lang="pt-BR" sz="1400" b="1" dirty="0" err="1">
                <a:latin typeface="Courier New" pitchFamily="49"/>
              </a:rPr>
              <a:t>fp</a:t>
            </a:r>
            <a:r>
              <a:rPr lang="pt-BR" sz="1400" b="1" dirty="0">
                <a:latin typeface="Courier New" pitchFamily="49"/>
              </a:rPr>
              <a:t>)) {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   </a:t>
            </a:r>
            <a:r>
              <a:rPr lang="pt-BR" sz="1400" b="1" dirty="0" err="1" smtClean="0">
                <a:latin typeface="Courier New" pitchFamily="49"/>
              </a:rPr>
              <a:t>fgets</a:t>
            </a:r>
            <a:r>
              <a:rPr lang="pt-BR" sz="1400" b="1" dirty="0" smtClean="0">
                <a:latin typeface="Courier New" pitchFamily="49"/>
              </a:rPr>
              <a:t>(linha</a:t>
            </a:r>
            <a:r>
              <a:rPr lang="pt-BR" sz="1400" b="1" dirty="0">
                <a:latin typeface="Courier New" pitchFamily="49"/>
              </a:rPr>
              <a:t>, 256, </a:t>
            </a:r>
            <a:r>
              <a:rPr lang="pt-BR" sz="1400" b="1" dirty="0" err="1">
                <a:latin typeface="Courier New" pitchFamily="49"/>
              </a:rPr>
              <a:t>fp</a:t>
            </a:r>
            <a:r>
              <a:rPr lang="pt-BR" sz="1400" b="1" dirty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   </a:t>
            </a:r>
            <a:r>
              <a:rPr lang="pt-BR" sz="1400" b="1" dirty="0" err="1" smtClean="0">
                <a:latin typeface="Courier New" pitchFamily="49"/>
              </a:rPr>
              <a:t>printf</a:t>
            </a:r>
            <a:r>
              <a:rPr lang="pt-BR" sz="1400" b="1" dirty="0">
                <a:latin typeface="Courier New" pitchFamily="49"/>
              </a:rPr>
              <a:t>("%</a:t>
            </a:r>
            <a:r>
              <a:rPr lang="pt-BR" sz="1400" b="1" dirty="0" err="1">
                <a:latin typeface="Courier New" pitchFamily="49"/>
              </a:rPr>
              <a:t>s",linha</a:t>
            </a:r>
            <a:r>
              <a:rPr lang="pt-BR" sz="1400" b="1" dirty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}</a:t>
            </a:r>
            <a:endParaRPr lang="pt-BR" sz="1400" b="1" dirty="0">
              <a:latin typeface="Courier New" pitchFamily="49"/>
            </a:endParaRP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   </a:t>
            </a:r>
            <a:r>
              <a:rPr lang="pt-BR" sz="1400" b="1" dirty="0" err="1" smtClean="0">
                <a:latin typeface="Courier New" pitchFamily="49"/>
              </a:rPr>
              <a:t>fclose</a:t>
            </a:r>
            <a:r>
              <a:rPr lang="pt-BR" sz="1400" b="1" dirty="0" smtClean="0">
                <a:latin typeface="Courier New" pitchFamily="49"/>
              </a:rPr>
              <a:t>(</a:t>
            </a:r>
            <a:r>
              <a:rPr lang="pt-BR" sz="1400" b="1" dirty="0" err="1" smtClean="0">
                <a:latin typeface="Courier New" pitchFamily="49"/>
              </a:rPr>
              <a:t>fp</a:t>
            </a:r>
            <a:r>
              <a:rPr lang="pt-BR" sz="1400" b="1" dirty="0" smtClean="0">
                <a:latin typeface="Courier New" pitchFamily="49"/>
              </a:rPr>
              <a:t>);</a:t>
            </a:r>
          </a:p>
          <a:p>
            <a:pPr marL="320040" lvl="1" indent="0">
              <a:lnSpc>
                <a:spcPct val="73000"/>
              </a:lnSpc>
              <a:spcBef>
                <a:spcPts val="0"/>
              </a:spcBef>
              <a:spcAft>
                <a:spcPts val="1423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</a:pPr>
            <a:r>
              <a:rPr lang="pt-BR" sz="1400" b="1" dirty="0" smtClean="0">
                <a:latin typeface="Courier New" pitchFamily="49"/>
              </a:rPr>
              <a:t>}	</a:t>
            </a:r>
            <a:endParaRPr lang="pt-BR" sz="1400" b="1" dirty="0">
              <a:latin typeface="Courier New" pitchFamily="49"/>
            </a:endParaRPr>
          </a:p>
        </p:txBody>
      </p:sp>
    </p:spTree>
    <p:extLst>
      <p:ext uri="{BB962C8B-B14F-4D97-AF65-F5344CB8AC3E}">
        <p14:creationId xmlns:p14="http://schemas.microsoft.com/office/powerpoint/2010/main" val="7786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Fluxos binários</a:t>
            </a:r>
            <a:endParaRPr lang="pt-BR" dirty="0"/>
          </a:p>
          <a:p>
            <a:pPr lvl="1"/>
            <a:r>
              <a:rPr lang="pt-BR" dirty="0" smtClean="0"/>
              <a:t>Lidam com dados sem que C os interprete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fread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fwrite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Dados são tratados byte-a-byte</a:t>
            </a:r>
          </a:p>
          <a:p>
            <a:pPr lvl="1"/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fwrite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tam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num_itens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FILE *fluxo);</a:t>
            </a:r>
          </a:p>
          <a:p>
            <a:pPr lvl="2"/>
            <a:endParaRPr lang="pt-BR" sz="21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fwrite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(&amp;var,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(var), 1,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65760" lvl="1" indent="0">
              <a:buNone/>
            </a:pP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fwrite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(vetor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10,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848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Funções similares às de console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 = 10;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(fluxo, “%d e %d\n”, n, 10);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Pode-se usar os fluxos padrões de C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18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Tipos de arquivos</a:t>
            </a:r>
          </a:p>
          <a:p>
            <a:pPr lvl="1"/>
            <a:r>
              <a:rPr lang="pt-BR" dirty="0" smtClean="0"/>
              <a:t>Texto</a:t>
            </a:r>
          </a:p>
          <a:p>
            <a:pPr lvl="2"/>
            <a:r>
              <a:rPr lang="pt-BR" dirty="0" smtClean="0"/>
              <a:t>Legível por humanos</a:t>
            </a:r>
          </a:p>
          <a:p>
            <a:pPr lvl="3"/>
            <a:r>
              <a:rPr lang="pt-BR" dirty="0" smtClean="0"/>
              <a:t>Aberto em editores de texto</a:t>
            </a:r>
          </a:p>
          <a:p>
            <a:pPr lvl="2"/>
            <a:r>
              <a:rPr lang="pt-BR" dirty="0" smtClean="0"/>
              <a:t>Usa formato de codificação de caracteres</a:t>
            </a:r>
          </a:p>
          <a:p>
            <a:pPr lvl="3"/>
            <a:r>
              <a:rPr lang="pt-BR" dirty="0" smtClean="0"/>
              <a:t>Unicode (UTF-8, UTF-16), ASCII, etc.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Binário</a:t>
            </a:r>
          </a:p>
          <a:p>
            <a:pPr lvl="2"/>
            <a:r>
              <a:rPr lang="pt-BR" dirty="0" smtClean="0"/>
              <a:t>Sequência de bytes</a:t>
            </a:r>
          </a:p>
          <a:p>
            <a:pPr lvl="2"/>
            <a:r>
              <a:rPr lang="pt-BR" dirty="0" smtClean="0"/>
              <a:t>Permite gravação de tipos primitivos</a:t>
            </a:r>
            <a:br>
              <a:rPr lang="pt-BR" dirty="0" smtClean="0"/>
            </a:br>
            <a:r>
              <a:rPr lang="pt-BR" dirty="0" smtClean="0"/>
              <a:t>ou registros (</a:t>
            </a:r>
            <a:r>
              <a:rPr lang="pt-BR" i="1" dirty="0" err="1" smtClean="0"/>
              <a:t>structs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887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Fluxos (</a:t>
            </a:r>
            <a:r>
              <a:rPr lang="pt-BR" i="1" dirty="0" err="1" smtClean="0"/>
              <a:t>streams</a:t>
            </a:r>
            <a:r>
              <a:rPr lang="pt-BR" dirty="0" smtClean="0"/>
              <a:t>) e arquivos</a:t>
            </a:r>
          </a:p>
          <a:p>
            <a:pPr lvl="1"/>
            <a:r>
              <a:rPr lang="pt-BR" dirty="0" smtClean="0"/>
              <a:t>C lida com vários tipos de dispositivos</a:t>
            </a:r>
          </a:p>
          <a:p>
            <a:pPr lvl="2"/>
            <a:r>
              <a:rPr lang="pt-BR" dirty="0" smtClean="0"/>
              <a:t>Discos, fitas, terminais, portas de comunicação</a:t>
            </a:r>
          </a:p>
          <a:p>
            <a:pPr lvl="2"/>
            <a:r>
              <a:rPr lang="pt-BR" dirty="0" smtClean="0"/>
              <a:t>No UNIX/Linux </a:t>
            </a:r>
            <a:r>
              <a:rPr lang="pt-BR" dirty="0" smtClean="0">
                <a:sym typeface="Wingdings 2" panose="05020102010507070707" pitchFamily="18" charset="2"/>
              </a:rPr>
              <a:t>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dev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/...</a:t>
            </a:r>
          </a:p>
          <a:p>
            <a:pPr lvl="1"/>
            <a:r>
              <a:rPr lang="pt-BR" dirty="0" smtClean="0"/>
              <a:t>Fluxos permitem usar uma abstração única</a:t>
            </a:r>
          </a:p>
          <a:p>
            <a:pPr lvl="2"/>
            <a:r>
              <a:rPr lang="pt-BR" dirty="0" smtClean="0"/>
              <a:t>Conceito de dispositivo lógico</a:t>
            </a:r>
          </a:p>
          <a:p>
            <a:pPr lvl="2"/>
            <a:r>
              <a:rPr lang="pt-BR" dirty="0" smtClean="0"/>
              <a:t>Todos os fluxos se comportam da mesma maneira</a:t>
            </a:r>
            <a:endParaRPr lang="pt-BR" dirty="0"/>
          </a:p>
          <a:p>
            <a:pPr lvl="1"/>
            <a:r>
              <a:rPr lang="pt-BR" dirty="0" smtClean="0"/>
              <a:t>Funções de E/S gravam e leem fluxos</a:t>
            </a:r>
          </a:p>
        </p:txBody>
      </p:sp>
    </p:spTree>
    <p:extLst>
      <p:ext uri="{BB962C8B-B14F-4D97-AF65-F5344CB8AC3E}">
        <p14:creationId xmlns:p14="http://schemas.microsoft.com/office/powerpoint/2010/main" val="317888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Fluxos (</a:t>
            </a:r>
            <a:r>
              <a:rPr lang="pt-BR" i="1" dirty="0" err="1" smtClean="0"/>
              <a:t>streams</a:t>
            </a:r>
            <a:r>
              <a:rPr lang="pt-BR" dirty="0" smtClean="0"/>
              <a:t>) e arquivos</a:t>
            </a:r>
          </a:p>
          <a:p>
            <a:pPr lvl="1"/>
            <a:r>
              <a:rPr lang="pt-BR" dirty="0" smtClean="0"/>
              <a:t>Fluxos de texto</a:t>
            </a:r>
          </a:p>
          <a:p>
            <a:pPr lvl="2"/>
            <a:r>
              <a:rPr lang="pt-BR" dirty="0" smtClean="0"/>
              <a:t>Sequência de caracteres</a:t>
            </a:r>
          </a:p>
          <a:p>
            <a:pPr lvl="2"/>
            <a:r>
              <a:rPr lang="pt-BR" dirty="0" smtClean="0"/>
              <a:t>Podem ser organizados em linhas</a:t>
            </a:r>
          </a:p>
          <a:p>
            <a:pPr lvl="2"/>
            <a:r>
              <a:rPr lang="pt-BR" dirty="0" smtClean="0"/>
              <a:t>C pode alterar bytes gravados</a:t>
            </a:r>
          </a:p>
          <a:p>
            <a:pPr lvl="2"/>
            <a:r>
              <a:rPr lang="pt-BR" dirty="0" smtClean="0"/>
              <a:t>Uma única tabela de codificação de caracteres por fluxo</a:t>
            </a:r>
          </a:p>
          <a:p>
            <a:pPr lvl="3"/>
            <a:r>
              <a:rPr lang="pt-BR" dirty="0" smtClean="0"/>
              <a:t>Problemas quando o sistema que usa tal fluxo emprega OUTRA tabela de codificação de caracteres</a:t>
            </a:r>
          </a:p>
        </p:txBody>
      </p:sp>
    </p:spTree>
    <p:extLst>
      <p:ext uri="{BB962C8B-B14F-4D97-AF65-F5344CB8AC3E}">
        <p14:creationId xmlns:p14="http://schemas.microsoft.com/office/powerpoint/2010/main" val="119878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Fluxos (</a:t>
            </a:r>
            <a:r>
              <a:rPr lang="pt-BR" i="1" dirty="0" err="1" smtClean="0"/>
              <a:t>streams</a:t>
            </a:r>
            <a:r>
              <a:rPr lang="pt-BR" dirty="0" smtClean="0"/>
              <a:t>) e arquivos</a:t>
            </a:r>
          </a:p>
          <a:p>
            <a:pPr lvl="1"/>
            <a:r>
              <a:rPr lang="pt-BR" dirty="0" smtClean="0"/>
              <a:t>Fluxos binários</a:t>
            </a:r>
          </a:p>
          <a:p>
            <a:pPr lvl="2"/>
            <a:r>
              <a:rPr lang="pt-BR" dirty="0" smtClean="0"/>
              <a:t>Sequência de bytes</a:t>
            </a:r>
          </a:p>
          <a:p>
            <a:pPr lvl="2"/>
            <a:r>
              <a:rPr lang="pt-BR" dirty="0" smtClean="0"/>
              <a:t>C não altera bytes gravados</a:t>
            </a:r>
          </a:p>
          <a:p>
            <a:pPr lvl="2"/>
            <a:r>
              <a:rPr lang="pt-BR" dirty="0" smtClean="0"/>
              <a:t>Interpretação de conteúdo dependente de contexto</a:t>
            </a:r>
          </a:p>
          <a:p>
            <a:pPr lvl="3"/>
            <a:r>
              <a:rPr lang="pt-BR" dirty="0" smtClean="0"/>
              <a:t>Imagens</a:t>
            </a:r>
          </a:p>
          <a:p>
            <a:pPr lvl="3"/>
            <a:r>
              <a:rPr lang="pt-BR" dirty="0" smtClean="0"/>
              <a:t>Vídeos</a:t>
            </a:r>
          </a:p>
          <a:p>
            <a:pPr lvl="3"/>
            <a:r>
              <a:rPr lang="pt-BR" dirty="0" smtClean="0"/>
              <a:t>Dados</a:t>
            </a:r>
          </a:p>
        </p:txBody>
      </p:sp>
    </p:spTree>
    <p:extLst>
      <p:ext uri="{BB962C8B-B14F-4D97-AF65-F5344CB8AC3E}">
        <p14:creationId xmlns:p14="http://schemas.microsoft.com/office/powerpoint/2010/main" val="163560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Abertura de arquivo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Fechamento de arquivo</a:t>
            </a:r>
          </a:p>
          <a:p>
            <a:pPr lvl="3"/>
            <a:r>
              <a:rPr lang="pt-BR" dirty="0" smtClean="0"/>
              <a:t>Se não fechar um arquivo, corre o risco de operações</a:t>
            </a:r>
            <a:br>
              <a:rPr lang="pt-BR" dirty="0" smtClean="0"/>
            </a:br>
            <a:r>
              <a:rPr lang="pt-BR" dirty="0" smtClean="0"/>
              <a:t>não serem efetivadas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putc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fputc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Grava/escreve um </a:t>
            </a:r>
            <a:r>
              <a:rPr lang="pt-BR" dirty="0" err="1" smtClean="0"/>
              <a:t>caracter</a:t>
            </a:r>
            <a:endParaRPr lang="pt-BR" dirty="0" smtClean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getc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/>
              <a:t> 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fgetc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Le um </a:t>
            </a:r>
            <a:r>
              <a:rPr lang="pt-BR" dirty="0" err="1" smtClean="0"/>
              <a:t>caracter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933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Funções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fseek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Posiciona a “cabeça” de E/S em um</a:t>
            </a:r>
            <a:br>
              <a:rPr lang="pt-BR" dirty="0" smtClean="0"/>
            </a:br>
            <a:r>
              <a:rPr lang="pt-BR" dirty="0" smtClean="0"/>
              <a:t>posição específica do fluxo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rewind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Retorna a “cabeça” de E/S para o início do fluxo</a:t>
            </a:r>
          </a:p>
          <a:p>
            <a:pPr lvl="2"/>
            <a:endParaRPr lang="pt-BR" dirty="0" smtClean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Escrita ou leitura formatada a partir de um fluxo</a:t>
            </a:r>
          </a:p>
          <a:p>
            <a:pPr lvl="3"/>
            <a:r>
              <a:rPr lang="pt-BR" dirty="0" smtClean="0"/>
              <a:t>Mesma função de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/>
              <a:t> e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,</a:t>
            </a:r>
            <a:br>
              <a:rPr lang="pt-BR" dirty="0" smtClean="0"/>
            </a:br>
            <a:r>
              <a:rPr lang="pt-BR" dirty="0" smtClean="0"/>
              <a:t>mas para fluxos</a:t>
            </a:r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1354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Funções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feof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Detecta se é fim de fluxo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ferror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Detecta se há erro da operação prévia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fflush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“Descarrega” </a:t>
            </a:r>
            <a:r>
              <a:rPr lang="pt-BR" i="1" dirty="0" smtClean="0"/>
              <a:t>buffers</a:t>
            </a:r>
            <a:r>
              <a:rPr lang="pt-BR" dirty="0" smtClean="0"/>
              <a:t> intermediários</a:t>
            </a:r>
            <a:br>
              <a:rPr lang="pt-BR" dirty="0" smtClean="0"/>
            </a:br>
            <a:endParaRPr lang="pt-BR" dirty="0" smtClean="0"/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remove()</a:t>
            </a:r>
          </a:p>
          <a:p>
            <a:pPr lvl="2"/>
            <a:r>
              <a:rPr lang="pt-BR" dirty="0" smtClean="0"/>
              <a:t>Apaga um arquivo</a:t>
            </a:r>
          </a:p>
        </p:txBody>
      </p:sp>
    </p:spTree>
    <p:extLst>
      <p:ext uri="{BB962C8B-B14F-4D97-AF65-F5344CB8AC3E}">
        <p14:creationId xmlns:p14="http://schemas.microsoft.com/office/powerpoint/2010/main" val="295383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503</TotalTime>
  <Words>998</Words>
  <Application>Microsoft Office PowerPoint</Application>
  <PresentationFormat>Apresentação na tela (4:3)</PresentationFormat>
  <Paragraphs>256</Paragraphs>
  <Slides>23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0" baseType="lpstr">
      <vt:lpstr>Calibri</vt:lpstr>
      <vt:lpstr>Constantia</vt:lpstr>
      <vt:lpstr>Courier New</vt:lpstr>
      <vt:lpstr>Tw Cen MT</vt:lpstr>
      <vt:lpstr>Wingdings</vt:lpstr>
      <vt:lpstr>Wingdings 2</vt:lpstr>
      <vt:lpstr>Mediano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  <vt:lpstr>Arquivos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87</cp:revision>
  <dcterms:created xsi:type="dcterms:W3CDTF">2010-07-26T15:10:49Z</dcterms:created>
  <dcterms:modified xsi:type="dcterms:W3CDTF">2024-04-04T00:31:24Z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