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6"/>
  </p:notesMasterIdLst>
  <p:sldIdLst>
    <p:sldId id="256" r:id="rId2"/>
    <p:sldId id="262" r:id="rId3"/>
    <p:sldId id="263" r:id="rId4"/>
    <p:sldId id="264" r:id="rId5"/>
    <p:sldId id="265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4707" autoAdjust="0"/>
  </p:normalViewPr>
  <p:slideViewPr>
    <p:cSldViewPr>
      <p:cViewPr varScale="1">
        <p:scale>
          <a:sx n="82" d="100"/>
          <a:sy n="82" d="100"/>
        </p:scale>
        <p:origin x="96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1136A-486B-45D9-9CB8-B04557EFBAC7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7371-F64F-4705-B36B-0FEE13CBE0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234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62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 passos</a:t>
            </a:r>
          </a:p>
          <a:p>
            <a:r>
              <a:rPr lang="pt-BR" dirty="0" smtClean="0"/>
              <a:t>log_2(10)</a:t>
            </a:r>
            <a:r>
              <a:rPr lang="pt-BR" baseline="0" dirty="0" smtClean="0"/>
              <a:t> = 3,32 = 4 -&gt; achar </a:t>
            </a:r>
            <a:r>
              <a:rPr lang="pt-BR" baseline="0" smtClean="0"/>
              <a:t>os extremos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077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7 passos = log_2(100) = 6,64 = 7 -&gt; achar os extremos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9978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7 passos = log_2(100) = 6,64 = 7 -&gt; achar </a:t>
            </a:r>
            <a:r>
              <a:rPr lang="pt-BR" smtClean="0"/>
              <a:t>os extremos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2659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240.000 e log_2(240.000)</a:t>
            </a:r>
            <a:r>
              <a:rPr lang="pt-BR" baseline="0" dirty="0" smtClean="0"/>
              <a:t> = 17,8 = 18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678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240.000 e log_2(240.000)</a:t>
            </a:r>
            <a:r>
              <a:rPr lang="pt-BR" baseline="0" smtClean="0"/>
              <a:t> = 17,8 = 18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772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240.000 e log_2(240.000)</a:t>
            </a:r>
            <a:r>
              <a:rPr lang="pt-BR" baseline="0" smtClean="0"/>
              <a:t> = 17,8 = 18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362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0,1 s, 4min, 46 dias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27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7726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299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7890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970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7301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38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11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708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451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57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8, 10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471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Escolhe</a:t>
            </a:r>
            <a:r>
              <a:rPr lang="pt-BR" baseline="0" dirty="0" smtClean="0"/>
              <a:t> metade entre 1 e 10 -&gt; 5</a:t>
            </a:r>
          </a:p>
          <a:p>
            <a:r>
              <a:rPr lang="pt-BR" baseline="0" dirty="0" smtClean="0"/>
              <a:t>Escolhe metade entre 6 e 10 -&gt; 8 (achou)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546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 passos</a:t>
            </a:r>
          </a:p>
          <a:p>
            <a:r>
              <a:rPr lang="pt-BR" dirty="0" smtClean="0"/>
              <a:t>log_2(10)</a:t>
            </a:r>
            <a:r>
              <a:rPr lang="pt-BR" baseline="0" dirty="0" smtClean="0"/>
              <a:t> = 3,32 = 4 -&gt; achar os extremos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7371-F64F-4705-B36B-0FEE13CBE069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83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096000" y="6453530"/>
            <a:ext cx="2667000" cy="365125"/>
          </a:xfrm>
        </p:spPr>
        <p:txBody>
          <a:bodyPr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0" y="6453336"/>
            <a:ext cx="5421083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latin typeface="Constantia" pitchFamily="18" charset="0"/>
              </a:defRPr>
            </a:lvl1pPr>
            <a:lvl2pPr>
              <a:defRPr>
                <a:latin typeface="Constantia" pitchFamily="18" charset="0"/>
              </a:defRPr>
            </a:lvl2pPr>
            <a:lvl3pPr>
              <a:defRPr>
                <a:latin typeface="Constantia" pitchFamily="18" charset="0"/>
              </a:defRPr>
            </a:lvl3pPr>
            <a:lvl4pPr>
              <a:defRPr>
                <a:latin typeface="Constantia" pitchFamily="18" charset="0"/>
              </a:defRPr>
            </a:lvl4pPr>
            <a:lvl5pPr>
              <a:defRPr>
                <a:latin typeface="Constantia" pitchFamily="18" charset="0"/>
              </a:defRPr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6B8BED-F73A-4BFE-81B6-72FE6E5BE6BB}" type="datetimeFigureOut">
              <a:rPr lang="pt-BR" smtClean="0"/>
              <a:pPr/>
              <a:t>04/03/2024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7115A7B-F66A-4BC9-9BC0-48EB047113E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Marcelo de Oliveira Rosa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Procure o número 8!</a:t>
            </a:r>
          </a:p>
          <a:p>
            <a:pPr lvl="2"/>
            <a:r>
              <a:rPr lang="pt-BR" dirty="0" smtClean="0"/>
              <a:t>Por busca BINÁRIA</a:t>
            </a:r>
          </a:p>
          <a:p>
            <a:pPr lvl="3"/>
            <a:r>
              <a:rPr lang="pt-BR" dirty="0" smtClean="0"/>
              <a:t>Dica: “adivinhe um número”</a:t>
            </a:r>
          </a:p>
        </p:txBody>
      </p:sp>
      <p:graphicFrame>
        <p:nvGraphicFramePr>
          <p:cNvPr id="7" name="Espaço Reservado para Tabel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273170"/>
              </p:ext>
            </p:extLst>
          </p:nvPr>
        </p:nvGraphicFramePr>
        <p:xfrm>
          <a:off x="612649" y="5661248"/>
          <a:ext cx="8153399" cy="365760"/>
        </p:xfrm>
        <a:graphic>
          <a:graphicData uri="http://schemas.openxmlformats.org/drawingml/2006/table">
            <a:tbl>
              <a:tblPr firstRow="1" bandRow="1"/>
              <a:tblGrid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7670"/>
              </a:tblGrid>
              <a:tr h="36467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eta para cima 7"/>
          <p:cNvSpPr/>
          <p:nvPr/>
        </p:nvSpPr>
        <p:spPr>
          <a:xfrm rot="10800000">
            <a:off x="6516216" y="4610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Procure o número 8!</a:t>
            </a:r>
          </a:p>
          <a:p>
            <a:pPr lvl="2"/>
            <a:r>
              <a:rPr lang="pt-BR" dirty="0" smtClean="0"/>
              <a:t>Por busca BINÁRIA</a:t>
            </a:r>
          </a:p>
          <a:p>
            <a:pPr lvl="3"/>
            <a:r>
              <a:rPr lang="pt-BR" dirty="0" smtClean="0"/>
              <a:t>Dica: “adivinhe um número”</a:t>
            </a:r>
          </a:p>
          <a:p>
            <a:pPr lvl="2"/>
            <a:r>
              <a:rPr lang="pt-BR" dirty="0"/>
              <a:t>Quantos passos foram necessários?</a:t>
            </a:r>
          </a:p>
          <a:p>
            <a:pPr lvl="2"/>
            <a:r>
              <a:rPr lang="pt-BR" dirty="0"/>
              <a:t>Qual seria o pior caso</a:t>
            </a:r>
            <a:r>
              <a:rPr lang="pt-BR" dirty="0" smtClean="0"/>
              <a:t>?</a:t>
            </a:r>
            <a:endParaRPr lang="pt-BR" dirty="0"/>
          </a:p>
        </p:txBody>
      </p:sp>
      <p:graphicFrame>
        <p:nvGraphicFramePr>
          <p:cNvPr id="7" name="Espaço Reservado para Tabel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273170"/>
              </p:ext>
            </p:extLst>
          </p:nvPr>
        </p:nvGraphicFramePr>
        <p:xfrm>
          <a:off x="612649" y="5661248"/>
          <a:ext cx="8153399" cy="365760"/>
        </p:xfrm>
        <a:graphic>
          <a:graphicData uri="http://schemas.openxmlformats.org/drawingml/2006/table">
            <a:tbl>
              <a:tblPr firstRow="1" bandRow="1"/>
              <a:tblGrid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7670"/>
              </a:tblGrid>
              <a:tr h="36467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eta para cima 7"/>
          <p:cNvSpPr/>
          <p:nvPr/>
        </p:nvSpPr>
        <p:spPr>
          <a:xfrm rot="10800000">
            <a:off x="6516216" y="4610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69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Agora em uma lista maior!</a:t>
            </a:r>
            <a:endParaRPr lang="pt-BR" dirty="0"/>
          </a:p>
        </p:txBody>
      </p:sp>
      <p:sp>
        <p:nvSpPr>
          <p:cNvPr id="8" name="Seta para cima 7"/>
          <p:cNvSpPr/>
          <p:nvPr/>
        </p:nvSpPr>
        <p:spPr>
          <a:xfrm rot="10800000">
            <a:off x="7759776" y="4610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Espaço Reservado para Tabel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67520"/>
              </p:ext>
            </p:extLst>
          </p:nvPr>
        </p:nvGraphicFramePr>
        <p:xfrm>
          <a:off x="612648" y="5802208"/>
          <a:ext cx="8153390" cy="349920"/>
        </p:xfrm>
        <a:graphic>
          <a:graphicData uri="http://schemas.openxmlformats.org/drawingml/2006/table">
            <a:tbl>
              <a:tblPr firstRow="1" bandRow="1"/>
              <a:tblGrid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80830"/>
              </a:tblGrid>
              <a:tr h="3499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647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Agora em uma lista maior, encontre “99”!</a:t>
            </a:r>
          </a:p>
          <a:p>
            <a:pPr lvl="2"/>
            <a:r>
              <a:rPr lang="pt-BR" dirty="0"/>
              <a:t>Por busca </a:t>
            </a:r>
            <a:r>
              <a:rPr lang="pt-BR" dirty="0" smtClean="0"/>
              <a:t>BINÁRIA</a:t>
            </a:r>
          </a:p>
          <a:p>
            <a:pPr lvl="3"/>
            <a:r>
              <a:rPr lang="pt-BR" dirty="0" smtClean="0"/>
              <a:t>50 -&gt; 75 -&gt; 88 -&gt; 94 -&gt; 97 -&gt; 99</a:t>
            </a:r>
          </a:p>
          <a:p>
            <a:pPr lvl="4"/>
            <a:r>
              <a:rPr lang="pt-BR" dirty="0" smtClean="0"/>
              <a:t>Bingo</a:t>
            </a:r>
          </a:p>
          <a:p>
            <a:pPr lvl="3"/>
            <a:r>
              <a:rPr lang="pt-BR" dirty="0" smtClean="0"/>
              <a:t>Qual o pior caso?</a:t>
            </a:r>
            <a:endParaRPr lang="pt-BR" dirty="0"/>
          </a:p>
        </p:txBody>
      </p:sp>
      <p:sp>
        <p:nvSpPr>
          <p:cNvPr id="8" name="Seta para cima 7"/>
          <p:cNvSpPr/>
          <p:nvPr/>
        </p:nvSpPr>
        <p:spPr>
          <a:xfrm rot="10800000">
            <a:off x="7759776" y="4610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Espaço Reservado para Tabel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67520"/>
              </p:ext>
            </p:extLst>
          </p:nvPr>
        </p:nvGraphicFramePr>
        <p:xfrm>
          <a:off x="612648" y="5802208"/>
          <a:ext cx="8153390" cy="349920"/>
        </p:xfrm>
        <a:graphic>
          <a:graphicData uri="http://schemas.openxmlformats.org/drawingml/2006/table">
            <a:tbl>
              <a:tblPr firstRow="1" bandRow="1"/>
              <a:tblGrid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80830"/>
              </a:tblGrid>
              <a:tr h="3499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46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Agora em uma lista maior, encontre “99”!</a:t>
            </a:r>
          </a:p>
          <a:p>
            <a:pPr lvl="2"/>
            <a:r>
              <a:rPr lang="pt-BR" dirty="0"/>
              <a:t>Por busca </a:t>
            </a:r>
            <a:r>
              <a:rPr lang="pt-BR" dirty="0" smtClean="0"/>
              <a:t>BINÁRIA</a:t>
            </a:r>
          </a:p>
          <a:p>
            <a:pPr lvl="3"/>
            <a:r>
              <a:rPr lang="pt-BR" dirty="0" smtClean="0"/>
              <a:t>50 -&gt; 75 -&gt; 88 -&gt; 94 -&gt; 97 -&gt; 99</a:t>
            </a:r>
          </a:p>
          <a:p>
            <a:pPr lvl="4"/>
            <a:r>
              <a:rPr lang="pt-BR" dirty="0" smtClean="0"/>
              <a:t>Bingo</a:t>
            </a:r>
          </a:p>
          <a:p>
            <a:pPr lvl="3"/>
            <a:r>
              <a:rPr lang="pt-BR" dirty="0" smtClean="0"/>
              <a:t>Qual o pior caso?</a:t>
            </a:r>
            <a:endParaRPr lang="pt-BR" dirty="0"/>
          </a:p>
        </p:txBody>
      </p:sp>
      <p:sp>
        <p:nvSpPr>
          <p:cNvPr id="8" name="Seta para cima 7"/>
          <p:cNvSpPr/>
          <p:nvPr/>
        </p:nvSpPr>
        <p:spPr>
          <a:xfrm rot="10800000">
            <a:off x="7759776" y="4610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Espaço Reservado para Tabel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967520"/>
              </p:ext>
            </p:extLst>
          </p:nvPr>
        </p:nvGraphicFramePr>
        <p:xfrm>
          <a:off x="612648" y="5802208"/>
          <a:ext cx="8153390" cy="349920"/>
        </p:xfrm>
        <a:graphic>
          <a:graphicData uri="http://schemas.openxmlformats.org/drawingml/2006/table">
            <a:tbl>
              <a:tblPr firstRow="1" bandRow="1"/>
              <a:tblGrid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79535"/>
                <a:gridCol w="480830"/>
              </a:tblGrid>
              <a:tr h="349920"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600"/>
                      </a:pPr>
                      <a:r>
                        <a:rPr lang="pt-BR" sz="16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rma livre 6"/>
          <p:cNvSpPr/>
          <p:nvPr/>
        </p:nvSpPr>
        <p:spPr>
          <a:xfrm rot="20375683">
            <a:off x="4028876" y="3823628"/>
            <a:ext cx="3456000" cy="122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EF413D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90000" tIns="45000" rIns="90000" bIns="45000" anchor="ctr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cap="none" dirty="0">
                <a:ln>
                  <a:noFill/>
                </a:ln>
                <a:latin typeface="Constantia" panose="02030602050306030303" pitchFamily="18" charset="0"/>
                <a:ea typeface="AR PL SungtiL GB" pitchFamily="2"/>
                <a:cs typeface="Lohit Devanagari" pitchFamily="2"/>
              </a:rPr>
              <a:t>Para qualquer número a ser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cap="none" dirty="0">
                <a:ln>
                  <a:noFill/>
                </a:ln>
                <a:latin typeface="Constantia" panose="02030602050306030303" pitchFamily="18" charset="0"/>
                <a:ea typeface="AR PL SungtiL GB" pitchFamily="2"/>
                <a:cs typeface="Lohit Devanagari" pitchFamily="2"/>
              </a:rPr>
              <a:t>adivinhado, o número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pt-BR" sz="1800" b="0" i="0" u="none" strike="noStrike" kern="1200" cap="none" dirty="0">
                <a:ln>
                  <a:noFill/>
                </a:ln>
                <a:latin typeface="Constantia" panose="02030602050306030303" pitchFamily="18" charset="0"/>
                <a:ea typeface="AR PL SungtiL GB" pitchFamily="2"/>
                <a:cs typeface="Lohit Devanagari" pitchFamily="2"/>
              </a:rPr>
              <a:t>MÁXIMO de passos é 7!</a:t>
            </a:r>
          </a:p>
        </p:txBody>
      </p:sp>
    </p:spTree>
    <p:extLst>
      <p:ext uri="{BB962C8B-B14F-4D97-AF65-F5344CB8AC3E}">
        <p14:creationId xmlns:p14="http://schemas.microsoft.com/office/powerpoint/2010/main" val="195000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E se fossem 240 mil itens?</a:t>
            </a:r>
          </a:p>
          <a:p>
            <a:pPr lvl="2"/>
            <a:r>
              <a:rPr lang="pt-BR" dirty="0" smtClean="0"/>
              <a:t>Qual o pior caso para</a:t>
            </a:r>
          </a:p>
          <a:p>
            <a:pPr lvl="3"/>
            <a:r>
              <a:rPr lang="pt-BR" dirty="0" smtClean="0"/>
              <a:t>Busca sequencial</a:t>
            </a:r>
          </a:p>
          <a:p>
            <a:pPr lvl="3"/>
            <a:r>
              <a:rPr lang="pt-BR" dirty="0" smtClean="0"/>
              <a:t>Busca binária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800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Comparando...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518877"/>
              </p:ext>
            </p:extLst>
          </p:nvPr>
        </p:nvGraphicFramePr>
        <p:xfrm>
          <a:off x="2277888" y="2973128"/>
          <a:ext cx="4822919" cy="2688120"/>
        </p:xfrm>
        <a:graphic>
          <a:graphicData uri="http://schemas.openxmlformats.org/drawingml/2006/table">
            <a:tbl>
              <a:tblPr firstRow="1" bandRow="1"/>
              <a:tblGrid>
                <a:gridCol w="2410919"/>
                <a:gridCol w="2412000"/>
              </a:tblGrid>
              <a:tr h="40788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Busca sequencial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Busca binária</a:t>
                      </a:r>
                    </a:p>
                  </a:txBody>
                  <a:tcPr/>
                </a:tc>
              </a:tr>
              <a:tr h="5612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sz="15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100 itens, 100 passos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500"/>
                      </a:pPr>
                      <a:r>
                        <a:rPr lang="pt-BR" sz="15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100 itens, 7 passos</a:t>
                      </a:r>
                    </a:p>
                  </a:txBody>
                  <a:tcPr/>
                </a:tc>
              </a:tr>
              <a:tr h="5612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240 mil </a:t>
                      </a: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itens,</a:t>
                      </a:r>
                      <a:b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</a:b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240 </a:t>
                      </a: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mil passos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500"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240 mil </a:t>
                      </a: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itens,</a:t>
                      </a:r>
                      <a:b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</a:b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18 </a:t>
                      </a: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passos</a:t>
                      </a:r>
                    </a:p>
                  </a:txBody>
                  <a:tcPr/>
                </a:tc>
              </a:tr>
              <a:tr h="5799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 bilhões de </a:t>
                      </a: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itens,</a:t>
                      </a:r>
                      <a:b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</a:b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 </a:t>
                      </a: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bilhões de passos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500"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 bilhões de </a:t>
                      </a: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itens,</a:t>
                      </a:r>
                      <a:b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</a:b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32 </a:t>
                      </a: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passos</a:t>
                      </a:r>
                    </a:p>
                  </a:txBody>
                  <a:tcPr/>
                </a:tc>
              </a:tr>
              <a:tr h="5778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Tempo linear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500"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Tempo logarítmico (log n)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367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Algoritmos escolhidos por eficiência</a:t>
            </a:r>
          </a:p>
          <a:p>
            <a:pPr lvl="1"/>
            <a:r>
              <a:rPr lang="pt-BR" dirty="0" smtClean="0"/>
              <a:t>Otimização</a:t>
            </a:r>
          </a:p>
          <a:p>
            <a:pPr lvl="2"/>
            <a:r>
              <a:rPr lang="pt-BR" dirty="0" smtClean="0"/>
              <a:t>por tempo (de execução)</a:t>
            </a:r>
          </a:p>
          <a:p>
            <a:pPr lvl="2"/>
            <a:r>
              <a:rPr lang="pt-BR" dirty="0" smtClean="0"/>
              <a:t>Por espaço (de memória ou armazenamento)</a:t>
            </a:r>
          </a:p>
          <a:p>
            <a:pPr lvl="1"/>
            <a:r>
              <a:rPr lang="pt-BR" dirty="0" smtClean="0"/>
              <a:t>Métricas independentes de hardware</a:t>
            </a:r>
          </a:p>
          <a:p>
            <a:pPr lvl="2"/>
            <a:r>
              <a:rPr lang="pt-BR" dirty="0" smtClean="0"/>
              <a:t>Comparação justa</a:t>
            </a:r>
          </a:p>
          <a:p>
            <a:pPr lvl="1"/>
            <a:r>
              <a:rPr lang="pt-BR" dirty="0" smtClean="0"/>
              <a:t>Uso de notação matemática</a:t>
            </a:r>
          </a:p>
        </p:txBody>
      </p:sp>
    </p:spTree>
    <p:extLst>
      <p:ext uri="{BB962C8B-B14F-4D97-AF65-F5344CB8AC3E}">
        <p14:creationId xmlns:p14="http://schemas.microsoft.com/office/powerpoint/2010/main" val="176187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Comparando...</a:t>
            </a:r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2"/>
            <a:r>
              <a:rPr lang="pt-BR" dirty="0" smtClean="0"/>
              <a:t>E se cada passo custasse 1 </a:t>
            </a:r>
            <a:r>
              <a:rPr lang="pt-BR" dirty="0" err="1" smtClean="0"/>
              <a:t>ms</a:t>
            </a:r>
            <a:r>
              <a:rPr lang="pt-BR" dirty="0" smtClean="0"/>
              <a:t> para ser executado?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52744"/>
              </p:ext>
            </p:extLst>
          </p:nvPr>
        </p:nvGraphicFramePr>
        <p:xfrm>
          <a:off x="2277888" y="2973128"/>
          <a:ext cx="4822919" cy="2688120"/>
        </p:xfrm>
        <a:graphic>
          <a:graphicData uri="http://schemas.openxmlformats.org/drawingml/2006/table">
            <a:tbl>
              <a:tblPr firstRow="1" bandRow="1"/>
              <a:tblGrid>
                <a:gridCol w="2410919"/>
                <a:gridCol w="2412000"/>
              </a:tblGrid>
              <a:tr h="40788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Busca sequencial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Busca binária</a:t>
                      </a:r>
                    </a:p>
                  </a:txBody>
                  <a:tcPr/>
                </a:tc>
              </a:tr>
              <a:tr h="5612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sz="15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100 itens, 100 passos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500"/>
                      </a:pPr>
                      <a:r>
                        <a:rPr lang="pt-BR" sz="15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100 itens, 7 passos</a:t>
                      </a:r>
                    </a:p>
                  </a:txBody>
                  <a:tcPr/>
                </a:tc>
              </a:tr>
              <a:tr h="5612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240 mil </a:t>
                      </a: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itens,</a:t>
                      </a:r>
                      <a:b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</a:b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240 </a:t>
                      </a: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mil passos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500"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240 mil </a:t>
                      </a: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itens,</a:t>
                      </a:r>
                      <a:b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</a:b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18 </a:t>
                      </a: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passos</a:t>
                      </a:r>
                    </a:p>
                  </a:txBody>
                  <a:tcPr/>
                </a:tc>
              </a:tr>
              <a:tr h="5799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 bilhões de </a:t>
                      </a: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itens,</a:t>
                      </a:r>
                      <a:b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</a:b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 </a:t>
                      </a: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bilhões de passos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500"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 bilhões de </a:t>
                      </a: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itens,</a:t>
                      </a:r>
                      <a:b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</a:br>
                      <a:r>
                        <a:rPr lang="pt-BR" sz="1500" b="0" i="0" u="none" strike="noStrike" kern="1200" cap="none" dirty="0" smtClean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32 </a:t>
                      </a: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passos</a:t>
                      </a:r>
                    </a:p>
                  </a:txBody>
                  <a:tcPr/>
                </a:tc>
              </a:tr>
              <a:tr h="57780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pt-BR" sz="15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Tempo linear (n)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500"/>
                      </a:pPr>
                      <a:r>
                        <a:rPr lang="pt-BR" sz="15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Tempo logarítmico (log n)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30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Notação Big O</a:t>
            </a:r>
          </a:p>
          <a:p>
            <a:pPr lvl="1"/>
            <a:r>
              <a:rPr lang="pt-BR" dirty="0" smtClean="0"/>
              <a:t>Descreve o comportamento limite de uma função quando o argumento tende a um valor particular</a:t>
            </a:r>
            <a:br>
              <a:rPr lang="pt-BR" dirty="0" smtClean="0"/>
            </a:br>
            <a:r>
              <a:rPr lang="pt-BR" dirty="0" smtClean="0"/>
              <a:t>ou ao infinito</a:t>
            </a:r>
          </a:p>
          <a:p>
            <a:pPr lvl="2"/>
            <a:r>
              <a:rPr lang="pt-BR" dirty="0" smtClean="0"/>
              <a:t>Notação </a:t>
            </a:r>
            <a:r>
              <a:rPr lang="pt-BR" dirty="0" err="1" smtClean="0"/>
              <a:t>Bachmann</a:t>
            </a:r>
            <a:r>
              <a:rPr lang="pt-BR" dirty="0" smtClean="0"/>
              <a:t>-Landau</a:t>
            </a:r>
          </a:p>
          <a:p>
            <a:pPr lvl="3"/>
            <a:r>
              <a:rPr lang="pt-BR" dirty="0" smtClean="0"/>
              <a:t>Ou notação assintótica</a:t>
            </a:r>
          </a:p>
          <a:p>
            <a:pPr lvl="3"/>
            <a:r>
              <a:rPr lang="pt-BR" dirty="0" smtClean="0"/>
              <a:t>1894 e 1909</a:t>
            </a:r>
          </a:p>
          <a:p>
            <a:pPr lvl="2"/>
            <a:r>
              <a:rPr lang="pt-BR" dirty="0" smtClean="0"/>
              <a:t>Em computação </a:t>
            </a:r>
            <a:r>
              <a:rPr lang="pt-BR" dirty="0" smtClean="0">
                <a:sym typeface="Wingdings 2" panose="05020102010507070707" pitchFamily="18" charset="2"/>
              </a:rPr>
              <a:t></a:t>
            </a:r>
            <a:r>
              <a:rPr lang="pt-BR" dirty="0" smtClean="0"/>
              <a:t> classificação de algoritmos</a:t>
            </a:r>
          </a:p>
          <a:p>
            <a:pPr lvl="1"/>
            <a:r>
              <a:rPr lang="pt-BR" dirty="0" smtClean="0"/>
              <a:t>Maior entrada</a:t>
            </a:r>
          </a:p>
          <a:p>
            <a:pPr lvl="2"/>
            <a:r>
              <a:rPr lang="pt-BR" dirty="0" smtClean="0">
                <a:sym typeface="Wingdings 2" panose="05020102010507070707" pitchFamily="18" charset="2"/>
              </a:rPr>
              <a:t>Maior tempo de execução</a:t>
            </a:r>
          </a:p>
          <a:p>
            <a:pPr lvl="2"/>
            <a:r>
              <a:rPr lang="pt-BR" dirty="0" smtClean="0">
                <a:sym typeface="Wingdings 2" panose="05020102010507070707" pitchFamily="18" charset="2"/>
              </a:rPr>
              <a:t>Maior requisito de memória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695364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que é um algoritmo?</a:t>
            </a:r>
          </a:p>
          <a:p>
            <a:pPr lvl="1"/>
            <a:r>
              <a:rPr lang="pt-BR" dirty="0" smtClean="0"/>
              <a:t>Sequência finita de ações executáveis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para solução de um determinado tipo de problema</a:t>
            </a:r>
          </a:p>
          <a:p>
            <a:pPr lvl="2"/>
            <a:r>
              <a:rPr lang="pt-BR" dirty="0" smtClean="0"/>
              <a:t>Procedimentos precisos</a:t>
            </a:r>
          </a:p>
          <a:p>
            <a:pPr lvl="2"/>
            <a:r>
              <a:rPr lang="pt-BR" dirty="0" smtClean="0"/>
              <a:t>Não ambíguos</a:t>
            </a:r>
          </a:p>
          <a:p>
            <a:pPr lvl="2"/>
            <a:r>
              <a:rPr lang="pt-BR" dirty="0" smtClean="0"/>
              <a:t>Mecânicos</a:t>
            </a:r>
          </a:p>
          <a:p>
            <a:pPr lvl="2"/>
            <a:r>
              <a:rPr lang="pt-BR" dirty="0" smtClean="0"/>
              <a:t>Eficientes</a:t>
            </a:r>
          </a:p>
          <a:p>
            <a:pPr lvl="2"/>
            <a:r>
              <a:rPr lang="pt-BR" dirty="0" smtClean="0"/>
              <a:t>Corretos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156824" y="3429000"/>
            <a:ext cx="2609223" cy="2952328"/>
          </a:xfrm>
          <a:prstGeom prst="rect">
            <a:avLst/>
          </a:prstGeom>
          <a:noFill/>
          <a:ln w="0">
            <a:solidFill>
              <a:srgbClr val="3465A4"/>
            </a:solidFill>
            <a:prstDash val="solid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Notação Big O</a:t>
            </a:r>
          </a:p>
          <a:p>
            <a:pPr lvl="1"/>
            <a:r>
              <a:rPr lang="pt-BR" dirty="0" smtClean="0"/>
              <a:t>O(</a:t>
            </a:r>
            <a:r>
              <a:rPr lang="pt-BR" dirty="0" err="1" smtClean="0"/>
              <a:t>const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O(log n)</a:t>
            </a:r>
          </a:p>
          <a:p>
            <a:pPr lvl="1"/>
            <a:r>
              <a:rPr lang="pt-BR" dirty="0" smtClean="0"/>
              <a:t>O(n)</a:t>
            </a:r>
          </a:p>
          <a:p>
            <a:pPr lvl="1"/>
            <a:r>
              <a:rPr lang="pt-BR" dirty="0" smtClean="0"/>
              <a:t>O(n log n)</a:t>
            </a:r>
          </a:p>
          <a:p>
            <a:pPr lvl="1"/>
            <a:r>
              <a:rPr lang="pt-BR" dirty="0" smtClean="0"/>
              <a:t>O(n</a:t>
            </a:r>
            <a:r>
              <a:rPr lang="pt-BR" baseline="30000" dirty="0" smtClean="0"/>
              <a:t>2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O(n!)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211960" y="1785644"/>
            <a:ext cx="4410240" cy="4410240"/>
          </a:xfrm>
          <a:prstGeom prst="rect">
            <a:avLst/>
          </a:prstGeom>
          <a:noFill/>
          <a:ln w="0">
            <a:solidFill>
              <a:srgbClr val="3465A4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93007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Problemas complexos</a:t>
            </a:r>
          </a:p>
          <a:p>
            <a:pPr lvl="1"/>
            <a:r>
              <a:rPr lang="pt-BR" dirty="0" smtClean="0"/>
              <a:t>Caixeiro viajante</a:t>
            </a:r>
          </a:p>
          <a:p>
            <a:pPr lvl="2"/>
            <a:r>
              <a:rPr lang="pt-BR" dirty="0" smtClean="0"/>
              <a:t>O(n!)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004048" y="3190022"/>
            <a:ext cx="3762000" cy="319130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49039"/>
              </p:ext>
            </p:extLst>
          </p:nvPr>
        </p:nvGraphicFramePr>
        <p:xfrm>
          <a:off x="827584" y="3505514"/>
          <a:ext cx="3528000" cy="2560320"/>
        </p:xfrm>
        <a:graphic>
          <a:graphicData uri="http://schemas.openxmlformats.org/drawingml/2006/table">
            <a:tbl>
              <a:tblPr firstRow="1" bandRow="1"/>
              <a:tblGrid>
                <a:gridCol w="1764000"/>
                <a:gridCol w="1764000"/>
              </a:tblGrid>
              <a:tr h="35388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cidades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operações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120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720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5040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40320</a:t>
                      </a:r>
                    </a:p>
                  </a:txBody>
                  <a:tcPr/>
                </a:tc>
              </a:tr>
              <a:tr h="34992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1,3 trilhões</a:t>
                      </a:r>
                    </a:p>
                  </a:txBody>
                  <a:tcPr/>
                </a:tc>
              </a:tr>
              <a:tr h="3585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2,6 x 10</a:t>
                      </a:r>
                      <a:r>
                        <a:rPr lang="pt-BR" sz="1800" b="0" i="0" u="none" strike="noStrike" kern="1200" cap="none" baseline="30000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32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87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Problemas complexos</a:t>
            </a:r>
          </a:p>
          <a:p>
            <a:pPr lvl="1"/>
            <a:r>
              <a:rPr lang="pt-BR" dirty="0" smtClean="0"/>
              <a:t>Menor caminho entre 2 pontos (com pesos)</a:t>
            </a:r>
          </a:p>
          <a:p>
            <a:pPr lvl="2"/>
            <a:r>
              <a:rPr lang="pt-BR" dirty="0" smtClean="0"/>
              <a:t>O(n</a:t>
            </a:r>
            <a:r>
              <a:rPr lang="pt-BR" baseline="30000" dirty="0" smtClean="0"/>
              <a:t>2</a:t>
            </a:r>
            <a:r>
              <a:rPr lang="pt-BR" dirty="0" smtClean="0"/>
              <a:t>)</a:t>
            </a:r>
          </a:p>
          <a:p>
            <a:pPr lvl="3"/>
            <a:r>
              <a:rPr lang="pt-BR" dirty="0" smtClean="0"/>
              <a:t>Força bruta</a:t>
            </a:r>
          </a:p>
          <a:p>
            <a:pPr lvl="2"/>
            <a:r>
              <a:rPr lang="pt-BR" dirty="0" smtClean="0"/>
              <a:t>O(n log(n)+1)</a:t>
            </a:r>
          </a:p>
          <a:p>
            <a:pPr lvl="3"/>
            <a:r>
              <a:rPr lang="pt-BR" dirty="0" err="1" smtClean="0"/>
              <a:t>Dijkstra</a:t>
            </a:r>
            <a:endParaRPr lang="pt-BR" dirty="0" smtClean="0"/>
          </a:p>
          <a:p>
            <a:pPr lvl="4"/>
            <a:r>
              <a:rPr lang="pt-BR" dirty="0" smtClean="0"/>
              <a:t>Prêmio Turing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004048" y="3190022"/>
            <a:ext cx="3762000" cy="31913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02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Problemas complexos</a:t>
            </a:r>
          </a:p>
          <a:p>
            <a:pPr lvl="1"/>
            <a:r>
              <a:rPr lang="pt-BR" dirty="0" smtClean="0"/>
              <a:t>Menor caminho entre 2 pontos (com pesos)</a:t>
            </a:r>
          </a:p>
          <a:p>
            <a:pPr lvl="2"/>
            <a:r>
              <a:rPr lang="pt-BR" dirty="0" smtClean="0"/>
              <a:t>O(n</a:t>
            </a:r>
            <a:r>
              <a:rPr lang="pt-BR" baseline="30000" dirty="0" smtClean="0"/>
              <a:t>2</a:t>
            </a:r>
            <a:r>
              <a:rPr lang="pt-BR" dirty="0" smtClean="0"/>
              <a:t>)</a:t>
            </a:r>
          </a:p>
          <a:p>
            <a:pPr lvl="3"/>
            <a:r>
              <a:rPr lang="pt-BR" dirty="0" smtClean="0"/>
              <a:t>Força bruta</a:t>
            </a:r>
          </a:p>
          <a:p>
            <a:pPr lvl="2"/>
            <a:r>
              <a:rPr lang="pt-BR" dirty="0" smtClean="0"/>
              <a:t>O(n log(n)+1)</a:t>
            </a:r>
          </a:p>
          <a:p>
            <a:pPr lvl="3"/>
            <a:r>
              <a:rPr lang="pt-BR" dirty="0" err="1" smtClean="0"/>
              <a:t>Dijkstra</a:t>
            </a:r>
            <a:endParaRPr lang="pt-BR" dirty="0" smtClean="0"/>
          </a:p>
          <a:p>
            <a:pPr lvl="4"/>
            <a:r>
              <a:rPr lang="pt-BR" dirty="0" smtClean="0"/>
              <a:t>Prêmio Turing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004048" y="3190022"/>
            <a:ext cx="3762000" cy="319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043608" y="4894247"/>
            <a:ext cx="3188660" cy="1487080"/>
          </a:xfrm>
          <a:prstGeom prst="rect">
            <a:avLst/>
          </a:prstGeom>
          <a:noFill/>
          <a:ln w="0">
            <a:solidFill>
              <a:srgbClr val="3465A4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477654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pt-BR" dirty="0" smtClean="0"/>
              <a:t>Em resumo...</a:t>
            </a:r>
          </a:p>
          <a:p>
            <a:pPr lvl="1"/>
            <a:r>
              <a:rPr lang="pt-BR" dirty="0" smtClean="0"/>
              <a:t>Algoritmos definem sequências de passos</a:t>
            </a:r>
            <a:br>
              <a:rPr lang="pt-BR" dirty="0" smtClean="0"/>
            </a:br>
            <a:r>
              <a:rPr lang="pt-BR" dirty="0" smtClean="0"/>
              <a:t>definidas para resolução de problemas</a:t>
            </a:r>
          </a:p>
          <a:p>
            <a:pPr lvl="2"/>
            <a:r>
              <a:rPr lang="pt-BR" dirty="0" smtClean="0"/>
              <a:t>Vários algoritmos para mesmo problema</a:t>
            </a:r>
          </a:p>
          <a:p>
            <a:pPr lvl="1"/>
            <a:r>
              <a:rPr lang="pt-BR" dirty="0" smtClean="0"/>
              <a:t>Desempenho pode ser medido e comparado</a:t>
            </a:r>
          </a:p>
          <a:p>
            <a:pPr lvl="2"/>
            <a:r>
              <a:rPr lang="pt-BR" dirty="0" smtClean="0"/>
              <a:t>Em tempo e espaço</a:t>
            </a:r>
          </a:p>
          <a:p>
            <a:pPr lvl="2"/>
            <a:r>
              <a:rPr lang="pt-BR" dirty="0" smtClean="0"/>
              <a:t>Independente de hardware</a:t>
            </a:r>
          </a:p>
          <a:p>
            <a:pPr lvl="1"/>
            <a:r>
              <a:rPr lang="pt-BR" dirty="0" smtClean="0"/>
              <a:t>Notação Big O – simples e independente</a:t>
            </a:r>
          </a:p>
          <a:p>
            <a:pPr lvl="2"/>
            <a:r>
              <a:rPr lang="pt-BR" dirty="0" smtClean="0"/>
              <a:t>O(n)</a:t>
            </a:r>
          </a:p>
          <a:p>
            <a:pPr lvl="2"/>
            <a:r>
              <a:rPr lang="pt-BR" dirty="0" smtClean="0"/>
              <a:t>O(log n)</a:t>
            </a:r>
          </a:p>
          <a:p>
            <a:pPr lvl="2"/>
            <a:r>
              <a:rPr lang="pt-BR" dirty="0" smtClean="0"/>
              <a:t>O(n!)</a:t>
            </a:r>
          </a:p>
        </p:txBody>
      </p:sp>
    </p:spTree>
    <p:extLst>
      <p:ext uri="{BB962C8B-B14F-4D97-AF65-F5344CB8AC3E}">
        <p14:creationId xmlns:p14="http://schemas.microsoft.com/office/powerpoint/2010/main" val="327603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que é um algoritmo?</a:t>
            </a:r>
          </a:p>
          <a:p>
            <a:pPr lvl="1"/>
            <a:r>
              <a:rPr lang="pt-BR" dirty="0" smtClean="0"/>
              <a:t>Diferentes algoritmos para um mesmo problema</a:t>
            </a:r>
          </a:p>
          <a:p>
            <a:pPr lvl="2"/>
            <a:r>
              <a:rPr lang="pt-BR" dirty="0"/>
              <a:t>Métodos diferentes </a:t>
            </a:r>
            <a:endParaRPr lang="pt-BR" dirty="0" smtClean="0"/>
          </a:p>
          <a:p>
            <a:pPr lvl="2"/>
            <a:r>
              <a:rPr lang="pt-BR" dirty="0" smtClean="0"/>
              <a:t>Mesmo resultado</a:t>
            </a:r>
          </a:p>
          <a:p>
            <a:pPr lvl="3"/>
            <a:r>
              <a:rPr lang="pt-BR" dirty="0" smtClean="0"/>
              <a:t>Maior ou menor eficiência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156824" y="3429000"/>
            <a:ext cx="2609223" cy="2952328"/>
          </a:xfrm>
          <a:prstGeom prst="rect">
            <a:avLst/>
          </a:prstGeom>
          <a:noFill/>
          <a:ln w="0">
            <a:solidFill>
              <a:srgbClr val="3465A4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187577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O que é um algoritmo?</a:t>
            </a:r>
          </a:p>
          <a:p>
            <a:pPr lvl="1"/>
            <a:r>
              <a:rPr lang="pt-BR" dirty="0" smtClean="0"/>
              <a:t>Termo matemático</a:t>
            </a:r>
          </a:p>
          <a:p>
            <a:pPr lvl="2"/>
            <a:r>
              <a:rPr lang="pt-BR" dirty="0" smtClean="0"/>
              <a:t>Não necessariamente é um programa de computador</a:t>
            </a:r>
          </a:p>
          <a:p>
            <a:pPr lvl="1"/>
            <a:r>
              <a:rPr lang="pt-BR" dirty="0" smtClean="0"/>
              <a:t>Etimologia da palavra</a:t>
            </a:r>
          </a:p>
          <a:p>
            <a:pPr lvl="2"/>
            <a:r>
              <a:rPr lang="pt-BR" dirty="0" smtClean="0"/>
              <a:t>Baseada no nome de um dos criadores da álgebra</a:t>
            </a:r>
          </a:p>
          <a:p>
            <a:pPr lvl="3"/>
            <a:r>
              <a:rPr lang="pt-BR" dirty="0" err="1"/>
              <a:t>Abū</a:t>
            </a:r>
            <a:r>
              <a:rPr lang="pt-BR" dirty="0"/>
              <a:t> </a:t>
            </a:r>
            <a:r>
              <a:rPr lang="pt-BR" dirty="0" err="1"/>
              <a:t>ʿAbd</a:t>
            </a:r>
            <a:r>
              <a:rPr lang="pt-BR" dirty="0"/>
              <a:t> </a:t>
            </a:r>
            <a:r>
              <a:rPr lang="pt-BR" dirty="0" err="1"/>
              <a:t>Allāh</a:t>
            </a:r>
            <a:r>
              <a:rPr lang="pt-BR" dirty="0"/>
              <a:t> </a:t>
            </a:r>
            <a:r>
              <a:rPr lang="pt-BR" dirty="0" err="1"/>
              <a:t>Muḥammad</a:t>
            </a:r>
            <a:r>
              <a:rPr lang="pt-BR" dirty="0"/>
              <a:t> </a:t>
            </a:r>
            <a:r>
              <a:rPr lang="pt-BR" dirty="0" err="1"/>
              <a:t>ibn</a:t>
            </a:r>
            <a:r>
              <a:rPr lang="pt-BR" dirty="0"/>
              <a:t> </a:t>
            </a:r>
            <a:r>
              <a:rPr lang="pt-BR" dirty="0" err="1"/>
              <a:t>Mūsā</a:t>
            </a:r>
            <a:r>
              <a:rPr lang="pt-BR" dirty="0"/>
              <a:t> al-</a:t>
            </a:r>
            <a:r>
              <a:rPr lang="pt-BR" dirty="0" err="1"/>
              <a:t>Khwārizmī</a:t>
            </a:r>
            <a:endParaRPr lang="pt-BR" dirty="0"/>
          </a:p>
          <a:p>
            <a:pPr lvl="4"/>
            <a:r>
              <a:rPr lang="pt-BR" dirty="0"/>
              <a:t>Abu </a:t>
            </a:r>
            <a:r>
              <a:rPr lang="pt-BR" dirty="0" err="1"/>
              <a:t>Abdalá</a:t>
            </a:r>
            <a:r>
              <a:rPr lang="pt-BR" dirty="0"/>
              <a:t> Maomé </a:t>
            </a:r>
            <a:r>
              <a:rPr lang="pt-BR" dirty="0" err="1"/>
              <a:t>ibne</a:t>
            </a:r>
            <a:r>
              <a:rPr lang="pt-BR" dirty="0"/>
              <a:t> </a:t>
            </a:r>
            <a:r>
              <a:rPr lang="pt-BR" dirty="0" err="1"/>
              <a:t>Muça</a:t>
            </a:r>
            <a:r>
              <a:rPr lang="pt-BR" dirty="0"/>
              <a:t> </a:t>
            </a:r>
            <a:r>
              <a:rPr lang="pt-BR" dirty="0" err="1"/>
              <a:t>ibne</a:t>
            </a:r>
            <a:r>
              <a:rPr lang="pt-BR" dirty="0"/>
              <a:t> </a:t>
            </a:r>
            <a:r>
              <a:rPr lang="pt-BR" dirty="0" err="1"/>
              <a:t>Alcuarismi</a:t>
            </a:r>
            <a:endParaRPr lang="pt-BR" dirty="0"/>
          </a:p>
          <a:p>
            <a:pPr lvl="4"/>
            <a:r>
              <a:rPr lang="pt-BR" dirty="0" smtClean="0"/>
              <a:t>780 a 850 DC</a:t>
            </a:r>
          </a:p>
          <a:p>
            <a:pPr lvl="4"/>
            <a:r>
              <a:rPr lang="pt-BR" dirty="0" smtClean="0"/>
              <a:t>Matemático, astrônomo, geógrafo, escritor</a:t>
            </a:r>
          </a:p>
          <a:p>
            <a:pPr lvl="4"/>
            <a:r>
              <a:rPr lang="pt-BR" dirty="0" smtClean="0"/>
              <a:t>Livro </a:t>
            </a:r>
            <a:r>
              <a:rPr lang="pt-BR" dirty="0" smtClean="0">
                <a:sym typeface="Wingdings 2" panose="05020102010507070707" pitchFamily="18" charset="2"/>
              </a:rPr>
              <a:t></a:t>
            </a:r>
            <a:r>
              <a:rPr lang="pt-BR" dirty="0" smtClean="0"/>
              <a:t> </a:t>
            </a:r>
            <a:r>
              <a:rPr lang="pt-BR" i="1" dirty="0" err="1" smtClean="0"/>
              <a:t>Algorithmi</a:t>
            </a:r>
            <a:r>
              <a:rPr lang="pt-BR" i="1" dirty="0" smtClean="0"/>
              <a:t> de numero </a:t>
            </a:r>
            <a:r>
              <a:rPr lang="pt-BR" i="1" dirty="0" err="1" smtClean="0"/>
              <a:t>indorum</a:t>
            </a:r>
            <a:endParaRPr lang="pt-BR" i="1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51520" y="4673890"/>
            <a:ext cx="1439072" cy="192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580837" y="4725144"/>
            <a:ext cx="1185211" cy="187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75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Desempenho de algoritmos</a:t>
            </a:r>
          </a:p>
          <a:p>
            <a:pPr lvl="1"/>
            <a:r>
              <a:rPr lang="pt-BR" dirty="0" smtClean="0"/>
              <a:t>Um problema </a:t>
            </a:r>
            <a:r>
              <a:rPr lang="pt-BR" dirty="0" smtClean="0">
                <a:sym typeface="Wingdings 2" panose="05020102010507070707" pitchFamily="18" charset="2"/>
              </a:rPr>
              <a:t> múltiplos algoritmos</a:t>
            </a:r>
          </a:p>
          <a:p>
            <a:pPr lvl="2"/>
            <a:r>
              <a:rPr lang="pt-BR" dirty="0" smtClean="0">
                <a:sym typeface="Wingdings 2" panose="05020102010507070707" pitchFamily="18" charset="2"/>
              </a:rPr>
              <a:t>Escolha baseada em vários fatores</a:t>
            </a:r>
          </a:p>
          <a:p>
            <a:pPr lvl="3"/>
            <a:r>
              <a:rPr lang="pt-BR" dirty="0" smtClean="0">
                <a:sym typeface="Wingdings 2" panose="05020102010507070707" pitchFamily="18" charset="2"/>
              </a:rPr>
              <a:t>Como desempenho</a:t>
            </a:r>
            <a:endParaRPr lang="pt-BR" dirty="0">
              <a:sym typeface="Wingdings 2" panose="05020102010507070707" pitchFamily="18" charset="2"/>
            </a:endParaRPr>
          </a:p>
          <a:p>
            <a:pPr lvl="3"/>
            <a:endParaRPr lang="pt-BR" dirty="0">
              <a:sym typeface="Wingdings 2" panose="05020102010507070707" pitchFamily="18" charset="2"/>
            </a:endParaRPr>
          </a:p>
          <a:p>
            <a:pPr lvl="1"/>
            <a:r>
              <a:rPr lang="pt-BR" dirty="0" smtClean="0">
                <a:sym typeface="Wingdings 2" panose="05020102010507070707" pitchFamily="18" charset="2"/>
              </a:rPr>
              <a:t>Depende do número de operações executadas</a:t>
            </a:r>
            <a:br>
              <a:rPr lang="pt-BR" dirty="0" smtClean="0">
                <a:sym typeface="Wingdings 2" panose="05020102010507070707" pitchFamily="18" charset="2"/>
              </a:rPr>
            </a:br>
            <a:r>
              <a:rPr lang="pt-BR" dirty="0" smtClean="0">
                <a:sym typeface="Wingdings 2" panose="05020102010507070707" pitchFamily="18" charset="2"/>
              </a:rPr>
              <a:t>para resolver o problema</a:t>
            </a:r>
          </a:p>
          <a:p>
            <a:pPr lvl="2"/>
            <a:r>
              <a:rPr lang="pt-BR" dirty="0" smtClean="0">
                <a:sym typeface="Wingdings 2" panose="05020102010507070707" pitchFamily="18" charset="2"/>
              </a:rPr>
              <a:t> número de operações   desempenho</a:t>
            </a:r>
          </a:p>
          <a:p>
            <a:pPr lvl="3"/>
            <a:r>
              <a:rPr lang="pt-BR" dirty="0" smtClean="0">
                <a:sym typeface="Wingdings 2" panose="05020102010507070707" pitchFamily="18" charset="2"/>
              </a:rPr>
              <a:t>Geralmente</a:t>
            </a:r>
          </a:p>
          <a:p>
            <a:pPr lvl="3"/>
            <a:r>
              <a:rPr lang="pt-BR" dirty="0" smtClean="0">
                <a:sym typeface="Wingdings 2" panose="05020102010507070707" pitchFamily="18" charset="2"/>
              </a:rPr>
              <a:t>Uso de número de operações evita distorções de HW</a:t>
            </a:r>
          </a:p>
          <a:p>
            <a:pPr lvl="2"/>
            <a:r>
              <a:rPr lang="pt-BR" dirty="0" smtClean="0">
                <a:sym typeface="Wingdings 2" panose="05020102010507070707" pitchFamily="18" charset="2"/>
              </a:rPr>
              <a:t>Uso de memória</a:t>
            </a:r>
          </a:p>
        </p:txBody>
      </p:sp>
    </p:spTree>
    <p:extLst>
      <p:ext uri="{BB962C8B-B14F-4D97-AF65-F5344CB8AC3E}">
        <p14:creationId xmlns:p14="http://schemas.microsoft.com/office/powerpoint/2010/main" val="3819798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6023208" y="4696904"/>
            <a:ext cx="2742840" cy="1828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023208" y="2382529"/>
            <a:ext cx="2742840" cy="2054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12648" y="3140968"/>
            <a:ext cx="499119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462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Procure o número 8!</a:t>
            </a:r>
          </a:p>
        </p:txBody>
      </p:sp>
      <p:graphicFrame>
        <p:nvGraphicFramePr>
          <p:cNvPr id="7" name="Espaço Reservado para Tabel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273170"/>
              </p:ext>
            </p:extLst>
          </p:nvPr>
        </p:nvGraphicFramePr>
        <p:xfrm>
          <a:off x="612649" y="5661248"/>
          <a:ext cx="8153399" cy="365760"/>
        </p:xfrm>
        <a:graphic>
          <a:graphicData uri="http://schemas.openxmlformats.org/drawingml/2006/table">
            <a:tbl>
              <a:tblPr firstRow="1" bandRow="1"/>
              <a:tblGrid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7670"/>
              </a:tblGrid>
              <a:tr h="36467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eta para cima 7"/>
          <p:cNvSpPr/>
          <p:nvPr/>
        </p:nvSpPr>
        <p:spPr>
          <a:xfrm rot="10800000">
            <a:off x="6516216" y="4610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821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Procure o número 8!</a:t>
            </a:r>
          </a:p>
          <a:p>
            <a:pPr lvl="2"/>
            <a:r>
              <a:rPr lang="pt-BR" dirty="0" smtClean="0"/>
              <a:t>Por busca sequencial</a:t>
            </a:r>
          </a:p>
        </p:txBody>
      </p:sp>
      <p:graphicFrame>
        <p:nvGraphicFramePr>
          <p:cNvPr id="7" name="Espaço Reservado para Tabel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273170"/>
              </p:ext>
            </p:extLst>
          </p:nvPr>
        </p:nvGraphicFramePr>
        <p:xfrm>
          <a:off x="612649" y="5661248"/>
          <a:ext cx="8153399" cy="365760"/>
        </p:xfrm>
        <a:graphic>
          <a:graphicData uri="http://schemas.openxmlformats.org/drawingml/2006/table">
            <a:tbl>
              <a:tblPr firstRow="1" bandRow="1"/>
              <a:tblGrid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7670"/>
              </a:tblGrid>
              <a:tr h="36467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eta para cima 7"/>
          <p:cNvSpPr/>
          <p:nvPr/>
        </p:nvSpPr>
        <p:spPr>
          <a:xfrm rot="10800000">
            <a:off x="6516216" y="4610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466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Algoritmos e Complexidade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Exemplo: busca de um item em uma “lista”</a:t>
            </a:r>
          </a:p>
          <a:p>
            <a:pPr lvl="1"/>
            <a:r>
              <a:rPr lang="pt-BR" dirty="0" smtClean="0"/>
              <a:t>Procure o número 8!</a:t>
            </a:r>
          </a:p>
          <a:p>
            <a:pPr lvl="2"/>
            <a:r>
              <a:rPr lang="pt-BR" dirty="0" smtClean="0"/>
              <a:t>Por busca sequencial</a:t>
            </a:r>
          </a:p>
          <a:p>
            <a:pPr lvl="2"/>
            <a:r>
              <a:rPr lang="pt-BR" dirty="0" smtClean="0"/>
              <a:t>Quantos passos foram necessários?</a:t>
            </a:r>
          </a:p>
          <a:p>
            <a:pPr lvl="2"/>
            <a:r>
              <a:rPr lang="pt-BR" dirty="0" smtClean="0"/>
              <a:t>Qual seria o pior caso?</a:t>
            </a:r>
          </a:p>
        </p:txBody>
      </p:sp>
      <p:graphicFrame>
        <p:nvGraphicFramePr>
          <p:cNvPr id="7" name="Espaço Reservado para Tabela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2273170"/>
              </p:ext>
            </p:extLst>
          </p:nvPr>
        </p:nvGraphicFramePr>
        <p:xfrm>
          <a:off x="612649" y="5661248"/>
          <a:ext cx="8153399" cy="365760"/>
        </p:xfrm>
        <a:graphic>
          <a:graphicData uri="http://schemas.openxmlformats.org/drawingml/2006/table">
            <a:tbl>
              <a:tblPr firstRow="1" bandRow="1"/>
              <a:tblGrid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5081"/>
                <a:gridCol w="817670"/>
              </a:tblGrid>
              <a:tr h="36467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t-BR" sz="1800" b="0" i="0" u="none" strike="noStrike" kern="1200" cap="none" dirty="0">
                          <a:ln>
                            <a:noFill/>
                          </a:ln>
                          <a:latin typeface="Constantia" panose="02030602050306030303" pitchFamily="18" charset="0"/>
                          <a:ea typeface="AR PL SungtiL GB" pitchFamily="2"/>
                          <a:cs typeface="Lohit Devanagari" pitchFamily="2"/>
                        </a:rPr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eta para cima 7"/>
          <p:cNvSpPr/>
          <p:nvPr/>
        </p:nvSpPr>
        <p:spPr>
          <a:xfrm rot="10800000">
            <a:off x="6516216" y="4610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668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375</TotalTime>
  <Words>959</Words>
  <Application>Microsoft Office PowerPoint</Application>
  <PresentationFormat>Apresentação na tela (4:3)</PresentationFormat>
  <Paragraphs>332</Paragraphs>
  <Slides>24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2" baseType="lpstr">
      <vt:lpstr>AR PL SungtiL GB</vt:lpstr>
      <vt:lpstr>Calibri</vt:lpstr>
      <vt:lpstr>Constantia</vt:lpstr>
      <vt:lpstr>Lohit Devanagari</vt:lpstr>
      <vt:lpstr>Tw Cen MT</vt:lpstr>
      <vt:lpstr>Wingdings</vt:lpstr>
      <vt:lpstr>Wingdings 2</vt:lpstr>
      <vt:lpstr>Mediano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  <vt:lpstr>Algoritmos e Complexidade</vt:lpstr>
    </vt:vector>
  </TitlesOfParts>
  <Company>Escritório de 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subject>Sinais e sistemas</dc:subject>
  <dc:creator>Marcelo Rosa</dc:creator>
  <cp:lastModifiedBy>Conta da Microsoft</cp:lastModifiedBy>
  <cp:revision>84</cp:revision>
  <dcterms:created xsi:type="dcterms:W3CDTF">2010-07-26T15:10:49Z</dcterms:created>
  <dcterms:modified xsi:type="dcterms:W3CDTF">2024-03-04T12:55:09Z</dcterms:modified>
  <cp:category>Notas de aula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Marcelo Rosa</vt:lpwstr>
  </property>
</Properties>
</file>