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62" r:id="rId3"/>
    <p:sldId id="263" r:id="rId4"/>
    <p:sldId id="264" r:id="rId5"/>
    <p:sldId id="267" r:id="rId6"/>
    <p:sldId id="268" r:id="rId7"/>
    <p:sldId id="265" r:id="rId8"/>
    <p:sldId id="266" r:id="rId9"/>
    <p:sldId id="270" r:id="rId10"/>
    <p:sldId id="271" r:id="rId11"/>
    <p:sldId id="269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707" autoAdjust="0"/>
  </p:normalViewPr>
  <p:slideViewPr>
    <p:cSldViewPr>
      <p:cViewPr varScale="1">
        <p:scale>
          <a:sx n="96" d="100"/>
          <a:sy n="96" d="100"/>
        </p:scale>
        <p:origin x="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5299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5533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490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36143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5303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89194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0639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1360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81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11/03/2024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Exemplo</a:t>
            </a:r>
            <a:endParaRPr lang="pt-BR" dirty="0" smtClean="0">
              <a:cs typeface="Courier New" panose="02070309020205020404" pitchFamily="49" charset="0"/>
            </a:endParaRP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valor_baixo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2,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valor_medio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4,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valor_alto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// automaticamente 5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valor_baixo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(“valor = %d\n”,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2421116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</a:p>
          <a:p>
            <a:pPr lvl="1"/>
            <a:r>
              <a:rPr lang="pt-BR" dirty="0" smtClean="0"/>
              <a:t>Define novo nome para um tipo existente</a:t>
            </a:r>
          </a:p>
          <a:p>
            <a:pPr lvl="2"/>
            <a:r>
              <a:rPr lang="pt-BR" dirty="0" smtClean="0"/>
              <a:t>Melhora portabilidade de código-fonte</a:t>
            </a:r>
          </a:p>
          <a:p>
            <a:pPr lvl="2"/>
            <a:r>
              <a:rPr lang="pt-BR" dirty="0" smtClean="0"/>
              <a:t>Muda hardware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atualiza módulo de nome de tipos</a:t>
            </a:r>
          </a:p>
          <a:p>
            <a:pPr lvl="1"/>
            <a:r>
              <a:rPr lang="pt-BR" dirty="0" smtClean="0"/>
              <a:t>Nomes definidos pelo programador</a:t>
            </a:r>
          </a:p>
          <a:p>
            <a:pPr lvl="1"/>
            <a:endParaRPr lang="pt-BR" dirty="0"/>
          </a:p>
          <a:p>
            <a:pPr marL="365760" lvl="1" indent="0">
              <a:buNone/>
            </a:pPr>
            <a:r>
              <a:rPr lang="pt-BR" dirty="0" smtClean="0"/>
              <a:t>	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saldo;</a:t>
            </a:r>
          </a:p>
          <a:p>
            <a:pPr marL="365760" lvl="1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 ... } </a:t>
            </a:r>
            <a:r>
              <a:rPr lang="pt-BR" sz="2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meu_tipo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262076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Novos tipos de variáveis em C</a:t>
            </a:r>
          </a:p>
          <a:p>
            <a:pPr lvl="1"/>
            <a:r>
              <a:rPr lang="pt-BR" dirty="0" smtClean="0"/>
              <a:t>Flexibilidade e extensibilidade</a:t>
            </a:r>
          </a:p>
          <a:p>
            <a:r>
              <a:rPr lang="pt-BR" dirty="0" smtClean="0"/>
              <a:t>5 tipos em ANSI C</a:t>
            </a: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endParaRPr lang="pt-BR" dirty="0" smtClean="0"/>
          </a:p>
          <a:p>
            <a:pPr lvl="1"/>
            <a:r>
              <a:rPr lang="pt-BR" i="1" dirty="0" smtClean="0"/>
              <a:t>Bit </a:t>
            </a:r>
            <a:r>
              <a:rPr lang="pt-BR" i="1" dirty="0" err="1" smtClean="0"/>
              <a:t>field</a:t>
            </a:r>
            <a:endParaRPr lang="pt-BR" i="1" dirty="0" smtClean="0"/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err="1" smtClean="0"/>
              <a:t>typedef</a:t>
            </a:r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endParaRPr lang="pt-BR" dirty="0" smtClean="0"/>
          </a:p>
          <a:p>
            <a:pPr lvl="1"/>
            <a:r>
              <a:rPr lang="pt-BR" dirty="0" smtClean="0"/>
              <a:t>Tipo agregado, formado por outros tipos existentes</a:t>
            </a:r>
          </a:p>
          <a:p>
            <a:r>
              <a:rPr lang="pt-BR" i="1" dirty="0" smtClean="0"/>
              <a:t>Bit </a:t>
            </a:r>
            <a:r>
              <a:rPr lang="pt-BR" i="1" dirty="0" err="1" smtClean="0"/>
              <a:t>field</a:t>
            </a:r>
            <a:endParaRPr lang="pt-BR" i="1" dirty="0" smtClean="0"/>
          </a:p>
          <a:p>
            <a:pPr lvl="1"/>
            <a:r>
              <a:rPr lang="pt-BR" dirty="0" smtClean="0"/>
              <a:t>Variação de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Acesso de bit-a-bit de uma “palavra”</a:t>
            </a:r>
            <a:endParaRPr lang="pt-BR" dirty="0" smtClean="0"/>
          </a:p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Mesma memória para múltiplas variáveis</a:t>
            </a:r>
          </a:p>
        </p:txBody>
      </p:sp>
    </p:spTree>
    <p:extLst>
      <p:ext uri="{BB962C8B-B14F-4D97-AF65-F5344CB8AC3E}">
        <p14:creationId xmlns:p14="http://schemas.microsoft.com/office/powerpoint/2010/main" val="3539291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Define valores constantes</a:t>
            </a:r>
            <a:endParaRPr lang="pt-BR" dirty="0" smtClean="0"/>
          </a:p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Define um novo nome para um tipo existente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902826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i="1" dirty="0" smtClean="0">
                <a:cs typeface="Courier New" panose="02070309020205020404" pitchFamily="49" charset="0"/>
              </a:rPr>
              <a:t>Bit </a:t>
            </a:r>
            <a:r>
              <a:rPr lang="pt-BR" i="1" dirty="0" err="1" smtClean="0">
                <a:cs typeface="Courier New" panose="02070309020205020404" pitchFamily="49" charset="0"/>
              </a:rPr>
              <a:t>field</a:t>
            </a:r>
            <a:endParaRPr lang="pt-BR" i="1" dirty="0" smtClean="0"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Acessar diretamente bits de uma “palavra”</a:t>
            </a:r>
          </a:p>
          <a:p>
            <a:pPr lvl="2"/>
            <a:r>
              <a:rPr lang="pt-BR" dirty="0" smtClean="0"/>
              <a:t>Palavra </a:t>
            </a:r>
            <a:r>
              <a:rPr lang="pt-BR" dirty="0" smtClean="0">
                <a:sym typeface="Wingdings 2" panose="05020102010507070707" pitchFamily="18" charset="2"/>
              </a:rPr>
              <a:t> tamanho dos dados dentro do processador</a:t>
            </a:r>
          </a:p>
          <a:p>
            <a:pPr lvl="3"/>
            <a:r>
              <a:rPr lang="pt-BR" dirty="0" smtClean="0">
                <a:sym typeface="Wingdings 2" panose="05020102010507070707" pitchFamily="18" charset="2"/>
              </a:rPr>
              <a:t>8, 16, 32 bits (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int</a:t>
            </a:r>
            <a:r>
              <a:rPr lang="pt-BR" dirty="0" smtClean="0">
                <a:sym typeface="Wingdings 2" panose="05020102010507070707" pitchFamily="18" charset="2"/>
              </a:rPr>
              <a:t>,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unsigned</a:t>
            </a:r>
            <a:r>
              <a:rPr lang="pt-BR" dirty="0" smtClean="0">
                <a:sym typeface="Wingdings 2" panose="05020102010507070707" pitchFamily="18" charset="2"/>
              </a:rPr>
              <a:t> ou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  <a:sym typeface="Wingdings 2" panose="05020102010507070707" pitchFamily="18" charset="2"/>
              </a:rPr>
              <a:t>signed</a:t>
            </a:r>
            <a:r>
              <a:rPr lang="pt-BR" dirty="0" smtClean="0">
                <a:sym typeface="Wingdings 2" panose="05020102010507070707" pitchFamily="18" charset="2"/>
              </a:rPr>
              <a:t>)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Economia de espaço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Vários bits em uma única variável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Codificação de bits para dispositivos de hardware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Uso em rotinas que lidam bits</a:t>
            </a:r>
          </a:p>
          <a:p>
            <a:pPr lvl="2"/>
            <a:r>
              <a:rPr lang="pt-BR" dirty="0" smtClean="0">
                <a:sym typeface="Wingdings 2" panose="05020102010507070707" pitchFamily="18" charset="2"/>
              </a:rPr>
              <a:t>Criptografia</a:t>
            </a:r>
          </a:p>
          <a:p>
            <a:pPr lvl="1"/>
            <a:r>
              <a:rPr lang="pt-BR" dirty="0" smtClean="0">
                <a:sym typeface="Wingdings 2" panose="05020102010507070707" pitchFamily="18" charset="2"/>
              </a:rPr>
              <a:t>Programação “binária” mais fácil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19830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i="1" dirty="0" smtClean="0">
                <a:cs typeface="Courier New" panose="02070309020205020404" pitchFamily="49" charset="0"/>
              </a:rPr>
              <a:t>Bit </a:t>
            </a:r>
            <a:r>
              <a:rPr lang="pt-BR" i="1" dirty="0" err="1" smtClean="0">
                <a:cs typeface="Courier New" panose="02070309020205020404" pitchFamily="49" charset="0"/>
              </a:rPr>
              <a:t>field</a:t>
            </a:r>
            <a:endParaRPr lang="pt-BR" i="1" dirty="0" smtClean="0"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Exemplo</a:t>
            </a:r>
            <a:endParaRPr lang="pt-BR" dirty="0" smtClean="0">
              <a:cs typeface="Courier New" panose="02070309020205020404" pitchFamily="49" charset="0"/>
            </a:endParaRP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bit1 : 1; // 1 bit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bit2 : 3; // 3 bits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unsigned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bit3 : 2; // 2 bits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variavel.bit1 = 0;</a:t>
            </a: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variavel.bit3 = 2;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559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/>
              <a:t>Mesma memória para múltiplas variáveis</a:t>
            </a:r>
          </a:p>
          <a:p>
            <a:pPr lvl="2"/>
            <a:r>
              <a:rPr lang="pt-BR" dirty="0" smtClean="0"/>
              <a:t>Geralmente para variáveis de tipos distintos</a:t>
            </a:r>
          </a:p>
          <a:p>
            <a:pPr lvl="2"/>
            <a:r>
              <a:rPr lang="pt-BR" dirty="0" smtClean="0"/>
              <a:t>Usadas em momentos/contextos diferentes</a:t>
            </a:r>
          </a:p>
          <a:p>
            <a:pPr lvl="1"/>
            <a:r>
              <a:rPr lang="pt-BR" dirty="0" smtClean="0"/>
              <a:t>Mesma memória</a:t>
            </a:r>
          </a:p>
          <a:p>
            <a:pPr lvl="2"/>
            <a:r>
              <a:rPr lang="pt-BR" dirty="0" smtClean="0"/>
              <a:t>Sobreposição de conteúdo das variáveis</a:t>
            </a:r>
          </a:p>
          <a:p>
            <a:pPr lvl="2"/>
            <a:r>
              <a:rPr lang="pt-BR" dirty="0" smtClean="0"/>
              <a:t>Tamanho </a:t>
            </a:r>
            <a:r>
              <a:rPr lang="pt-BR" dirty="0" smtClean="0">
                <a:sym typeface="Wingdings 2" panose="05020102010507070707" pitchFamily="18" charset="2"/>
              </a:rPr>
              <a:t></a:t>
            </a:r>
            <a:r>
              <a:rPr lang="pt-BR" dirty="0" smtClean="0"/>
              <a:t> da maior variável</a:t>
            </a:r>
          </a:p>
          <a:p>
            <a:pPr lvl="1"/>
            <a:r>
              <a:rPr lang="pt-BR" dirty="0" smtClean="0"/>
              <a:t>Onde usar?</a:t>
            </a:r>
          </a:p>
          <a:p>
            <a:pPr lvl="2"/>
            <a:r>
              <a:rPr lang="pt-BR" dirty="0" smtClean="0"/>
              <a:t>Campos opcionais, intercambiáveis</a:t>
            </a:r>
          </a:p>
          <a:p>
            <a:pPr lvl="2"/>
            <a:r>
              <a:rPr lang="pt-BR" dirty="0" smtClean="0"/>
              <a:t>Flexibilizar nomes de variáveis em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structs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476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nion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Exemplo</a:t>
            </a:r>
            <a:endParaRPr lang="pt-BR" dirty="0" smtClean="0">
              <a:cs typeface="Courier New" panose="02070309020205020404" pitchFamily="49" charset="0"/>
            </a:endParaRP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i;</a:t>
            </a:r>
          </a:p>
          <a:p>
            <a:pPr marL="640080" lvl="2" indent="0">
              <a:buNone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char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ch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union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nome_tipo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640080" lvl="2" indent="0">
              <a:buNone/>
            </a:pP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variavel.ch = ‘d’;</a:t>
            </a:r>
          </a:p>
          <a:p>
            <a:pPr marL="640080" lvl="2" indent="0">
              <a:buNone/>
            </a:pPr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variavel.i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5;</a:t>
            </a:r>
          </a:p>
          <a:p>
            <a:pPr marL="365760" lvl="1" indent="0">
              <a:buNone/>
            </a:pP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947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especiais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endParaRPr lang="pt-BR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Define valores constantes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Facilita organização do código-fonte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Internamente é um tipo inteiro</a:t>
            </a:r>
          </a:p>
          <a:p>
            <a:pPr lvl="1"/>
            <a:r>
              <a:rPr lang="pt-BR" dirty="0" smtClean="0">
                <a:cs typeface="Courier New" panose="02070309020205020404" pitchFamily="49" charset="0"/>
              </a:rPr>
              <a:t>Parece um 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#define</a:t>
            </a:r>
            <a:r>
              <a:rPr lang="pt-BR" dirty="0" smtClean="0">
                <a:cs typeface="Courier New" panose="02070309020205020404" pitchFamily="49" charset="0"/>
              </a:rPr>
              <a:t>, mas não é</a:t>
            </a:r>
          </a:p>
          <a:p>
            <a:pPr lvl="2"/>
            <a:r>
              <a:rPr lang="pt-BR" dirty="0" smtClean="0">
                <a:cs typeface="Courier New" panose="02070309020205020404" pitchFamily="49" charset="0"/>
              </a:rPr>
              <a:t>Por ser um tipo, evita erros de programação</a:t>
            </a:r>
            <a:endParaRPr lang="pt-BR" dirty="0" smtClean="0"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9576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471</TotalTime>
  <Words>272</Words>
  <Application>Microsoft Office PowerPoint</Application>
  <PresentationFormat>Apresentação na tela (4:3)</PresentationFormat>
  <Paragraphs>105</Paragraphs>
  <Slides>11</Slides>
  <Notes>11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8" baseType="lpstr">
      <vt:lpstr>Calibri</vt:lpstr>
      <vt:lpstr>Constantia</vt:lpstr>
      <vt:lpstr>Courier New</vt:lpstr>
      <vt:lpstr>Tw Cen MT</vt:lpstr>
      <vt:lpstr>Wingdings</vt:lpstr>
      <vt:lpstr>Wingdings 2</vt:lpstr>
      <vt:lpstr>Mediano</vt:lpstr>
      <vt:lpstr>Tipos Especiais</vt:lpstr>
      <vt:lpstr>Tipos especiais</vt:lpstr>
      <vt:lpstr>Tipos especiais</vt:lpstr>
      <vt:lpstr>Tipos especiais</vt:lpstr>
      <vt:lpstr>Tipos especiais</vt:lpstr>
      <vt:lpstr>Tipos especiais</vt:lpstr>
      <vt:lpstr>Tipos especiais</vt:lpstr>
      <vt:lpstr>Tipos especiais</vt:lpstr>
      <vt:lpstr>Tipos especiais</vt:lpstr>
      <vt:lpstr>Tipos especiais</vt:lpstr>
      <vt:lpstr>Tipos especiais</vt:lpstr>
    </vt:vector>
  </TitlesOfParts>
  <Company>Escritório de 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Conta da Microsoft</cp:lastModifiedBy>
  <cp:revision>94</cp:revision>
  <dcterms:created xsi:type="dcterms:W3CDTF">2010-07-26T15:10:49Z</dcterms:created>
  <dcterms:modified xsi:type="dcterms:W3CDTF">2024-03-11T20:23:13Z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