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50"/>
  </p:notesMasterIdLst>
  <p:sldIdLst>
    <p:sldId id="256" r:id="rId2"/>
    <p:sldId id="263" r:id="rId3"/>
    <p:sldId id="264" r:id="rId4"/>
    <p:sldId id="267" r:id="rId5"/>
    <p:sldId id="265" r:id="rId6"/>
    <p:sldId id="266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89" r:id="rId29"/>
    <p:sldId id="290" r:id="rId30"/>
    <p:sldId id="291" r:id="rId31"/>
    <p:sldId id="292" r:id="rId32"/>
    <p:sldId id="293" r:id="rId33"/>
    <p:sldId id="294" r:id="rId34"/>
    <p:sldId id="295" r:id="rId35"/>
    <p:sldId id="296" r:id="rId36"/>
    <p:sldId id="297" r:id="rId37"/>
    <p:sldId id="298" r:id="rId38"/>
    <p:sldId id="299" r:id="rId39"/>
    <p:sldId id="300" r:id="rId40"/>
    <p:sldId id="305" r:id="rId41"/>
    <p:sldId id="306" r:id="rId42"/>
    <p:sldId id="307" r:id="rId43"/>
    <p:sldId id="308" r:id="rId44"/>
    <p:sldId id="310" r:id="rId45"/>
    <p:sldId id="309" r:id="rId46"/>
    <p:sldId id="311" r:id="rId47"/>
    <p:sldId id="312" r:id="rId48"/>
    <p:sldId id="313" r:id="rId4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49" autoAdjust="0"/>
    <p:restoredTop sz="94707" autoAdjust="0"/>
  </p:normalViewPr>
  <p:slideViewPr>
    <p:cSldViewPr>
      <p:cViewPr varScale="1">
        <p:scale>
          <a:sx n="78" d="100"/>
          <a:sy n="78" d="100"/>
        </p:scale>
        <p:origin x="49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1136A-486B-45D9-9CB8-B04557EFBAC7}" type="datetimeFigureOut">
              <a:rPr lang="pt-BR" smtClean="0"/>
              <a:pPr/>
              <a:t>25/04/2024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7371-F64F-4705-B36B-0FEE13CBE06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5234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96231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98156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9430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25/04/2024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25/04/2024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25/04/2024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dirty="0" smtClean="0"/>
              <a:t>Clique para editar o estilo do título mestre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0" y="6453530"/>
            <a:ext cx="26670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25/04/2024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09600" y="6453336"/>
            <a:ext cx="5421083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25/04/2024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25/04/2024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25/04/2024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25/04/2024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25/04/2024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25/04/2024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C6B8BED-F73A-4BFE-81B6-72FE6E5BE6BB}" type="datetimeFigureOut">
              <a:rPr lang="pt-BR" smtClean="0"/>
              <a:pPr/>
              <a:t>25/04/2024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25/04/2024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Algoritmos de busca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Marcelo de Oliveira Rosa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Busca sequencial</a:t>
            </a:r>
          </a:p>
          <a:p>
            <a:pPr lvl="1"/>
            <a:r>
              <a:rPr lang="pt-BR" dirty="0" smtClean="0"/>
              <a:t>Ache a chave 5</a:t>
            </a:r>
            <a:endParaRPr lang="pt-BR" dirty="0"/>
          </a:p>
        </p:txBody>
      </p:sp>
      <p:graphicFrame>
        <p:nvGraphicFramePr>
          <p:cNvPr id="4" name="Espaço Reservado para Tabela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7649104"/>
              </p:ext>
            </p:extLst>
          </p:nvPr>
        </p:nvGraphicFramePr>
        <p:xfrm>
          <a:off x="610948" y="4251177"/>
          <a:ext cx="8155103" cy="432048"/>
        </p:xfrm>
        <a:graphic>
          <a:graphicData uri="http://schemas.openxmlformats.org/drawingml/2006/table">
            <a:tbl>
              <a:tblPr firstRow="1" bandRow="1"/>
              <a:tblGrid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7601"/>
              </a:tblGrid>
              <a:tr h="432048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71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45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96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53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31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62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154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12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173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24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87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29</a:t>
                      </a:r>
                    </a:p>
                  </a:txBody>
                  <a:tcPr marL="70162" marR="70162" marT="35081" marB="35081"/>
                </a:tc>
              </a:tr>
            </a:tbl>
          </a:graphicData>
        </a:graphic>
      </p:graphicFrame>
      <p:sp>
        <p:nvSpPr>
          <p:cNvPr id="19" name="Seta para baixo 18"/>
          <p:cNvSpPr/>
          <p:nvPr/>
        </p:nvSpPr>
        <p:spPr>
          <a:xfrm>
            <a:off x="683568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Seta para baixo 19"/>
          <p:cNvSpPr/>
          <p:nvPr/>
        </p:nvSpPr>
        <p:spPr>
          <a:xfrm>
            <a:off x="1228720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Seta para baixo 20"/>
          <p:cNvSpPr/>
          <p:nvPr/>
        </p:nvSpPr>
        <p:spPr>
          <a:xfrm>
            <a:off x="1773872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6350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Busca sequencial</a:t>
            </a:r>
          </a:p>
          <a:p>
            <a:pPr lvl="1"/>
            <a:r>
              <a:rPr lang="pt-BR" dirty="0" smtClean="0"/>
              <a:t>Ache a chave 5</a:t>
            </a:r>
            <a:endParaRPr lang="pt-BR" dirty="0"/>
          </a:p>
        </p:txBody>
      </p:sp>
      <p:graphicFrame>
        <p:nvGraphicFramePr>
          <p:cNvPr id="4" name="Espaço Reservado para Tabela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7649104"/>
              </p:ext>
            </p:extLst>
          </p:nvPr>
        </p:nvGraphicFramePr>
        <p:xfrm>
          <a:off x="610948" y="4251177"/>
          <a:ext cx="8155103" cy="432048"/>
        </p:xfrm>
        <a:graphic>
          <a:graphicData uri="http://schemas.openxmlformats.org/drawingml/2006/table">
            <a:tbl>
              <a:tblPr firstRow="1" bandRow="1"/>
              <a:tblGrid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7601"/>
              </a:tblGrid>
              <a:tr h="432048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71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45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96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53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31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62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154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12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173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24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87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29</a:t>
                      </a:r>
                    </a:p>
                  </a:txBody>
                  <a:tcPr marL="70162" marR="70162" marT="35081" marB="35081"/>
                </a:tc>
              </a:tr>
            </a:tbl>
          </a:graphicData>
        </a:graphic>
      </p:graphicFrame>
      <p:sp>
        <p:nvSpPr>
          <p:cNvPr id="19" name="Seta para baixo 18"/>
          <p:cNvSpPr/>
          <p:nvPr/>
        </p:nvSpPr>
        <p:spPr>
          <a:xfrm>
            <a:off x="683568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Seta para baixo 19"/>
          <p:cNvSpPr/>
          <p:nvPr/>
        </p:nvSpPr>
        <p:spPr>
          <a:xfrm>
            <a:off x="1228720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Seta para baixo 20"/>
          <p:cNvSpPr/>
          <p:nvPr/>
        </p:nvSpPr>
        <p:spPr>
          <a:xfrm>
            <a:off x="1773872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Seta para baixo 21"/>
          <p:cNvSpPr/>
          <p:nvPr/>
        </p:nvSpPr>
        <p:spPr>
          <a:xfrm>
            <a:off x="2319024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309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Busca sequencial</a:t>
            </a:r>
          </a:p>
          <a:p>
            <a:pPr lvl="1"/>
            <a:r>
              <a:rPr lang="pt-BR" dirty="0" smtClean="0"/>
              <a:t>Ache a chave 5</a:t>
            </a:r>
            <a:endParaRPr lang="pt-BR" dirty="0"/>
          </a:p>
        </p:txBody>
      </p:sp>
      <p:graphicFrame>
        <p:nvGraphicFramePr>
          <p:cNvPr id="4" name="Espaço Reservado para Tabela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7649104"/>
              </p:ext>
            </p:extLst>
          </p:nvPr>
        </p:nvGraphicFramePr>
        <p:xfrm>
          <a:off x="610948" y="4251177"/>
          <a:ext cx="8155103" cy="432048"/>
        </p:xfrm>
        <a:graphic>
          <a:graphicData uri="http://schemas.openxmlformats.org/drawingml/2006/table">
            <a:tbl>
              <a:tblPr firstRow="1" bandRow="1"/>
              <a:tblGrid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7601"/>
              </a:tblGrid>
              <a:tr h="432048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71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45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96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53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31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62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154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12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173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24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87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29</a:t>
                      </a:r>
                    </a:p>
                  </a:txBody>
                  <a:tcPr marL="70162" marR="70162" marT="35081" marB="35081"/>
                </a:tc>
              </a:tr>
            </a:tbl>
          </a:graphicData>
        </a:graphic>
      </p:graphicFrame>
      <p:sp>
        <p:nvSpPr>
          <p:cNvPr id="19" name="Seta para baixo 18"/>
          <p:cNvSpPr/>
          <p:nvPr/>
        </p:nvSpPr>
        <p:spPr>
          <a:xfrm>
            <a:off x="683568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Seta para baixo 19"/>
          <p:cNvSpPr/>
          <p:nvPr/>
        </p:nvSpPr>
        <p:spPr>
          <a:xfrm>
            <a:off x="1228720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Seta para baixo 20"/>
          <p:cNvSpPr/>
          <p:nvPr/>
        </p:nvSpPr>
        <p:spPr>
          <a:xfrm>
            <a:off x="1773872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Seta para baixo 21"/>
          <p:cNvSpPr/>
          <p:nvPr/>
        </p:nvSpPr>
        <p:spPr>
          <a:xfrm>
            <a:off x="2319024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Seta para baixo 22"/>
          <p:cNvSpPr/>
          <p:nvPr/>
        </p:nvSpPr>
        <p:spPr>
          <a:xfrm>
            <a:off x="2864176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344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Busca sequencial</a:t>
            </a:r>
          </a:p>
          <a:p>
            <a:pPr lvl="1"/>
            <a:r>
              <a:rPr lang="pt-BR" dirty="0" smtClean="0"/>
              <a:t>Ache a chave 5</a:t>
            </a:r>
            <a:endParaRPr lang="pt-BR" dirty="0"/>
          </a:p>
        </p:txBody>
      </p:sp>
      <p:graphicFrame>
        <p:nvGraphicFramePr>
          <p:cNvPr id="4" name="Espaço Reservado para Tabela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7649104"/>
              </p:ext>
            </p:extLst>
          </p:nvPr>
        </p:nvGraphicFramePr>
        <p:xfrm>
          <a:off x="610948" y="4251177"/>
          <a:ext cx="8155103" cy="432048"/>
        </p:xfrm>
        <a:graphic>
          <a:graphicData uri="http://schemas.openxmlformats.org/drawingml/2006/table">
            <a:tbl>
              <a:tblPr firstRow="1" bandRow="1"/>
              <a:tblGrid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7601"/>
              </a:tblGrid>
              <a:tr h="432048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71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45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96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53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31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62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154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12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173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24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87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29</a:t>
                      </a:r>
                    </a:p>
                  </a:txBody>
                  <a:tcPr marL="70162" marR="70162" marT="35081" marB="35081"/>
                </a:tc>
              </a:tr>
            </a:tbl>
          </a:graphicData>
        </a:graphic>
      </p:graphicFrame>
      <p:sp>
        <p:nvSpPr>
          <p:cNvPr id="19" name="Seta para baixo 18"/>
          <p:cNvSpPr/>
          <p:nvPr/>
        </p:nvSpPr>
        <p:spPr>
          <a:xfrm>
            <a:off x="683568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Seta para baixo 19"/>
          <p:cNvSpPr/>
          <p:nvPr/>
        </p:nvSpPr>
        <p:spPr>
          <a:xfrm>
            <a:off x="1228720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Seta para baixo 20"/>
          <p:cNvSpPr/>
          <p:nvPr/>
        </p:nvSpPr>
        <p:spPr>
          <a:xfrm>
            <a:off x="1773872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Seta para baixo 21"/>
          <p:cNvSpPr/>
          <p:nvPr/>
        </p:nvSpPr>
        <p:spPr>
          <a:xfrm>
            <a:off x="2319024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Seta para baixo 22"/>
          <p:cNvSpPr/>
          <p:nvPr/>
        </p:nvSpPr>
        <p:spPr>
          <a:xfrm>
            <a:off x="2864176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Seta para baixo 23"/>
          <p:cNvSpPr/>
          <p:nvPr/>
        </p:nvSpPr>
        <p:spPr>
          <a:xfrm>
            <a:off x="3409328" y="3294548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6155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Busca sequencial</a:t>
            </a:r>
          </a:p>
          <a:p>
            <a:pPr lvl="1"/>
            <a:r>
              <a:rPr lang="pt-BR" dirty="0" smtClean="0"/>
              <a:t>Ache a chave 5</a:t>
            </a:r>
            <a:endParaRPr lang="pt-BR" dirty="0"/>
          </a:p>
        </p:txBody>
      </p:sp>
      <p:graphicFrame>
        <p:nvGraphicFramePr>
          <p:cNvPr id="4" name="Espaço Reservado para Tabela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7649104"/>
              </p:ext>
            </p:extLst>
          </p:nvPr>
        </p:nvGraphicFramePr>
        <p:xfrm>
          <a:off x="610948" y="4251177"/>
          <a:ext cx="8155103" cy="432048"/>
        </p:xfrm>
        <a:graphic>
          <a:graphicData uri="http://schemas.openxmlformats.org/drawingml/2006/table">
            <a:tbl>
              <a:tblPr firstRow="1" bandRow="1"/>
              <a:tblGrid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7601"/>
              </a:tblGrid>
              <a:tr h="432048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71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45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96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53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31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62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154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12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173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24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87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29</a:t>
                      </a:r>
                    </a:p>
                  </a:txBody>
                  <a:tcPr marL="70162" marR="70162" marT="35081" marB="35081"/>
                </a:tc>
              </a:tr>
            </a:tbl>
          </a:graphicData>
        </a:graphic>
      </p:graphicFrame>
      <p:sp>
        <p:nvSpPr>
          <p:cNvPr id="19" name="Seta para baixo 18"/>
          <p:cNvSpPr/>
          <p:nvPr/>
        </p:nvSpPr>
        <p:spPr>
          <a:xfrm>
            <a:off x="683568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Seta para baixo 19"/>
          <p:cNvSpPr/>
          <p:nvPr/>
        </p:nvSpPr>
        <p:spPr>
          <a:xfrm>
            <a:off x="1228720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Seta para baixo 20"/>
          <p:cNvSpPr/>
          <p:nvPr/>
        </p:nvSpPr>
        <p:spPr>
          <a:xfrm>
            <a:off x="1773872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Seta para baixo 21"/>
          <p:cNvSpPr/>
          <p:nvPr/>
        </p:nvSpPr>
        <p:spPr>
          <a:xfrm>
            <a:off x="2319024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Seta para baixo 22"/>
          <p:cNvSpPr/>
          <p:nvPr/>
        </p:nvSpPr>
        <p:spPr>
          <a:xfrm>
            <a:off x="2864176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Seta para baixo 23"/>
          <p:cNvSpPr/>
          <p:nvPr/>
        </p:nvSpPr>
        <p:spPr>
          <a:xfrm>
            <a:off x="3409328" y="3294548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Seta para baixo 24"/>
          <p:cNvSpPr/>
          <p:nvPr/>
        </p:nvSpPr>
        <p:spPr>
          <a:xfrm>
            <a:off x="3954480" y="3294547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2421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Busca sequencial</a:t>
            </a:r>
          </a:p>
          <a:p>
            <a:pPr lvl="1"/>
            <a:r>
              <a:rPr lang="pt-BR" dirty="0" smtClean="0"/>
              <a:t>Ache a chave 5</a:t>
            </a:r>
            <a:endParaRPr lang="pt-BR" dirty="0"/>
          </a:p>
        </p:txBody>
      </p:sp>
      <p:graphicFrame>
        <p:nvGraphicFramePr>
          <p:cNvPr id="4" name="Espaço Reservado para Tabela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7649104"/>
              </p:ext>
            </p:extLst>
          </p:nvPr>
        </p:nvGraphicFramePr>
        <p:xfrm>
          <a:off x="610948" y="4251177"/>
          <a:ext cx="8155103" cy="432048"/>
        </p:xfrm>
        <a:graphic>
          <a:graphicData uri="http://schemas.openxmlformats.org/drawingml/2006/table">
            <a:tbl>
              <a:tblPr firstRow="1" bandRow="1"/>
              <a:tblGrid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7601"/>
              </a:tblGrid>
              <a:tr h="432048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71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45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96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53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31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62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154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12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173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24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87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29</a:t>
                      </a:r>
                    </a:p>
                  </a:txBody>
                  <a:tcPr marL="70162" marR="70162" marT="35081" marB="35081"/>
                </a:tc>
              </a:tr>
            </a:tbl>
          </a:graphicData>
        </a:graphic>
      </p:graphicFrame>
      <p:sp>
        <p:nvSpPr>
          <p:cNvPr id="19" name="Seta para baixo 18"/>
          <p:cNvSpPr/>
          <p:nvPr/>
        </p:nvSpPr>
        <p:spPr>
          <a:xfrm>
            <a:off x="683568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Seta para baixo 19"/>
          <p:cNvSpPr/>
          <p:nvPr/>
        </p:nvSpPr>
        <p:spPr>
          <a:xfrm>
            <a:off x="1228720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Seta para baixo 20"/>
          <p:cNvSpPr/>
          <p:nvPr/>
        </p:nvSpPr>
        <p:spPr>
          <a:xfrm>
            <a:off x="1773872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Seta para baixo 21"/>
          <p:cNvSpPr/>
          <p:nvPr/>
        </p:nvSpPr>
        <p:spPr>
          <a:xfrm>
            <a:off x="2319024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Seta para baixo 22"/>
          <p:cNvSpPr/>
          <p:nvPr/>
        </p:nvSpPr>
        <p:spPr>
          <a:xfrm>
            <a:off x="2864176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Seta para baixo 23"/>
          <p:cNvSpPr/>
          <p:nvPr/>
        </p:nvSpPr>
        <p:spPr>
          <a:xfrm>
            <a:off x="3409328" y="3294548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Seta para baixo 24"/>
          <p:cNvSpPr/>
          <p:nvPr/>
        </p:nvSpPr>
        <p:spPr>
          <a:xfrm>
            <a:off x="3954480" y="3294547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" name="Seta para baixo 25"/>
          <p:cNvSpPr/>
          <p:nvPr/>
        </p:nvSpPr>
        <p:spPr>
          <a:xfrm>
            <a:off x="4499632" y="3294547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5718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Busca sequencial</a:t>
            </a:r>
          </a:p>
          <a:p>
            <a:pPr lvl="1"/>
            <a:r>
              <a:rPr lang="pt-BR" dirty="0" smtClean="0"/>
              <a:t>Ache a chave 5</a:t>
            </a:r>
            <a:endParaRPr lang="pt-BR" dirty="0"/>
          </a:p>
        </p:txBody>
      </p:sp>
      <p:graphicFrame>
        <p:nvGraphicFramePr>
          <p:cNvPr id="4" name="Espaço Reservado para Tabela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7649104"/>
              </p:ext>
            </p:extLst>
          </p:nvPr>
        </p:nvGraphicFramePr>
        <p:xfrm>
          <a:off x="610948" y="4251177"/>
          <a:ext cx="8155103" cy="432048"/>
        </p:xfrm>
        <a:graphic>
          <a:graphicData uri="http://schemas.openxmlformats.org/drawingml/2006/table">
            <a:tbl>
              <a:tblPr firstRow="1" bandRow="1"/>
              <a:tblGrid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7601"/>
              </a:tblGrid>
              <a:tr h="432048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71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45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96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53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31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62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154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12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173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24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87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29</a:t>
                      </a:r>
                    </a:p>
                  </a:txBody>
                  <a:tcPr marL="70162" marR="70162" marT="35081" marB="35081"/>
                </a:tc>
              </a:tr>
            </a:tbl>
          </a:graphicData>
        </a:graphic>
      </p:graphicFrame>
      <p:sp>
        <p:nvSpPr>
          <p:cNvPr id="19" name="Seta para baixo 18"/>
          <p:cNvSpPr/>
          <p:nvPr/>
        </p:nvSpPr>
        <p:spPr>
          <a:xfrm>
            <a:off x="683568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Seta para baixo 19"/>
          <p:cNvSpPr/>
          <p:nvPr/>
        </p:nvSpPr>
        <p:spPr>
          <a:xfrm>
            <a:off x="1228720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Seta para baixo 20"/>
          <p:cNvSpPr/>
          <p:nvPr/>
        </p:nvSpPr>
        <p:spPr>
          <a:xfrm>
            <a:off x="1773872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Seta para baixo 21"/>
          <p:cNvSpPr/>
          <p:nvPr/>
        </p:nvSpPr>
        <p:spPr>
          <a:xfrm>
            <a:off x="2319024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Seta para baixo 22"/>
          <p:cNvSpPr/>
          <p:nvPr/>
        </p:nvSpPr>
        <p:spPr>
          <a:xfrm>
            <a:off x="2864176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Seta para baixo 23"/>
          <p:cNvSpPr/>
          <p:nvPr/>
        </p:nvSpPr>
        <p:spPr>
          <a:xfrm>
            <a:off x="3409328" y="3294548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Seta para baixo 24"/>
          <p:cNvSpPr/>
          <p:nvPr/>
        </p:nvSpPr>
        <p:spPr>
          <a:xfrm>
            <a:off x="3954480" y="3294547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" name="Seta para baixo 25"/>
          <p:cNvSpPr/>
          <p:nvPr/>
        </p:nvSpPr>
        <p:spPr>
          <a:xfrm>
            <a:off x="4499632" y="3294547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" name="Seta para baixo 26"/>
          <p:cNvSpPr/>
          <p:nvPr/>
        </p:nvSpPr>
        <p:spPr>
          <a:xfrm>
            <a:off x="5044784" y="3294547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1759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Busca sequencial</a:t>
            </a:r>
          </a:p>
          <a:p>
            <a:pPr lvl="1"/>
            <a:r>
              <a:rPr lang="pt-BR" dirty="0" smtClean="0"/>
              <a:t>Ache a chave 5</a:t>
            </a:r>
            <a:endParaRPr lang="pt-BR" dirty="0"/>
          </a:p>
        </p:txBody>
      </p:sp>
      <p:graphicFrame>
        <p:nvGraphicFramePr>
          <p:cNvPr id="4" name="Espaço Reservado para Tabela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7649104"/>
              </p:ext>
            </p:extLst>
          </p:nvPr>
        </p:nvGraphicFramePr>
        <p:xfrm>
          <a:off x="610948" y="4251177"/>
          <a:ext cx="8155103" cy="432048"/>
        </p:xfrm>
        <a:graphic>
          <a:graphicData uri="http://schemas.openxmlformats.org/drawingml/2006/table">
            <a:tbl>
              <a:tblPr firstRow="1" bandRow="1"/>
              <a:tblGrid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7601"/>
              </a:tblGrid>
              <a:tr h="432048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71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45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96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53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31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62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154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12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173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24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87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29</a:t>
                      </a:r>
                    </a:p>
                  </a:txBody>
                  <a:tcPr marL="70162" marR="70162" marT="35081" marB="35081"/>
                </a:tc>
              </a:tr>
            </a:tbl>
          </a:graphicData>
        </a:graphic>
      </p:graphicFrame>
      <p:sp>
        <p:nvSpPr>
          <p:cNvPr id="19" name="Seta para baixo 18"/>
          <p:cNvSpPr/>
          <p:nvPr/>
        </p:nvSpPr>
        <p:spPr>
          <a:xfrm>
            <a:off x="683568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Seta para baixo 19"/>
          <p:cNvSpPr/>
          <p:nvPr/>
        </p:nvSpPr>
        <p:spPr>
          <a:xfrm>
            <a:off x="1228720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Seta para baixo 20"/>
          <p:cNvSpPr/>
          <p:nvPr/>
        </p:nvSpPr>
        <p:spPr>
          <a:xfrm>
            <a:off x="1773872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Seta para baixo 21"/>
          <p:cNvSpPr/>
          <p:nvPr/>
        </p:nvSpPr>
        <p:spPr>
          <a:xfrm>
            <a:off x="2319024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Seta para baixo 22"/>
          <p:cNvSpPr/>
          <p:nvPr/>
        </p:nvSpPr>
        <p:spPr>
          <a:xfrm>
            <a:off x="2864176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Seta para baixo 23"/>
          <p:cNvSpPr/>
          <p:nvPr/>
        </p:nvSpPr>
        <p:spPr>
          <a:xfrm>
            <a:off x="3409328" y="3294548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Seta para baixo 24"/>
          <p:cNvSpPr/>
          <p:nvPr/>
        </p:nvSpPr>
        <p:spPr>
          <a:xfrm>
            <a:off x="3954480" y="3294547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" name="Seta para baixo 25"/>
          <p:cNvSpPr/>
          <p:nvPr/>
        </p:nvSpPr>
        <p:spPr>
          <a:xfrm>
            <a:off x="4499632" y="3294547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" name="Seta para baixo 26"/>
          <p:cNvSpPr/>
          <p:nvPr/>
        </p:nvSpPr>
        <p:spPr>
          <a:xfrm>
            <a:off x="5044784" y="3294547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" name="Seta para baixo 27"/>
          <p:cNvSpPr/>
          <p:nvPr/>
        </p:nvSpPr>
        <p:spPr>
          <a:xfrm>
            <a:off x="5589936" y="3294546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2610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Busca sequencial</a:t>
            </a:r>
          </a:p>
          <a:p>
            <a:pPr lvl="1"/>
            <a:r>
              <a:rPr lang="pt-BR" dirty="0" smtClean="0"/>
              <a:t>Ache a chave 5</a:t>
            </a:r>
            <a:endParaRPr lang="pt-BR" dirty="0"/>
          </a:p>
        </p:txBody>
      </p:sp>
      <p:graphicFrame>
        <p:nvGraphicFramePr>
          <p:cNvPr id="4" name="Espaço Reservado para Tabela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7649104"/>
              </p:ext>
            </p:extLst>
          </p:nvPr>
        </p:nvGraphicFramePr>
        <p:xfrm>
          <a:off x="610948" y="4251177"/>
          <a:ext cx="8155103" cy="432048"/>
        </p:xfrm>
        <a:graphic>
          <a:graphicData uri="http://schemas.openxmlformats.org/drawingml/2006/table">
            <a:tbl>
              <a:tblPr firstRow="1" bandRow="1"/>
              <a:tblGrid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7601"/>
              </a:tblGrid>
              <a:tr h="432048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71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45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96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53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31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62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154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12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173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24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87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29</a:t>
                      </a:r>
                    </a:p>
                  </a:txBody>
                  <a:tcPr marL="70162" marR="70162" marT="35081" marB="35081"/>
                </a:tc>
              </a:tr>
            </a:tbl>
          </a:graphicData>
        </a:graphic>
      </p:graphicFrame>
      <p:sp>
        <p:nvSpPr>
          <p:cNvPr id="19" name="Seta para baixo 18"/>
          <p:cNvSpPr/>
          <p:nvPr/>
        </p:nvSpPr>
        <p:spPr>
          <a:xfrm>
            <a:off x="683568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Seta para baixo 19"/>
          <p:cNvSpPr/>
          <p:nvPr/>
        </p:nvSpPr>
        <p:spPr>
          <a:xfrm>
            <a:off x="1228720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Seta para baixo 20"/>
          <p:cNvSpPr/>
          <p:nvPr/>
        </p:nvSpPr>
        <p:spPr>
          <a:xfrm>
            <a:off x="1773872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Seta para baixo 21"/>
          <p:cNvSpPr/>
          <p:nvPr/>
        </p:nvSpPr>
        <p:spPr>
          <a:xfrm>
            <a:off x="2319024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Seta para baixo 22"/>
          <p:cNvSpPr/>
          <p:nvPr/>
        </p:nvSpPr>
        <p:spPr>
          <a:xfrm>
            <a:off x="2864176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Seta para baixo 23"/>
          <p:cNvSpPr/>
          <p:nvPr/>
        </p:nvSpPr>
        <p:spPr>
          <a:xfrm>
            <a:off x="3409328" y="3294548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Seta para baixo 24"/>
          <p:cNvSpPr/>
          <p:nvPr/>
        </p:nvSpPr>
        <p:spPr>
          <a:xfrm>
            <a:off x="3954480" y="3294547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" name="Seta para baixo 25"/>
          <p:cNvSpPr/>
          <p:nvPr/>
        </p:nvSpPr>
        <p:spPr>
          <a:xfrm>
            <a:off x="4499632" y="3294547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" name="Seta para baixo 26"/>
          <p:cNvSpPr/>
          <p:nvPr/>
        </p:nvSpPr>
        <p:spPr>
          <a:xfrm>
            <a:off x="5044784" y="3294547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" name="Seta para baixo 27"/>
          <p:cNvSpPr/>
          <p:nvPr/>
        </p:nvSpPr>
        <p:spPr>
          <a:xfrm>
            <a:off x="5589936" y="3294546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Seta para baixo 28"/>
          <p:cNvSpPr/>
          <p:nvPr/>
        </p:nvSpPr>
        <p:spPr>
          <a:xfrm>
            <a:off x="6135088" y="3294546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8424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Busca sequencial</a:t>
            </a:r>
          </a:p>
          <a:p>
            <a:pPr lvl="1"/>
            <a:r>
              <a:rPr lang="pt-BR" dirty="0" smtClean="0"/>
              <a:t>Ache a chave 5</a:t>
            </a:r>
            <a:endParaRPr lang="pt-BR" dirty="0"/>
          </a:p>
        </p:txBody>
      </p:sp>
      <p:graphicFrame>
        <p:nvGraphicFramePr>
          <p:cNvPr id="4" name="Espaço Reservado para Tabela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7649104"/>
              </p:ext>
            </p:extLst>
          </p:nvPr>
        </p:nvGraphicFramePr>
        <p:xfrm>
          <a:off x="610948" y="4251177"/>
          <a:ext cx="8155103" cy="432048"/>
        </p:xfrm>
        <a:graphic>
          <a:graphicData uri="http://schemas.openxmlformats.org/drawingml/2006/table">
            <a:tbl>
              <a:tblPr firstRow="1" bandRow="1"/>
              <a:tblGrid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7601"/>
              </a:tblGrid>
              <a:tr h="432048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71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45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96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53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31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62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154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12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173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24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87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29</a:t>
                      </a:r>
                    </a:p>
                  </a:txBody>
                  <a:tcPr marL="70162" marR="70162" marT="35081" marB="35081"/>
                </a:tc>
              </a:tr>
            </a:tbl>
          </a:graphicData>
        </a:graphic>
      </p:graphicFrame>
      <p:sp>
        <p:nvSpPr>
          <p:cNvPr id="19" name="Seta para baixo 18"/>
          <p:cNvSpPr/>
          <p:nvPr/>
        </p:nvSpPr>
        <p:spPr>
          <a:xfrm>
            <a:off x="683568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Seta para baixo 19"/>
          <p:cNvSpPr/>
          <p:nvPr/>
        </p:nvSpPr>
        <p:spPr>
          <a:xfrm>
            <a:off x="1228720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Seta para baixo 20"/>
          <p:cNvSpPr/>
          <p:nvPr/>
        </p:nvSpPr>
        <p:spPr>
          <a:xfrm>
            <a:off x="1773872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Seta para baixo 21"/>
          <p:cNvSpPr/>
          <p:nvPr/>
        </p:nvSpPr>
        <p:spPr>
          <a:xfrm>
            <a:off x="2319024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Seta para baixo 22"/>
          <p:cNvSpPr/>
          <p:nvPr/>
        </p:nvSpPr>
        <p:spPr>
          <a:xfrm>
            <a:off x="2864176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Seta para baixo 23"/>
          <p:cNvSpPr/>
          <p:nvPr/>
        </p:nvSpPr>
        <p:spPr>
          <a:xfrm>
            <a:off x="3409328" y="3294548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Seta para baixo 24"/>
          <p:cNvSpPr/>
          <p:nvPr/>
        </p:nvSpPr>
        <p:spPr>
          <a:xfrm>
            <a:off x="3954480" y="3294547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" name="Seta para baixo 25"/>
          <p:cNvSpPr/>
          <p:nvPr/>
        </p:nvSpPr>
        <p:spPr>
          <a:xfrm>
            <a:off x="4499632" y="3294547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" name="Seta para baixo 26"/>
          <p:cNvSpPr/>
          <p:nvPr/>
        </p:nvSpPr>
        <p:spPr>
          <a:xfrm>
            <a:off x="5044784" y="3294547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" name="Seta para baixo 27"/>
          <p:cNvSpPr/>
          <p:nvPr/>
        </p:nvSpPr>
        <p:spPr>
          <a:xfrm>
            <a:off x="5589936" y="3294546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Seta para baixo 28"/>
          <p:cNvSpPr/>
          <p:nvPr/>
        </p:nvSpPr>
        <p:spPr>
          <a:xfrm>
            <a:off x="6135088" y="3294546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Seta para baixo 29"/>
          <p:cNvSpPr/>
          <p:nvPr/>
        </p:nvSpPr>
        <p:spPr>
          <a:xfrm>
            <a:off x="6680240" y="3291171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4900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Algoritmos de Busca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Mapa conceitual de memória em C</a:t>
            </a:r>
          </a:p>
          <a:p>
            <a:pPr lvl="1"/>
            <a:r>
              <a:rPr lang="pt-BR" dirty="0" smtClean="0"/>
              <a:t>Área de código</a:t>
            </a:r>
          </a:p>
          <a:p>
            <a:pPr lvl="2"/>
            <a:r>
              <a:rPr lang="pt-BR" dirty="0" smtClean="0"/>
              <a:t>Binário do programa</a:t>
            </a:r>
          </a:p>
          <a:p>
            <a:pPr lvl="2"/>
            <a:endParaRPr lang="pt-BR" dirty="0" smtClean="0"/>
          </a:p>
          <a:p>
            <a:pPr lvl="1"/>
            <a:r>
              <a:rPr lang="pt-BR" dirty="0" smtClean="0"/>
              <a:t>Variáveis globais + estáticas</a:t>
            </a:r>
          </a:p>
          <a:p>
            <a:pPr lvl="2"/>
            <a:r>
              <a:rPr lang="pt-BR" dirty="0" smtClean="0"/>
              <a:t>Tamanho fixo</a:t>
            </a:r>
          </a:p>
        </p:txBody>
      </p:sp>
      <p:grpSp>
        <p:nvGrpSpPr>
          <p:cNvPr id="14" name="Grupo 13"/>
          <p:cNvGrpSpPr/>
          <p:nvPr/>
        </p:nvGrpSpPr>
        <p:grpSpPr>
          <a:xfrm>
            <a:off x="6246048" y="2493328"/>
            <a:ext cx="2520000" cy="3888000"/>
            <a:chOff x="1080000" y="1224000"/>
            <a:chExt cx="2520000" cy="3888000"/>
          </a:xfrm>
        </p:grpSpPr>
        <p:sp>
          <p:nvSpPr>
            <p:cNvPr id="8" name="Forma livre 7"/>
            <p:cNvSpPr/>
            <p:nvPr/>
          </p:nvSpPr>
          <p:spPr>
            <a:xfrm>
              <a:off x="1080000" y="1224000"/>
              <a:ext cx="2520000" cy="936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BCE4E5"/>
            </a:solidFill>
            <a:ln w="0">
              <a:solidFill>
                <a:srgbClr val="3465A4"/>
              </a:solidFill>
              <a:prstDash val="solid"/>
            </a:ln>
          </p:spPr>
          <p:txBody>
            <a:bodyPr vert="horz" wrap="none" lIns="90000" tIns="45000" rIns="90000" bIns="45000" anchor="ctr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r>
                <a:rPr lang="pt-BR" sz="1600" b="0" i="0" u="none" strike="noStrike" kern="1200" cap="none" dirty="0">
                  <a:ln>
                    <a:noFill/>
                  </a:ln>
                  <a:latin typeface="Constantia" panose="02030602050306030303" pitchFamily="18" charset="0"/>
                  <a:ea typeface="AR PL SungtiL GB" pitchFamily="2"/>
                  <a:cs typeface="Lohit Devanagari" pitchFamily="2"/>
                </a:rPr>
                <a:t>Pilha</a:t>
              </a: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</p:txBody>
        </p:sp>
        <p:sp>
          <p:nvSpPr>
            <p:cNvPr id="9" name="Forma livre 8"/>
            <p:cNvSpPr/>
            <p:nvPr/>
          </p:nvSpPr>
          <p:spPr>
            <a:xfrm>
              <a:off x="1080000" y="2160000"/>
              <a:ext cx="2520000" cy="1800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BCE4E5"/>
            </a:solidFill>
            <a:ln w="0">
              <a:solidFill>
                <a:srgbClr val="3465A4"/>
              </a:solidFill>
              <a:prstDash val="solid"/>
            </a:ln>
          </p:spPr>
          <p:txBody>
            <a:bodyPr vert="horz" wrap="none" lIns="90000" tIns="45000" rIns="90000" bIns="45000" anchor="ctr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r>
                <a:rPr lang="pt-BR" sz="1600" b="0" i="0" u="none" strike="noStrike" kern="1200" cap="none" dirty="0" err="1">
                  <a:ln>
                    <a:noFill/>
                  </a:ln>
                  <a:latin typeface="Constantia" panose="02030602050306030303" pitchFamily="18" charset="0"/>
                  <a:ea typeface="AR PL SungtiL GB" pitchFamily="2"/>
                  <a:cs typeface="Lohit Devanagari" pitchFamily="2"/>
                </a:rPr>
                <a:t>Heap</a:t>
              </a:r>
              <a:endParaRPr lang="pt-BR" sz="16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</p:txBody>
        </p:sp>
        <p:sp>
          <p:nvSpPr>
            <p:cNvPr id="10" name="Forma livre 9"/>
            <p:cNvSpPr/>
            <p:nvPr/>
          </p:nvSpPr>
          <p:spPr>
            <a:xfrm>
              <a:off x="1080000" y="3960000"/>
              <a:ext cx="2520000" cy="576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87D1D1"/>
            </a:solidFill>
            <a:ln w="0">
              <a:solidFill>
                <a:srgbClr val="3465A4"/>
              </a:solidFill>
              <a:prstDash val="solid"/>
            </a:ln>
          </p:spPr>
          <p:txBody>
            <a:bodyPr vert="horz" wrap="none" lIns="90000" tIns="45000" rIns="90000" bIns="45000" anchor="ctr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r>
                <a:rPr lang="pt-BR" sz="1600" b="0" i="0" u="none" strike="noStrike" kern="1200" cap="none">
                  <a:ln>
                    <a:noFill/>
                  </a:ln>
                  <a:latin typeface="Constantia" panose="02030602050306030303" pitchFamily="18" charset="0"/>
                  <a:ea typeface="AR PL SungtiL GB" pitchFamily="2"/>
                  <a:cs typeface="Lohit Devanagari" pitchFamily="2"/>
                </a:rPr>
                <a:t>Variáveis globais</a:t>
              </a:r>
            </a:p>
          </p:txBody>
        </p:sp>
        <p:sp>
          <p:nvSpPr>
            <p:cNvPr id="11" name="Forma livre 10"/>
            <p:cNvSpPr/>
            <p:nvPr/>
          </p:nvSpPr>
          <p:spPr>
            <a:xfrm>
              <a:off x="1080000" y="4536000"/>
              <a:ext cx="2520000" cy="576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87D1D1"/>
            </a:solidFill>
            <a:ln w="0">
              <a:solidFill>
                <a:srgbClr val="3465A4"/>
              </a:solidFill>
              <a:prstDash val="solid"/>
            </a:ln>
          </p:spPr>
          <p:txBody>
            <a:bodyPr vert="horz" wrap="none" lIns="90000" tIns="45000" rIns="90000" bIns="45000" anchor="ctr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r>
                <a:rPr lang="pt-BR" sz="1600" b="0" i="0" u="none" strike="noStrike" kern="1200" cap="none">
                  <a:ln>
                    <a:noFill/>
                  </a:ln>
                  <a:latin typeface="Constantia" panose="02030602050306030303" pitchFamily="18" charset="0"/>
                  <a:ea typeface="AR PL SungtiL GB" pitchFamily="2"/>
                  <a:cs typeface="Lohit Devanagari" pitchFamily="2"/>
                </a:rPr>
                <a:t>Código do</a:t>
              </a: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r>
                <a:rPr lang="pt-BR" sz="1600" b="0" i="0" u="none" strike="noStrike" kern="1200" cap="none">
                  <a:ln>
                    <a:noFill/>
                  </a:ln>
                  <a:latin typeface="Constantia" panose="02030602050306030303" pitchFamily="18" charset="0"/>
                  <a:ea typeface="AR PL SungtiL GB" pitchFamily="2"/>
                  <a:cs typeface="Lohit Devanagari" pitchFamily="2"/>
                </a:rPr>
                <a:t>programa</a:t>
              </a:r>
            </a:p>
          </p:txBody>
        </p:sp>
        <p:sp>
          <p:nvSpPr>
            <p:cNvPr id="12" name="Conector reto 11"/>
            <p:cNvSpPr/>
            <p:nvPr/>
          </p:nvSpPr>
          <p:spPr>
            <a:xfrm>
              <a:off x="2304000" y="1584000"/>
              <a:ext cx="0" cy="5040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tailEnd type="arrow"/>
            </a:ln>
          </p:spPr>
          <p:txBody>
            <a:bodyPr wrap="none" lIns="90000" tIns="45000" rIns="90000" bIns="45000" anchor="ctr" anchorCtr="0" compatLnSpc="0"/>
            <a:lstStyle/>
            <a:p>
              <a:pPr marL="0" marR="0" lvl="0" indent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pt-BR" sz="1800" b="0" i="0" u="none" strike="noStrike" kern="1200" cap="none">
                <a:ln>
                  <a:noFill/>
                </a:ln>
                <a:latin typeface="Liberation Sans" pitchFamily="18"/>
                <a:ea typeface="AR PL SungtiL GB" pitchFamily="2"/>
                <a:cs typeface="Lohit Devanagari" pitchFamily="2"/>
              </a:endParaRPr>
            </a:p>
          </p:txBody>
        </p:sp>
        <p:sp>
          <p:nvSpPr>
            <p:cNvPr id="13" name="Conector reto 12"/>
            <p:cNvSpPr/>
            <p:nvPr/>
          </p:nvSpPr>
          <p:spPr>
            <a:xfrm flipV="1">
              <a:off x="2304000" y="2304000"/>
              <a:ext cx="0" cy="12240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tailEnd type="arrow"/>
            </a:ln>
          </p:spPr>
          <p:txBody>
            <a:bodyPr wrap="none" lIns="90000" tIns="45000" rIns="90000" bIns="45000" anchor="ctr" anchorCtr="0" compatLnSpc="0"/>
            <a:lstStyle/>
            <a:p>
              <a:pPr marL="0" marR="0" lvl="0" indent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pt-BR" sz="1800" b="0" i="0" u="none" strike="noStrike" kern="1200" cap="none">
                <a:ln>
                  <a:noFill/>
                </a:ln>
                <a:latin typeface="Liberation Sans" pitchFamily="18"/>
                <a:ea typeface="AR PL SungtiL GB" pitchFamily="2"/>
                <a:cs typeface="Lohit Devanagari" pitchFamily="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27087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Busca sequencial</a:t>
            </a:r>
          </a:p>
          <a:p>
            <a:pPr lvl="1"/>
            <a:r>
              <a:rPr lang="pt-BR" dirty="0" smtClean="0"/>
              <a:t>Ache a chave 5</a:t>
            </a:r>
            <a:endParaRPr lang="pt-BR" dirty="0"/>
          </a:p>
        </p:txBody>
      </p:sp>
      <p:graphicFrame>
        <p:nvGraphicFramePr>
          <p:cNvPr id="4" name="Espaço Reservado para Tabela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7649104"/>
              </p:ext>
            </p:extLst>
          </p:nvPr>
        </p:nvGraphicFramePr>
        <p:xfrm>
          <a:off x="610948" y="4251177"/>
          <a:ext cx="8155103" cy="432048"/>
        </p:xfrm>
        <a:graphic>
          <a:graphicData uri="http://schemas.openxmlformats.org/drawingml/2006/table">
            <a:tbl>
              <a:tblPr firstRow="1" bandRow="1"/>
              <a:tblGrid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7601"/>
              </a:tblGrid>
              <a:tr h="432048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71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45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96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53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31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62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154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12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173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24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87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29</a:t>
                      </a:r>
                    </a:p>
                  </a:txBody>
                  <a:tcPr marL="70162" marR="70162" marT="35081" marB="35081"/>
                </a:tc>
              </a:tr>
            </a:tbl>
          </a:graphicData>
        </a:graphic>
      </p:graphicFrame>
      <p:sp>
        <p:nvSpPr>
          <p:cNvPr id="19" name="Seta para baixo 18"/>
          <p:cNvSpPr/>
          <p:nvPr/>
        </p:nvSpPr>
        <p:spPr>
          <a:xfrm>
            <a:off x="683568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Seta para baixo 19"/>
          <p:cNvSpPr/>
          <p:nvPr/>
        </p:nvSpPr>
        <p:spPr>
          <a:xfrm>
            <a:off x="1228720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Seta para baixo 20"/>
          <p:cNvSpPr/>
          <p:nvPr/>
        </p:nvSpPr>
        <p:spPr>
          <a:xfrm>
            <a:off x="1773872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Seta para baixo 21"/>
          <p:cNvSpPr/>
          <p:nvPr/>
        </p:nvSpPr>
        <p:spPr>
          <a:xfrm>
            <a:off x="2319024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Seta para baixo 22"/>
          <p:cNvSpPr/>
          <p:nvPr/>
        </p:nvSpPr>
        <p:spPr>
          <a:xfrm>
            <a:off x="2864176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Seta para baixo 23"/>
          <p:cNvSpPr/>
          <p:nvPr/>
        </p:nvSpPr>
        <p:spPr>
          <a:xfrm>
            <a:off x="3409328" y="3294548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Seta para baixo 24"/>
          <p:cNvSpPr/>
          <p:nvPr/>
        </p:nvSpPr>
        <p:spPr>
          <a:xfrm>
            <a:off x="3954480" y="3294547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" name="Seta para baixo 25"/>
          <p:cNvSpPr/>
          <p:nvPr/>
        </p:nvSpPr>
        <p:spPr>
          <a:xfrm>
            <a:off x="4499632" y="3294547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" name="Seta para baixo 26"/>
          <p:cNvSpPr/>
          <p:nvPr/>
        </p:nvSpPr>
        <p:spPr>
          <a:xfrm>
            <a:off x="5044784" y="3294547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" name="Seta para baixo 27"/>
          <p:cNvSpPr/>
          <p:nvPr/>
        </p:nvSpPr>
        <p:spPr>
          <a:xfrm>
            <a:off x="5589936" y="3294546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Seta para baixo 28"/>
          <p:cNvSpPr/>
          <p:nvPr/>
        </p:nvSpPr>
        <p:spPr>
          <a:xfrm>
            <a:off x="6135088" y="3294546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Seta para baixo 29"/>
          <p:cNvSpPr/>
          <p:nvPr/>
        </p:nvSpPr>
        <p:spPr>
          <a:xfrm>
            <a:off x="6680240" y="3291171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Seta para baixo 30"/>
          <p:cNvSpPr/>
          <p:nvPr/>
        </p:nvSpPr>
        <p:spPr>
          <a:xfrm>
            <a:off x="7225392" y="3284984"/>
            <a:ext cx="377004" cy="761121"/>
          </a:xfrm>
          <a:prstGeom prst="downArrow">
            <a:avLst/>
          </a:prstGeom>
          <a:solidFill>
            <a:srgbClr val="FF0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712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Busca sequencial</a:t>
            </a:r>
          </a:p>
          <a:p>
            <a:pPr lvl="1"/>
            <a:endParaRPr lang="pt-BR" dirty="0" smtClean="0"/>
          </a:p>
          <a:p>
            <a:pPr marL="365760" lvl="1" indent="0">
              <a:buNone/>
            </a:pPr>
            <a:r>
              <a:rPr lang="pt-BR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sequencial(</a:t>
            </a:r>
            <a:r>
              <a:rPr lang="pt-BR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*itens, </a:t>
            </a:r>
            <a:r>
              <a:rPr lang="pt-BR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tam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t-BR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chave) {</a:t>
            </a:r>
          </a:p>
          <a:p>
            <a:pPr marL="365760" lvl="1" indent="0">
              <a:buNone/>
            </a:pP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t;</a:t>
            </a:r>
          </a:p>
          <a:p>
            <a:pPr marL="365760" lvl="1" indent="0">
              <a:buNone/>
            </a:pPr>
            <a:endParaRPr lang="pt-BR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(t=0; t &lt; </a:t>
            </a:r>
            <a:r>
              <a:rPr lang="pt-BR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tam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t++) {</a:t>
            </a:r>
          </a:p>
          <a:p>
            <a:pPr marL="365760" lvl="1" indent="0">
              <a:buNone/>
            </a:pP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t-BR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(chave == itens[t]) {</a:t>
            </a:r>
          </a:p>
          <a:p>
            <a:pPr marL="365760" lvl="1" indent="0">
              <a:buNone/>
            </a:pP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t-BR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t;</a:t>
            </a:r>
          </a:p>
          <a:p>
            <a:pPr marL="365760" lvl="1" indent="0">
              <a:buNone/>
            </a:pP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365760" lvl="1" indent="0">
              <a:buNone/>
            </a:pP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365760" lvl="1" indent="0">
              <a:buNone/>
            </a:pP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pt-BR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-1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365760" lvl="1" indent="0">
              <a:buNone/>
            </a:pP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t-BR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2936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Busca binária</a:t>
            </a:r>
          </a:p>
          <a:p>
            <a:pPr lvl="1"/>
            <a:r>
              <a:rPr lang="pt-BR" dirty="0" smtClean="0"/>
              <a:t>Exige </a:t>
            </a:r>
            <a:r>
              <a:rPr lang="pt-BR" i="1" dirty="0" err="1" smtClean="0"/>
              <a:t>dataset</a:t>
            </a:r>
            <a:r>
              <a:rPr lang="pt-BR" dirty="0" smtClean="0"/>
              <a:t> ordenado (pela chave)</a:t>
            </a:r>
          </a:p>
          <a:p>
            <a:pPr lvl="1"/>
            <a:r>
              <a:rPr lang="pt-BR" dirty="0" smtClean="0"/>
              <a:t>“Dividir para conquistar”</a:t>
            </a:r>
          </a:p>
          <a:p>
            <a:pPr lvl="2"/>
            <a:r>
              <a:rPr lang="pt-BR" dirty="0" smtClean="0"/>
              <a:t>Busca elemento central</a:t>
            </a:r>
          </a:p>
          <a:p>
            <a:pPr lvl="2"/>
            <a:r>
              <a:rPr lang="pt-BR" dirty="0" smtClean="0"/>
              <a:t>Se chave &gt; elemento central</a:t>
            </a:r>
          </a:p>
          <a:p>
            <a:pPr lvl="3"/>
            <a:r>
              <a:rPr lang="pt-BR" dirty="0" smtClean="0"/>
              <a:t>Procura na segunda metade</a:t>
            </a:r>
          </a:p>
          <a:p>
            <a:pPr lvl="2"/>
            <a:r>
              <a:rPr lang="pt-BR" dirty="0" smtClean="0"/>
              <a:t>Se chave &lt; elemento central</a:t>
            </a:r>
          </a:p>
          <a:p>
            <a:pPr lvl="3"/>
            <a:r>
              <a:rPr lang="pt-BR" dirty="0" smtClean="0"/>
              <a:t>Procura na primeira metade</a:t>
            </a:r>
          </a:p>
          <a:p>
            <a:pPr lvl="2"/>
            <a:r>
              <a:rPr lang="pt-BR" dirty="0" smtClean="0"/>
              <a:t>Repete até encontrar ou chave não existir</a:t>
            </a:r>
          </a:p>
        </p:txBody>
      </p:sp>
    </p:spTree>
    <p:extLst>
      <p:ext uri="{BB962C8B-B14F-4D97-AF65-F5344CB8AC3E}">
        <p14:creationId xmlns:p14="http://schemas.microsoft.com/office/powerpoint/2010/main" val="258162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Busca binária</a:t>
            </a:r>
          </a:p>
          <a:p>
            <a:pPr lvl="1"/>
            <a:r>
              <a:rPr lang="pt-BR" dirty="0" smtClean="0"/>
              <a:t>Algoritmo rápido</a:t>
            </a:r>
          </a:p>
          <a:p>
            <a:pPr lvl="2"/>
            <a:r>
              <a:rPr lang="pt-BR" dirty="0" smtClean="0"/>
              <a:t>Busca completa em poucos passos</a:t>
            </a:r>
          </a:p>
          <a:p>
            <a:pPr lvl="2"/>
            <a:r>
              <a:rPr lang="pt-BR" dirty="0" smtClean="0"/>
              <a:t>O(log n)</a:t>
            </a:r>
          </a:p>
        </p:txBody>
      </p:sp>
    </p:spTree>
    <p:extLst>
      <p:ext uri="{BB962C8B-B14F-4D97-AF65-F5344CB8AC3E}">
        <p14:creationId xmlns:p14="http://schemas.microsoft.com/office/powerpoint/2010/main" val="1157954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Busca binária</a:t>
            </a:r>
          </a:p>
          <a:p>
            <a:pPr lvl="1"/>
            <a:r>
              <a:rPr lang="pt-BR" dirty="0" smtClean="0"/>
              <a:t>Ache a chave 153</a:t>
            </a:r>
          </a:p>
        </p:txBody>
      </p:sp>
      <p:graphicFrame>
        <p:nvGraphicFramePr>
          <p:cNvPr id="4" name="Espaço Reservado para Tabela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6517855"/>
              </p:ext>
            </p:extLst>
          </p:nvPr>
        </p:nvGraphicFramePr>
        <p:xfrm>
          <a:off x="612648" y="4509120"/>
          <a:ext cx="8153406" cy="328750"/>
        </p:xfrm>
        <a:graphic>
          <a:graphicData uri="http://schemas.openxmlformats.org/drawingml/2006/table">
            <a:tbl>
              <a:tblPr firstRow="1" bandRow="1"/>
              <a:tblGrid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7486"/>
              </a:tblGrid>
              <a:tr h="328750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17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31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56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84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142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153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195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213</a:t>
                      </a:r>
                    </a:p>
                  </a:txBody>
                  <a:tcPr marL="82188" marR="82188" marT="41094" marB="41094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7909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Busca binária</a:t>
            </a:r>
          </a:p>
          <a:p>
            <a:pPr lvl="1"/>
            <a:r>
              <a:rPr lang="pt-BR" dirty="0" smtClean="0"/>
              <a:t>Ache a chave 153</a:t>
            </a:r>
          </a:p>
        </p:txBody>
      </p:sp>
      <p:graphicFrame>
        <p:nvGraphicFramePr>
          <p:cNvPr id="4" name="Espaço Reservado para Tabela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6517855"/>
              </p:ext>
            </p:extLst>
          </p:nvPr>
        </p:nvGraphicFramePr>
        <p:xfrm>
          <a:off x="612648" y="4509120"/>
          <a:ext cx="8153406" cy="328750"/>
        </p:xfrm>
        <a:graphic>
          <a:graphicData uri="http://schemas.openxmlformats.org/drawingml/2006/table">
            <a:tbl>
              <a:tblPr firstRow="1" bandRow="1"/>
              <a:tblGrid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7486"/>
              </a:tblGrid>
              <a:tr h="328750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17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31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56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84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142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153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195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213</a:t>
                      </a:r>
                    </a:p>
                  </a:txBody>
                  <a:tcPr marL="82188" marR="82188" marT="41094" marB="41094"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467544" y="4885162"/>
            <a:ext cx="743578" cy="372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solidFill>
                  <a:srgbClr val="CE181E"/>
                </a:solidFill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início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8244408" y="4885162"/>
            <a:ext cx="524159" cy="372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 smtClean="0">
                <a:ln>
                  <a:noFill/>
                </a:ln>
                <a:solidFill>
                  <a:srgbClr val="CE181E"/>
                </a:solidFill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fim</a:t>
            </a:r>
            <a:endParaRPr lang="pt-BR" sz="1800" b="0" i="0" u="none" strike="noStrike" kern="1200" cap="none" dirty="0">
              <a:ln>
                <a:noFill/>
              </a:ln>
              <a:solidFill>
                <a:srgbClr val="CE181E"/>
              </a:solidFill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467961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Busca binária</a:t>
            </a:r>
          </a:p>
          <a:p>
            <a:pPr lvl="1"/>
            <a:r>
              <a:rPr lang="pt-BR" dirty="0" smtClean="0"/>
              <a:t>Ache a chave 153</a:t>
            </a:r>
          </a:p>
        </p:txBody>
      </p:sp>
      <p:graphicFrame>
        <p:nvGraphicFramePr>
          <p:cNvPr id="4" name="Espaço Reservado para Tabela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6517855"/>
              </p:ext>
            </p:extLst>
          </p:nvPr>
        </p:nvGraphicFramePr>
        <p:xfrm>
          <a:off x="612648" y="4509120"/>
          <a:ext cx="8153406" cy="328750"/>
        </p:xfrm>
        <a:graphic>
          <a:graphicData uri="http://schemas.openxmlformats.org/drawingml/2006/table">
            <a:tbl>
              <a:tblPr firstRow="1" bandRow="1"/>
              <a:tblGrid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7486"/>
              </a:tblGrid>
              <a:tr h="328750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17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31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56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84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142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153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195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213</a:t>
                      </a:r>
                    </a:p>
                  </a:txBody>
                  <a:tcPr marL="82188" marR="82188" marT="41094" marB="41094"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467544" y="4885162"/>
            <a:ext cx="743578" cy="372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solidFill>
                  <a:srgbClr val="CE181E"/>
                </a:solidFill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início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8244408" y="4885162"/>
            <a:ext cx="524159" cy="372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 smtClean="0">
                <a:ln>
                  <a:noFill/>
                </a:ln>
                <a:solidFill>
                  <a:srgbClr val="CE181E"/>
                </a:solidFill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fim</a:t>
            </a:r>
            <a:endParaRPr lang="pt-BR" sz="1800" b="0" i="0" u="none" strike="noStrike" kern="1200" cap="none" dirty="0">
              <a:ln>
                <a:noFill/>
              </a:ln>
              <a:solidFill>
                <a:srgbClr val="CE181E"/>
              </a:solidFill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8" name="Forma livre 7"/>
          <p:cNvSpPr/>
          <p:nvPr/>
        </p:nvSpPr>
        <p:spPr>
          <a:xfrm rot="5400000">
            <a:off x="4544088" y="76113"/>
            <a:ext cx="288000" cy="8155919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</p:spPr>
        <p:txBody>
          <a:bodyPr wrap="none" lIns="90000" tIns="45000" rIns="90000" bIns="450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455100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Busca binária</a:t>
            </a:r>
          </a:p>
          <a:p>
            <a:pPr lvl="1"/>
            <a:r>
              <a:rPr lang="pt-BR" dirty="0" smtClean="0"/>
              <a:t>Ache a chave 153</a:t>
            </a:r>
          </a:p>
        </p:txBody>
      </p:sp>
      <p:graphicFrame>
        <p:nvGraphicFramePr>
          <p:cNvPr id="4" name="Espaço Reservado para Tabela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6517855"/>
              </p:ext>
            </p:extLst>
          </p:nvPr>
        </p:nvGraphicFramePr>
        <p:xfrm>
          <a:off x="612648" y="4509120"/>
          <a:ext cx="8153406" cy="328750"/>
        </p:xfrm>
        <a:graphic>
          <a:graphicData uri="http://schemas.openxmlformats.org/drawingml/2006/table">
            <a:tbl>
              <a:tblPr firstRow="1" bandRow="1"/>
              <a:tblGrid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7486"/>
              </a:tblGrid>
              <a:tr h="328750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17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31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56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84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142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153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195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213</a:t>
                      </a:r>
                    </a:p>
                  </a:txBody>
                  <a:tcPr marL="82188" marR="82188" marT="41094" marB="41094"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467544" y="4885162"/>
            <a:ext cx="743578" cy="372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solidFill>
                  <a:srgbClr val="CE181E"/>
                </a:solidFill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início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8244408" y="4885162"/>
            <a:ext cx="524159" cy="372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 smtClean="0">
                <a:ln>
                  <a:noFill/>
                </a:ln>
                <a:solidFill>
                  <a:srgbClr val="CE181E"/>
                </a:solidFill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fim</a:t>
            </a:r>
            <a:endParaRPr lang="pt-BR" sz="1800" b="0" i="0" u="none" strike="noStrike" kern="1200" cap="none" dirty="0">
              <a:ln>
                <a:noFill/>
              </a:ln>
              <a:solidFill>
                <a:srgbClr val="CE181E"/>
              </a:solidFill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8" name="Forma livre 7"/>
          <p:cNvSpPr/>
          <p:nvPr/>
        </p:nvSpPr>
        <p:spPr>
          <a:xfrm rot="5400000">
            <a:off x="4544088" y="76113"/>
            <a:ext cx="288000" cy="8155919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</p:spPr>
        <p:txBody>
          <a:bodyPr wrap="none" lIns="90000" tIns="45000" rIns="90000" bIns="450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9" name="Seta para cima 8"/>
          <p:cNvSpPr/>
          <p:nvPr/>
        </p:nvSpPr>
        <p:spPr>
          <a:xfrm>
            <a:off x="3998029" y="5010608"/>
            <a:ext cx="357947" cy="722648"/>
          </a:xfrm>
          <a:prstGeom prst="up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5575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Busca binária</a:t>
            </a:r>
          </a:p>
          <a:p>
            <a:pPr lvl="1"/>
            <a:r>
              <a:rPr lang="pt-BR" dirty="0" smtClean="0"/>
              <a:t>Ache a chave 153</a:t>
            </a:r>
          </a:p>
        </p:txBody>
      </p:sp>
      <p:graphicFrame>
        <p:nvGraphicFramePr>
          <p:cNvPr id="4" name="Espaço Reservado para Tabela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6517855"/>
              </p:ext>
            </p:extLst>
          </p:nvPr>
        </p:nvGraphicFramePr>
        <p:xfrm>
          <a:off x="612648" y="4509120"/>
          <a:ext cx="8153406" cy="328750"/>
        </p:xfrm>
        <a:graphic>
          <a:graphicData uri="http://schemas.openxmlformats.org/drawingml/2006/table">
            <a:tbl>
              <a:tblPr firstRow="1" bandRow="1"/>
              <a:tblGrid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7486"/>
              </a:tblGrid>
              <a:tr h="328750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17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31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56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84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142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153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195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213</a:t>
                      </a:r>
                    </a:p>
                  </a:txBody>
                  <a:tcPr marL="82188" marR="82188" marT="41094" marB="41094"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467544" y="4885162"/>
            <a:ext cx="743578" cy="372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solidFill>
                  <a:srgbClr val="CE181E"/>
                </a:solidFill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início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8244408" y="4885162"/>
            <a:ext cx="524159" cy="372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 smtClean="0">
                <a:ln>
                  <a:noFill/>
                </a:ln>
                <a:solidFill>
                  <a:srgbClr val="CE181E"/>
                </a:solidFill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fim</a:t>
            </a:r>
            <a:endParaRPr lang="pt-BR" sz="1800" b="0" i="0" u="none" strike="noStrike" kern="1200" cap="none" dirty="0">
              <a:ln>
                <a:noFill/>
              </a:ln>
              <a:solidFill>
                <a:srgbClr val="CE181E"/>
              </a:solidFill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8" name="Forma livre 7"/>
          <p:cNvSpPr/>
          <p:nvPr/>
        </p:nvSpPr>
        <p:spPr>
          <a:xfrm rot="5400000">
            <a:off x="4544088" y="76113"/>
            <a:ext cx="288000" cy="8155919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</p:spPr>
        <p:txBody>
          <a:bodyPr wrap="none" lIns="90000" tIns="45000" rIns="90000" bIns="450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9" name="Seta para cima 8"/>
          <p:cNvSpPr/>
          <p:nvPr/>
        </p:nvSpPr>
        <p:spPr>
          <a:xfrm>
            <a:off x="3998029" y="5010608"/>
            <a:ext cx="357947" cy="722648"/>
          </a:xfrm>
          <a:prstGeom prst="up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onector reto 9"/>
          <p:cNvSpPr/>
          <p:nvPr/>
        </p:nvSpPr>
        <p:spPr>
          <a:xfrm>
            <a:off x="1211122" y="5085184"/>
            <a:ext cx="256879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wrap="none" lIns="90000" tIns="45000" rIns="90000" bIns="45000" anchor="ctr" anchorCtr="0" compatLnSpc="0"/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731857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Busca binária</a:t>
            </a:r>
          </a:p>
          <a:p>
            <a:pPr lvl="1"/>
            <a:r>
              <a:rPr lang="pt-BR" dirty="0" smtClean="0"/>
              <a:t>Ache a chave 153</a:t>
            </a:r>
          </a:p>
        </p:txBody>
      </p:sp>
      <p:graphicFrame>
        <p:nvGraphicFramePr>
          <p:cNvPr id="4" name="Espaço Reservado para Tabela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6517855"/>
              </p:ext>
            </p:extLst>
          </p:nvPr>
        </p:nvGraphicFramePr>
        <p:xfrm>
          <a:off x="612648" y="4509120"/>
          <a:ext cx="8153406" cy="328750"/>
        </p:xfrm>
        <a:graphic>
          <a:graphicData uri="http://schemas.openxmlformats.org/drawingml/2006/table">
            <a:tbl>
              <a:tblPr firstRow="1" bandRow="1"/>
              <a:tblGrid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7486"/>
              </a:tblGrid>
              <a:tr h="328750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17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31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56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84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142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153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195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213</a:t>
                      </a:r>
                    </a:p>
                  </a:txBody>
                  <a:tcPr marL="82188" marR="82188" marT="41094" marB="41094"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4332478" y="4885162"/>
            <a:ext cx="743578" cy="372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solidFill>
                  <a:srgbClr val="CE181E"/>
                </a:solidFill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início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8244408" y="4885162"/>
            <a:ext cx="524159" cy="372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 smtClean="0">
                <a:ln>
                  <a:noFill/>
                </a:ln>
                <a:solidFill>
                  <a:srgbClr val="CE181E"/>
                </a:solidFill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fim</a:t>
            </a:r>
            <a:endParaRPr lang="pt-BR" sz="1800" b="0" i="0" u="none" strike="noStrike" kern="1200" cap="none" dirty="0">
              <a:ln>
                <a:noFill/>
              </a:ln>
              <a:solidFill>
                <a:srgbClr val="CE181E"/>
              </a:solidFill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8" name="Forma livre 7"/>
          <p:cNvSpPr/>
          <p:nvPr/>
        </p:nvSpPr>
        <p:spPr>
          <a:xfrm rot="5400000">
            <a:off x="6453015" y="1985041"/>
            <a:ext cx="288000" cy="4338064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</p:spPr>
        <p:txBody>
          <a:bodyPr wrap="none" lIns="90000" tIns="45000" rIns="90000" bIns="450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916002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Mapa conceitual de memória em C</a:t>
            </a:r>
          </a:p>
          <a:p>
            <a:pPr lvl="1"/>
            <a:r>
              <a:rPr lang="pt-BR" dirty="0" smtClean="0"/>
              <a:t>Pilha</a:t>
            </a:r>
          </a:p>
          <a:p>
            <a:pPr lvl="2"/>
            <a:r>
              <a:rPr lang="pt-BR" dirty="0" smtClean="0"/>
              <a:t>Informação de chamada a funções</a:t>
            </a:r>
          </a:p>
          <a:p>
            <a:pPr lvl="3"/>
            <a:r>
              <a:rPr lang="pt-BR" dirty="0" smtClean="0"/>
              <a:t>Parâmetros</a:t>
            </a:r>
          </a:p>
          <a:p>
            <a:pPr lvl="3"/>
            <a:r>
              <a:rPr lang="pt-BR" dirty="0" smtClean="0"/>
              <a:t>Endereços de retorno</a:t>
            </a:r>
          </a:p>
          <a:p>
            <a:pPr lvl="3"/>
            <a:r>
              <a:rPr lang="pt-BR" dirty="0" smtClean="0"/>
              <a:t>Variáveis locais</a:t>
            </a:r>
          </a:p>
          <a:p>
            <a:pPr lvl="3"/>
            <a:r>
              <a:rPr lang="pt-BR" dirty="0" smtClean="0"/>
              <a:t>8MB no Linux</a:t>
            </a:r>
          </a:p>
          <a:p>
            <a:pPr lvl="4"/>
            <a:r>
              <a:rPr lang="pt-BR" dirty="0" smtClean="0"/>
              <a:t>Pode ser configurado</a:t>
            </a:r>
          </a:p>
          <a:p>
            <a:pPr lvl="1"/>
            <a:r>
              <a:rPr lang="pt-BR" i="1" dirty="0" err="1" smtClean="0"/>
              <a:t>Heap</a:t>
            </a:r>
            <a:endParaRPr lang="pt-BR" dirty="0" smtClean="0"/>
          </a:p>
          <a:p>
            <a:pPr lvl="2"/>
            <a:r>
              <a:rPr lang="pt-BR" dirty="0" smtClean="0"/>
              <a:t>Área livre para alocação dinâmica</a:t>
            </a:r>
            <a:br>
              <a:rPr lang="pt-BR" dirty="0" smtClean="0"/>
            </a:br>
            <a:r>
              <a:rPr lang="pt-BR" dirty="0" smtClean="0"/>
              <a:t>de memória pelo programa</a:t>
            </a:r>
          </a:p>
        </p:txBody>
      </p:sp>
      <p:grpSp>
        <p:nvGrpSpPr>
          <p:cNvPr id="14" name="Grupo 13"/>
          <p:cNvGrpSpPr/>
          <p:nvPr/>
        </p:nvGrpSpPr>
        <p:grpSpPr>
          <a:xfrm>
            <a:off x="6246048" y="2493328"/>
            <a:ext cx="2520000" cy="3888000"/>
            <a:chOff x="1080000" y="1224000"/>
            <a:chExt cx="2520000" cy="3888000"/>
          </a:xfrm>
        </p:grpSpPr>
        <p:sp>
          <p:nvSpPr>
            <p:cNvPr id="8" name="Forma livre 7"/>
            <p:cNvSpPr/>
            <p:nvPr/>
          </p:nvSpPr>
          <p:spPr>
            <a:xfrm>
              <a:off x="1080000" y="1224000"/>
              <a:ext cx="2520000" cy="936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BCE4E5"/>
            </a:solidFill>
            <a:ln w="0">
              <a:solidFill>
                <a:srgbClr val="3465A4"/>
              </a:solidFill>
              <a:prstDash val="solid"/>
            </a:ln>
          </p:spPr>
          <p:txBody>
            <a:bodyPr vert="horz" wrap="none" lIns="90000" tIns="45000" rIns="90000" bIns="45000" anchor="ctr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r>
                <a:rPr lang="pt-BR" sz="1600" b="0" i="0" u="none" strike="noStrike" kern="1200" cap="none" dirty="0">
                  <a:ln>
                    <a:noFill/>
                  </a:ln>
                  <a:latin typeface="Constantia" panose="02030602050306030303" pitchFamily="18" charset="0"/>
                  <a:ea typeface="AR PL SungtiL GB" pitchFamily="2"/>
                  <a:cs typeface="Lohit Devanagari" pitchFamily="2"/>
                </a:rPr>
                <a:t>Pilha</a:t>
              </a: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</p:txBody>
        </p:sp>
        <p:sp>
          <p:nvSpPr>
            <p:cNvPr id="9" name="Forma livre 8"/>
            <p:cNvSpPr/>
            <p:nvPr/>
          </p:nvSpPr>
          <p:spPr>
            <a:xfrm>
              <a:off x="1080000" y="2160000"/>
              <a:ext cx="2520000" cy="1800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BCE4E5"/>
            </a:solidFill>
            <a:ln w="0">
              <a:solidFill>
                <a:srgbClr val="3465A4"/>
              </a:solidFill>
              <a:prstDash val="solid"/>
            </a:ln>
          </p:spPr>
          <p:txBody>
            <a:bodyPr vert="horz" wrap="none" lIns="90000" tIns="45000" rIns="90000" bIns="45000" anchor="ctr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r>
                <a:rPr lang="pt-BR" sz="1600" b="0" i="0" u="none" strike="noStrike" kern="1200" cap="none" dirty="0" err="1">
                  <a:ln>
                    <a:noFill/>
                  </a:ln>
                  <a:latin typeface="Constantia" panose="02030602050306030303" pitchFamily="18" charset="0"/>
                  <a:ea typeface="AR PL SungtiL GB" pitchFamily="2"/>
                  <a:cs typeface="Lohit Devanagari" pitchFamily="2"/>
                </a:rPr>
                <a:t>Heap</a:t>
              </a:r>
              <a:endParaRPr lang="pt-BR" sz="16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</p:txBody>
        </p:sp>
        <p:sp>
          <p:nvSpPr>
            <p:cNvPr id="10" name="Forma livre 9"/>
            <p:cNvSpPr/>
            <p:nvPr/>
          </p:nvSpPr>
          <p:spPr>
            <a:xfrm>
              <a:off x="1080000" y="3960000"/>
              <a:ext cx="2520000" cy="576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87D1D1"/>
            </a:solidFill>
            <a:ln w="0">
              <a:solidFill>
                <a:srgbClr val="3465A4"/>
              </a:solidFill>
              <a:prstDash val="solid"/>
            </a:ln>
          </p:spPr>
          <p:txBody>
            <a:bodyPr vert="horz" wrap="none" lIns="90000" tIns="45000" rIns="90000" bIns="45000" anchor="ctr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r>
                <a:rPr lang="pt-BR" sz="1600" b="0" i="0" u="none" strike="noStrike" kern="1200" cap="none">
                  <a:ln>
                    <a:noFill/>
                  </a:ln>
                  <a:latin typeface="Constantia" panose="02030602050306030303" pitchFamily="18" charset="0"/>
                  <a:ea typeface="AR PL SungtiL GB" pitchFamily="2"/>
                  <a:cs typeface="Lohit Devanagari" pitchFamily="2"/>
                </a:rPr>
                <a:t>Variáveis globais</a:t>
              </a:r>
            </a:p>
          </p:txBody>
        </p:sp>
        <p:sp>
          <p:nvSpPr>
            <p:cNvPr id="11" name="Forma livre 10"/>
            <p:cNvSpPr/>
            <p:nvPr/>
          </p:nvSpPr>
          <p:spPr>
            <a:xfrm>
              <a:off x="1080000" y="4536000"/>
              <a:ext cx="2520000" cy="576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87D1D1"/>
            </a:solidFill>
            <a:ln w="0">
              <a:solidFill>
                <a:srgbClr val="3465A4"/>
              </a:solidFill>
              <a:prstDash val="solid"/>
            </a:ln>
          </p:spPr>
          <p:txBody>
            <a:bodyPr vert="horz" wrap="none" lIns="90000" tIns="45000" rIns="90000" bIns="45000" anchor="ctr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r>
                <a:rPr lang="pt-BR" sz="1600" b="0" i="0" u="none" strike="noStrike" kern="1200" cap="none">
                  <a:ln>
                    <a:noFill/>
                  </a:ln>
                  <a:latin typeface="Constantia" panose="02030602050306030303" pitchFamily="18" charset="0"/>
                  <a:ea typeface="AR PL SungtiL GB" pitchFamily="2"/>
                  <a:cs typeface="Lohit Devanagari" pitchFamily="2"/>
                </a:rPr>
                <a:t>Código do</a:t>
              </a: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r>
                <a:rPr lang="pt-BR" sz="1600" b="0" i="0" u="none" strike="noStrike" kern="1200" cap="none">
                  <a:ln>
                    <a:noFill/>
                  </a:ln>
                  <a:latin typeface="Constantia" panose="02030602050306030303" pitchFamily="18" charset="0"/>
                  <a:ea typeface="AR PL SungtiL GB" pitchFamily="2"/>
                  <a:cs typeface="Lohit Devanagari" pitchFamily="2"/>
                </a:rPr>
                <a:t>programa</a:t>
              </a:r>
            </a:p>
          </p:txBody>
        </p:sp>
        <p:sp>
          <p:nvSpPr>
            <p:cNvPr id="12" name="Conector reto 11"/>
            <p:cNvSpPr/>
            <p:nvPr/>
          </p:nvSpPr>
          <p:spPr>
            <a:xfrm>
              <a:off x="2304000" y="1584000"/>
              <a:ext cx="0" cy="5040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tailEnd type="arrow"/>
            </a:ln>
          </p:spPr>
          <p:txBody>
            <a:bodyPr wrap="none" lIns="90000" tIns="45000" rIns="90000" bIns="45000" anchor="ctr" anchorCtr="0" compatLnSpc="0"/>
            <a:lstStyle/>
            <a:p>
              <a:pPr marL="0" marR="0" lvl="0" indent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pt-BR" sz="1800" b="0" i="0" u="none" strike="noStrike" kern="1200" cap="none">
                <a:ln>
                  <a:noFill/>
                </a:ln>
                <a:latin typeface="Liberation Sans" pitchFamily="18"/>
                <a:ea typeface="AR PL SungtiL GB" pitchFamily="2"/>
                <a:cs typeface="Lohit Devanagari" pitchFamily="2"/>
              </a:endParaRPr>
            </a:p>
          </p:txBody>
        </p:sp>
        <p:sp>
          <p:nvSpPr>
            <p:cNvPr id="13" name="Conector reto 12"/>
            <p:cNvSpPr/>
            <p:nvPr/>
          </p:nvSpPr>
          <p:spPr>
            <a:xfrm flipV="1">
              <a:off x="2304000" y="2304000"/>
              <a:ext cx="0" cy="12240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tailEnd type="arrow"/>
            </a:ln>
          </p:spPr>
          <p:txBody>
            <a:bodyPr wrap="none" lIns="90000" tIns="45000" rIns="90000" bIns="45000" anchor="ctr" anchorCtr="0" compatLnSpc="0"/>
            <a:lstStyle/>
            <a:p>
              <a:pPr marL="0" marR="0" lvl="0" indent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pt-BR" sz="1800" b="0" i="0" u="none" strike="noStrike" kern="1200" cap="none">
                <a:ln>
                  <a:noFill/>
                </a:ln>
                <a:latin typeface="Liberation Sans" pitchFamily="18"/>
                <a:ea typeface="AR PL SungtiL GB" pitchFamily="2"/>
                <a:cs typeface="Lohit Devanagari" pitchFamily="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520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Busca binária</a:t>
            </a:r>
          </a:p>
          <a:p>
            <a:pPr lvl="1"/>
            <a:r>
              <a:rPr lang="pt-BR" dirty="0" smtClean="0"/>
              <a:t>Ache a chave 153</a:t>
            </a:r>
          </a:p>
        </p:txBody>
      </p:sp>
      <p:graphicFrame>
        <p:nvGraphicFramePr>
          <p:cNvPr id="4" name="Espaço Reservado para Tabela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6517855"/>
              </p:ext>
            </p:extLst>
          </p:nvPr>
        </p:nvGraphicFramePr>
        <p:xfrm>
          <a:off x="612648" y="4509120"/>
          <a:ext cx="8153406" cy="328750"/>
        </p:xfrm>
        <a:graphic>
          <a:graphicData uri="http://schemas.openxmlformats.org/drawingml/2006/table">
            <a:tbl>
              <a:tblPr firstRow="1" bandRow="1"/>
              <a:tblGrid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7486"/>
              </a:tblGrid>
              <a:tr h="328750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17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31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56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84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142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153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195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213</a:t>
                      </a:r>
                    </a:p>
                  </a:txBody>
                  <a:tcPr marL="82188" marR="82188" marT="41094" marB="41094"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4332478" y="4885162"/>
            <a:ext cx="743578" cy="372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solidFill>
                  <a:srgbClr val="CE181E"/>
                </a:solidFill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início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8244408" y="4885162"/>
            <a:ext cx="524159" cy="372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 smtClean="0">
                <a:ln>
                  <a:noFill/>
                </a:ln>
                <a:solidFill>
                  <a:srgbClr val="CE181E"/>
                </a:solidFill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fim</a:t>
            </a:r>
            <a:endParaRPr lang="pt-BR" sz="1800" b="0" i="0" u="none" strike="noStrike" kern="1200" cap="none" dirty="0">
              <a:ln>
                <a:noFill/>
              </a:ln>
              <a:solidFill>
                <a:srgbClr val="CE181E"/>
              </a:solidFill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8" name="Forma livre 7"/>
          <p:cNvSpPr/>
          <p:nvPr/>
        </p:nvSpPr>
        <p:spPr>
          <a:xfrm rot="5400000">
            <a:off x="6453015" y="1985041"/>
            <a:ext cx="288000" cy="4338064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</p:spPr>
        <p:txBody>
          <a:bodyPr wrap="none" lIns="90000" tIns="45000" rIns="90000" bIns="450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9" name="Seta para cima 8"/>
          <p:cNvSpPr/>
          <p:nvPr/>
        </p:nvSpPr>
        <p:spPr>
          <a:xfrm>
            <a:off x="6158269" y="5010608"/>
            <a:ext cx="357947" cy="722648"/>
          </a:xfrm>
          <a:prstGeom prst="up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4383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Busca binária</a:t>
            </a:r>
          </a:p>
          <a:p>
            <a:pPr lvl="1"/>
            <a:r>
              <a:rPr lang="pt-BR" dirty="0" smtClean="0"/>
              <a:t>Ache a chave 153</a:t>
            </a:r>
          </a:p>
        </p:txBody>
      </p:sp>
      <p:graphicFrame>
        <p:nvGraphicFramePr>
          <p:cNvPr id="4" name="Espaço Reservado para Tabela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6517855"/>
              </p:ext>
            </p:extLst>
          </p:nvPr>
        </p:nvGraphicFramePr>
        <p:xfrm>
          <a:off x="612648" y="4509120"/>
          <a:ext cx="8153406" cy="328750"/>
        </p:xfrm>
        <a:graphic>
          <a:graphicData uri="http://schemas.openxmlformats.org/drawingml/2006/table">
            <a:tbl>
              <a:tblPr firstRow="1" bandRow="1"/>
              <a:tblGrid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7486"/>
              </a:tblGrid>
              <a:tr h="328750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17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31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56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84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142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153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195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213</a:t>
                      </a:r>
                    </a:p>
                  </a:txBody>
                  <a:tcPr marL="82188" marR="82188" marT="41094" marB="41094"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4332478" y="4885162"/>
            <a:ext cx="743578" cy="372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solidFill>
                  <a:srgbClr val="CE181E"/>
                </a:solidFill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início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8244408" y="4885162"/>
            <a:ext cx="524159" cy="372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 smtClean="0">
                <a:ln>
                  <a:noFill/>
                </a:ln>
                <a:solidFill>
                  <a:srgbClr val="CE181E"/>
                </a:solidFill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fim</a:t>
            </a:r>
            <a:endParaRPr lang="pt-BR" sz="1800" b="0" i="0" u="none" strike="noStrike" kern="1200" cap="none" dirty="0">
              <a:ln>
                <a:noFill/>
              </a:ln>
              <a:solidFill>
                <a:srgbClr val="CE181E"/>
              </a:solidFill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8" name="Forma livre 7"/>
          <p:cNvSpPr/>
          <p:nvPr/>
        </p:nvSpPr>
        <p:spPr>
          <a:xfrm rot="5400000">
            <a:off x="6453015" y="1985041"/>
            <a:ext cx="288000" cy="4338064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</p:spPr>
        <p:txBody>
          <a:bodyPr wrap="none" lIns="90000" tIns="45000" rIns="90000" bIns="450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9" name="Seta para cima 8"/>
          <p:cNvSpPr/>
          <p:nvPr/>
        </p:nvSpPr>
        <p:spPr>
          <a:xfrm>
            <a:off x="6158269" y="5010608"/>
            <a:ext cx="357947" cy="722648"/>
          </a:xfrm>
          <a:prstGeom prst="up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onector reto 9"/>
          <p:cNvSpPr/>
          <p:nvPr/>
        </p:nvSpPr>
        <p:spPr>
          <a:xfrm>
            <a:off x="5076056" y="5085184"/>
            <a:ext cx="936104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wrap="none" lIns="90000" tIns="45000" rIns="90000" bIns="45000" anchor="ctr" anchorCtr="0" compatLnSpc="0"/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597052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Busca binária</a:t>
            </a:r>
          </a:p>
          <a:p>
            <a:pPr lvl="1"/>
            <a:r>
              <a:rPr lang="pt-BR" dirty="0" smtClean="0"/>
              <a:t>Ache a chave 153</a:t>
            </a:r>
          </a:p>
        </p:txBody>
      </p:sp>
      <p:graphicFrame>
        <p:nvGraphicFramePr>
          <p:cNvPr id="4" name="Espaço Reservado para Tabela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6517855"/>
              </p:ext>
            </p:extLst>
          </p:nvPr>
        </p:nvGraphicFramePr>
        <p:xfrm>
          <a:off x="612648" y="4509120"/>
          <a:ext cx="8153406" cy="328750"/>
        </p:xfrm>
        <a:graphic>
          <a:graphicData uri="http://schemas.openxmlformats.org/drawingml/2006/table">
            <a:tbl>
              <a:tblPr firstRow="1" bandRow="1"/>
              <a:tblGrid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7486"/>
              </a:tblGrid>
              <a:tr h="328750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17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31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56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84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142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153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195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213</a:t>
                      </a:r>
                    </a:p>
                  </a:txBody>
                  <a:tcPr marL="82188" marR="82188" marT="41094" marB="41094"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6492718" y="4885162"/>
            <a:ext cx="743578" cy="372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solidFill>
                  <a:srgbClr val="CE181E"/>
                </a:solidFill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início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8244408" y="4885162"/>
            <a:ext cx="524159" cy="372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 smtClean="0">
                <a:ln>
                  <a:noFill/>
                </a:ln>
                <a:solidFill>
                  <a:srgbClr val="CE181E"/>
                </a:solidFill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fim</a:t>
            </a:r>
            <a:endParaRPr lang="pt-BR" sz="1800" b="0" i="0" u="none" strike="noStrike" kern="1200" cap="none" dirty="0">
              <a:ln>
                <a:noFill/>
              </a:ln>
              <a:solidFill>
                <a:srgbClr val="CE181E"/>
              </a:solidFill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8" name="Forma livre 7"/>
          <p:cNvSpPr/>
          <p:nvPr/>
        </p:nvSpPr>
        <p:spPr>
          <a:xfrm rot="5400000">
            <a:off x="7533135" y="3065161"/>
            <a:ext cx="288000" cy="2177823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</p:spPr>
        <p:txBody>
          <a:bodyPr wrap="none" lIns="90000" tIns="45000" rIns="90000" bIns="450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1" name="Seta para cima 10"/>
          <p:cNvSpPr/>
          <p:nvPr/>
        </p:nvSpPr>
        <p:spPr>
          <a:xfrm>
            <a:off x="7238389" y="5010608"/>
            <a:ext cx="357947" cy="722648"/>
          </a:xfrm>
          <a:prstGeom prst="up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464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Busca binária</a:t>
            </a:r>
          </a:p>
          <a:p>
            <a:pPr lvl="1"/>
            <a:r>
              <a:rPr lang="pt-BR" dirty="0" smtClean="0"/>
              <a:t>Ache a chave 153</a:t>
            </a:r>
          </a:p>
        </p:txBody>
      </p:sp>
      <p:graphicFrame>
        <p:nvGraphicFramePr>
          <p:cNvPr id="4" name="Espaço Reservado para Tabela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6517855"/>
              </p:ext>
            </p:extLst>
          </p:nvPr>
        </p:nvGraphicFramePr>
        <p:xfrm>
          <a:off x="612648" y="4509120"/>
          <a:ext cx="8153406" cy="328750"/>
        </p:xfrm>
        <a:graphic>
          <a:graphicData uri="http://schemas.openxmlformats.org/drawingml/2006/table">
            <a:tbl>
              <a:tblPr firstRow="1" bandRow="1"/>
              <a:tblGrid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7486"/>
              </a:tblGrid>
              <a:tr h="328750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17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31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56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84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142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153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195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213</a:t>
                      </a:r>
                    </a:p>
                  </a:txBody>
                  <a:tcPr marL="82188" marR="82188" marT="41094" marB="41094"/>
                </a:tc>
              </a:tr>
            </a:tbl>
          </a:graphicData>
        </a:graphic>
      </p:graphicFrame>
      <p:sp>
        <p:nvSpPr>
          <p:cNvPr id="8" name="Forma livre 7"/>
          <p:cNvSpPr/>
          <p:nvPr/>
        </p:nvSpPr>
        <p:spPr>
          <a:xfrm rot="5400000">
            <a:off x="7533135" y="3065161"/>
            <a:ext cx="288000" cy="2177823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</p:spPr>
        <p:txBody>
          <a:bodyPr wrap="none" lIns="90000" tIns="45000" rIns="90000" bIns="450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1" name="Seta para cima 10"/>
          <p:cNvSpPr/>
          <p:nvPr/>
        </p:nvSpPr>
        <p:spPr>
          <a:xfrm>
            <a:off x="7238389" y="5010608"/>
            <a:ext cx="357947" cy="722648"/>
          </a:xfrm>
          <a:prstGeom prst="upArrow">
            <a:avLst/>
          </a:prstGeom>
          <a:solidFill>
            <a:srgbClr val="FF0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Forma livre 8"/>
          <p:cNvSpPr/>
          <p:nvPr/>
        </p:nvSpPr>
        <p:spPr>
          <a:xfrm rot="5400000">
            <a:off x="6453016" y="1619993"/>
            <a:ext cx="288000" cy="4338064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</p:spPr>
        <p:txBody>
          <a:bodyPr wrap="none" lIns="90000" tIns="45000" rIns="90000" bIns="450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0" name="Forma livre 9"/>
          <p:cNvSpPr/>
          <p:nvPr/>
        </p:nvSpPr>
        <p:spPr>
          <a:xfrm rot="5400000">
            <a:off x="4536556" y="-710932"/>
            <a:ext cx="288000" cy="8135816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</p:spPr>
        <p:txBody>
          <a:bodyPr wrap="none" lIns="90000" tIns="45000" rIns="90000" bIns="450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776637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Busca binária</a:t>
            </a:r>
          </a:p>
          <a:p>
            <a:pPr lvl="1"/>
            <a:r>
              <a:rPr lang="pt-BR" dirty="0" smtClean="0"/>
              <a:t>Ache a chave 31</a:t>
            </a:r>
          </a:p>
        </p:txBody>
      </p:sp>
      <p:graphicFrame>
        <p:nvGraphicFramePr>
          <p:cNvPr id="4" name="Espaço Reservado para Tabela 2"/>
          <p:cNvGraphicFramePr>
            <a:graphicFrameLocks/>
          </p:cNvGraphicFramePr>
          <p:nvPr/>
        </p:nvGraphicFramePr>
        <p:xfrm>
          <a:off x="612648" y="4509120"/>
          <a:ext cx="8153406" cy="328750"/>
        </p:xfrm>
        <a:graphic>
          <a:graphicData uri="http://schemas.openxmlformats.org/drawingml/2006/table">
            <a:tbl>
              <a:tblPr firstRow="1" bandRow="1"/>
              <a:tblGrid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7486"/>
              </a:tblGrid>
              <a:tr h="328750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17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31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56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84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142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153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195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213</a:t>
                      </a:r>
                    </a:p>
                  </a:txBody>
                  <a:tcPr marL="82188" marR="82188" marT="41094" marB="41094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429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Busca binária</a:t>
            </a:r>
          </a:p>
          <a:p>
            <a:pPr lvl="1"/>
            <a:r>
              <a:rPr lang="pt-BR" dirty="0" smtClean="0"/>
              <a:t>Ache a chave 31</a:t>
            </a:r>
          </a:p>
        </p:txBody>
      </p:sp>
      <p:graphicFrame>
        <p:nvGraphicFramePr>
          <p:cNvPr id="4" name="Espaço Reservado para Tabela 2"/>
          <p:cNvGraphicFramePr>
            <a:graphicFrameLocks/>
          </p:cNvGraphicFramePr>
          <p:nvPr/>
        </p:nvGraphicFramePr>
        <p:xfrm>
          <a:off x="612648" y="4509120"/>
          <a:ext cx="8153406" cy="328750"/>
        </p:xfrm>
        <a:graphic>
          <a:graphicData uri="http://schemas.openxmlformats.org/drawingml/2006/table">
            <a:tbl>
              <a:tblPr firstRow="1" bandRow="1"/>
              <a:tblGrid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7486"/>
              </a:tblGrid>
              <a:tr h="328750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17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31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56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84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142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153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195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213</a:t>
                      </a:r>
                    </a:p>
                  </a:txBody>
                  <a:tcPr marL="82188" marR="82188" marT="41094" marB="41094"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467544" y="4885162"/>
            <a:ext cx="743578" cy="372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solidFill>
                  <a:srgbClr val="CE181E"/>
                </a:solidFill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início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8244408" y="4885162"/>
            <a:ext cx="524159" cy="372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 smtClean="0">
                <a:ln>
                  <a:noFill/>
                </a:ln>
                <a:solidFill>
                  <a:srgbClr val="CE181E"/>
                </a:solidFill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fim</a:t>
            </a:r>
            <a:endParaRPr lang="pt-BR" sz="1800" b="0" i="0" u="none" strike="noStrike" kern="1200" cap="none" dirty="0">
              <a:ln>
                <a:noFill/>
              </a:ln>
              <a:solidFill>
                <a:srgbClr val="CE181E"/>
              </a:solidFill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559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Busca binária</a:t>
            </a:r>
          </a:p>
          <a:p>
            <a:pPr lvl="1"/>
            <a:r>
              <a:rPr lang="pt-BR" dirty="0" smtClean="0"/>
              <a:t>Ache a chave 31</a:t>
            </a:r>
          </a:p>
        </p:txBody>
      </p:sp>
      <p:graphicFrame>
        <p:nvGraphicFramePr>
          <p:cNvPr id="4" name="Espaço Reservado para Tabela 2"/>
          <p:cNvGraphicFramePr>
            <a:graphicFrameLocks/>
          </p:cNvGraphicFramePr>
          <p:nvPr/>
        </p:nvGraphicFramePr>
        <p:xfrm>
          <a:off x="612648" y="4509120"/>
          <a:ext cx="8153406" cy="328750"/>
        </p:xfrm>
        <a:graphic>
          <a:graphicData uri="http://schemas.openxmlformats.org/drawingml/2006/table">
            <a:tbl>
              <a:tblPr firstRow="1" bandRow="1"/>
              <a:tblGrid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7486"/>
              </a:tblGrid>
              <a:tr h="328750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17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31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56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84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142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153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195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213</a:t>
                      </a:r>
                    </a:p>
                  </a:txBody>
                  <a:tcPr marL="82188" marR="82188" marT="41094" marB="41094"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467544" y="4885162"/>
            <a:ext cx="743578" cy="372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solidFill>
                  <a:srgbClr val="CE181E"/>
                </a:solidFill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início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8244408" y="4885162"/>
            <a:ext cx="524159" cy="372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 smtClean="0">
                <a:ln>
                  <a:noFill/>
                </a:ln>
                <a:solidFill>
                  <a:srgbClr val="CE181E"/>
                </a:solidFill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fim</a:t>
            </a:r>
            <a:endParaRPr lang="pt-BR" sz="1800" b="0" i="0" u="none" strike="noStrike" kern="1200" cap="none" dirty="0">
              <a:ln>
                <a:noFill/>
              </a:ln>
              <a:solidFill>
                <a:srgbClr val="CE181E"/>
              </a:solidFill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8" name="Forma livre 7"/>
          <p:cNvSpPr/>
          <p:nvPr/>
        </p:nvSpPr>
        <p:spPr>
          <a:xfrm rot="5400000">
            <a:off x="4544088" y="76113"/>
            <a:ext cx="288000" cy="8155919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</p:spPr>
        <p:txBody>
          <a:bodyPr wrap="none" lIns="90000" tIns="45000" rIns="90000" bIns="450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246180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Busca binária</a:t>
            </a:r>
          </a:p>
          <a:p>
            <a:pPr lvl="1"/>
            <a:r>
              <a:rPr lang="pt-BR" dirty="0" smtClean="0"/>
              <a:t>Ache a chave 31</a:t>
            </a:r>
          </a:p>
        </p:txBody>
      </p:sp>
      <p:graphicFrame>
        <p:nvGraphicFramePr>
          <p:cNvPr id="4" name="Espaço Reservado para Tabela 2"/>
          <p:cNvGraphicFramePr>
            <a:graphicFrameLocks/>
          </p:cNvGraphicFramePr>
          <p:nvPr/>
        </p:nvGraphicFramePr>
        <p:xfrm>
          <a:off x="612648" y="4509120"/>
          <a:ext cx="8153406" cy="328750"/>
        </p:xfrm>
        <a:graphic>
          <a:graphicData uri="http://schemas.openxmlformats.org/drawingml/2006/table">
            <a:tbl>
              <a:tblPr firstRow="1" bandRow="1"/>
              <a:tblGrid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7486"/>
              </a:tblGrid>
              <a:tr h="328750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17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31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56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84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142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153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195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213</a:t>
                      </a:r>
                    </a:p>
                  </a:txBody>
                  <a:tcPr marL="82188" marR="82188" marT="41094" marB="41094"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467544" y="4885162"/>
            <a:ext cx="743578" cy="372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solidFill>
                  <a:srgbClr val="CE181E"/>
                </a:solidFill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início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8244408" y="4885162"/>
            <a:ext cx="524159" cy="372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 smtClean="0">
                <a:ln>
                  <a:noFill/>
                </a:ln>
                <a:solidFill>
                  <a:srgbClr val="CE181E"/>
                </a:solidFill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fim</a:t>
            </a:r>
            <a:endParaRPr lang="pt-BR" sz="1800" b="0" i="0" u="none" strike="noStrike" kern="1200" cap="none" dirty="0">
              <a:ln>
                <a:noFill/>
              </a:ln>
              <a:solidFill>
                <a:srgbClr val="CE181E"/>
              </a:solidFill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8" name="Forma livre 7"/>
          <p:cNvSpPr/>
          <p:nvPr/>
        </p:nvSpPr>
        <p:spPr>
          <a:xfrm rot="5400000">
            <a:off x="4544088" y="76113"/>
            <a:ext cx="288000" cy="8155919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</p:spPr>
        <p:txBody>
          <a:bodyPr wrap="none" lIns="90000" tIns="45000" rIns="90000" bIns="450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9" name="Seta para cima 8"/>
          <p:cNvSpPr/>
          <p:nvPr/>
        </p:nvSpPr>
        <p:spPr>
          <a:xfrm>
            <a:off x="3998029" y="5010608"/>
            <a:ext cx="357947" cy="722648"/>
          </a:xfrm>
          <a:prstGeom prst="up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6335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Busca binária</a:t>
            </a:r>
          </a:p>
          <a:p>
            <a:pPr lvl="1"/>
            <a:r>
              <a:rPr lang="pt-BR" dirty="0" smtClean="0"/>
              <a:t>Ache a chave 31</a:t>
            </a:r>
          </a:p>
        </p:txBody>
      </p:sp>
      <p:graphicFrame>
        <p:nvGraphicFramePr>
          <p:cNvPr id="4" name="Espaço Reservado para Tabela 2"/>
          <p:cNvGraphicFramePr>
            <a:graphicFrameLocks/>
          </p:cNvGraphicFramePr>
          <p:nvPr/>
        </p:nvGraphicFramePr>
        <p:xfrm>
          <a:off x="612648" y="4509120"/>
          <a:ext cx="8153406" cy="328750"/>
        </p:xfrm>
        <a:graphic>
          <a:graphicData uri="http://schemas.openxmlformats.org/drawingml/2006/table">
            <a:tbl>
              <a:tblPr firstRow="1" bandRow="1"/>
              <a:tblGrid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7486"/>
              </a:tblGrid>
              <a:tr h="328750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17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31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56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84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142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153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195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213</a:t>
                      </a:r>
                    </a:p>
                  </a:txBody>
                  <a:tcPr marL="82188" marR="82188" marT="41094" marB="41094"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467544" y="4885162"/>
            <a:ext cx="743578" cy="372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solidFill>
                  <a:srgbClr val="CE181E"/>
                </a:solidFill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início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8244408" y="4885162"/>
            <a:ext cx="524159" cy="372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 smtClean="0">
                <a:ln>
                  <a:noFill/>
                </a:ln>
                <a:solidFill>
                  <a:srgbClr val="CE181E"/>
                </a:solidFill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fim</a:t>
            </a:r>
            <a:endParaRPr lang="pt-BR" sz="1800" b="0" i="0" u="none" strike="noStrike" kern="1200" cap="none" dirty="0">
              <a:ln>
                <a:noFill/>
              </a:ln>
              <a:solidFill>
                <a:srgbClr val="CE181E"/>
              </a:solidFill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8" name="Forma livre 7"/>
          <p:cNvSpPr/>
          <p:nvPr/>
        </p:nvSpPr>
        <p:spPr>
          <a:xfrm rot="5400000">
            <a:off x="4544088" y="76113"/>
            <a:ext cx="288000" cy="8155919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</p:spPr>
        <p:txBody>
          <a:bodyPr wrap="none" lIns="90000" tIns="45000" rIns="90000" bIns="450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9" name="Seta para cima 8"/>
          <p:cNvSpPr/>
          <p:nvPr/>
        </p:nvSpPr>
        <p:spPr>
          <a:xfrm>
            <a:off x="3998029" y="5010608"/>
            <a:ext cx="357947" cy="722648"/>
          </a:xfrm>
          <a:prstGeom prst="up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onector reto 9"/>
          <p:cNvSpPr/>
          <p:nvPr/>
        </p:nvSpPr>
        <p:spPr>
          <a:xfrm flipH="1">
            <a:off x="4501079" y="5085184"/>
            <a:ext cx="3740808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wrap="none" lIns="90000" tIns="45000" rIns="90000" bIns="45000" anchor="ctr" anchorCtr="0" compatLnSpc="0"/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75122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Busca binária</a:t>
            </a:r>
          </a:p>
          <a:p>
            <a:pPr lvl="1"/>
            <a:r>
              <a:rPr lang="pt-BR" dirty="0" smtClean="0"/>
              <a:t>Ache a chave 31</a:t>
            </a:r>
          </a:p>
        </p:txBody>
      </p:sp>
      <p:graphicFrame>
        <p:nvGraphicFramePr>
          <p:cNvPr id="4" name="Espaço Reservado para Tabela 2"/>
          <p:cNvGraphicFramePr>
            <a:graphicFrameLocks/>
          </p:cNvGraphicFramePr>
          <p:nvPr/>
        </p:nvGraphicFramePr>
        <p:xfrm>
          <a:off x="612648" y="4509120"/>
          <a:ext cx="8153406" cy="328750"/>
        </p:xfrm>
        <a:graphic>
          <a:graphicData uri="http://schemas.openxmlformats.org/drawingml/2006/table">
            <a:tbl>
              <a:tblPr firstRow="1" bandRow="1"/>
              <a:tblGrid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7486"/>
              </a:tblGrid>
              <a:tr h="328750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17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31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56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84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142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153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195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213</a:t>
                      </a:r>
                    </a:p>
                  </a:txBody>
                  <a:tcPr marL="82188" marR="82188" marT="41094" marB="41094"/>
                </a:tc>
              </a:tr>
            </a:tbl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3851920" y="4885162"/>
            <a:ext cx="524159" cy="372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 smtClean="0">
                <a:ln>
                  <a:noFill/>
                </a:ln>
                <a:solidFill>
                  <a:srgbClr val="CE181E"/>
                </a:solidFill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fim</a:t>
            </a:r>
            <a:endParaRPr lang="pt-BR" sz="1800" b="0" i="0" u="none" strike="noStrike" kern="1200" cap="none" dirty="0">
              <a:ln>
                <a:noFill/>
              </a:ln>
              <a:solidFill>
                <a:srgbClr val="CE181E"/>
              </a:solidFill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8" name="Forma livre 7"/>
          <p:cNvSpPr/>
          <p:nvPr/>
        </p:nvSpPr>
        <p:spPr>
          <a:xfrm rot="5400000">
            <a:off x="2087025" y="2533177"/>
            <a:ext cx="288000" cy="3241791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</p:spPr>
        <p:txBody>
          <a:bodyPr wrap="none" lIns="90000" tIns="45000" rIns="90000" bIns="450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467544" y="4885162"/>
            <a:ext cx="743578" cy="372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solidFill>
                  <a:srgbClr val="CE181E"/>
                </a:solidFill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início</a:t>
            </a:r>
          </a:p>
        </p:txBody>
      </p:sp>
    </p:spTree>
    <p:extLst>
      <p:ext uri="{BB962C8B-B14F-4D97-AF65-F5344CB8AC3E}">
        <p14:creationId xmlns:p14="http://schemas.microsoft.com/office/powerpoint/2010/main" val="278528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Busca baseada em chave em conjunto de dados</a:t>
            </a:r>
          </a:p>
          <a:p>
            <a:pPr lvl="1"/>
            <a:r>
              <a:rPr lang="pt-BR" i="1" dirty="0" err="1" smtClean="0"/>
              <a:t>Dataset</a:t>
            </a:r>
            <a:endParaRPr lang="pt-BR" i="1" dirty="0" smtClean="0"/>
          </a:p>
          <a:p>
            <a:pPr lvl="2"/>
            <a:r>
              <a:rPr lang="pt-BR" i="1" dirty="0" smtClean="0"/>
              <a:t>Chave1 </a:t>
            </a:r>
            <a:r>
              <a:rPr lang="pt-BR" i="1" dirty="0" smtClean="0">
                <a:sym typeface="Wingdings 2" panose="05020102010507070707" pitchFamily="18" charset="2"/>
              </a:rPr>
              <a:t></a:t>
            </a:r>
            <a:r>
              <a:rPr lang="pt-BR" i="1" dirty="0" smtClean="0"/>
              <a:t> bloco de dados 1</a:t>
            </a:r>
          </a:p>
          <a:p>
            <a:pPr lvl="2"/>
            <a:r>
              <a:rPr lang="pt-BR" i="1" dirty="0" smtClean="0"/>
              <a:t>Chave2 </a:t>
            </a:r>
            <a:r>
              <a:rPr lang="pt-BR" i="1" dirty="0">
                <a:sym typeface="Wingdings 2" panose="05020102010507070707" pitchFamily="18" charset="2"/>
              </a:rPr>
              <a:t></a:t>
            </a:r>
            <a:r>
              <a:rPr lang="pt-BR" i="1" dirty="0" smtClean="0"/>
              <a:t> bloco de dados 2</a:t>
            </a:r>
          </a:p>
          <a:p>
            <a:pPr lvl="2"/>
            <a:r>
              <a:rPr lang="pt-BR" i="1" dirty="0" smtClean="0"/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3474498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Busca binária</a:t>
            </a:r>
          </a:p>
          <a:p>
            <a:pPr lvl="1"/>
            <a:r>
              <a:rPr lang="pt-BR" dirty="0" smtClean="0"/>
              <a:t>Ache a chave 31</a:t>
            </a:r>
          </a:p>
        </p:txBody>
      </p:sp>
      <p:graphicFrame>
        <p:nvGraphicFramePr>
          <p:cNvPr id="4" name="Espaço Reservado para Tabela 2"/>
          <p:cNvGraphicFramePr>
            <a:graphicFrameLocks/>
          </p:cNvGraphicFramePr>
          <p:nvPr/>
        </p:nvGraphicFramePr>
        <p:xfrm>
          <a:off x="612648" y="4509120"/>
          <a:ext cx="8153406" cy="328750"/>
        </p:xfrm>
        <a:graphic>
          <a:graphicData uri="http://schemas.openxmlformats.org/drawingml/2006/table">
            <a:tbl>
              <a:tblPr firstRow="1" bandRow="1"/>
              <a:tblGrid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7486"/>
              </a:tblGrid>
              <a:tr h="328750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17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31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56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84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142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153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195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213</a:t>
                      </a:r>
                    </a:p>
                  </a:txBody>
                  <a:tcPr marL="82188" marR="82188" marT="41094" marB="41094"/>
                </a:tc>
              </a:tr>
            </a:tbl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3851920" y="4885162"/>
            <a:ext cx="524159" cy="372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 smtClean="0">
                <a:ln>
                  <a:noFill/>
                </a:ln>
                <a:solidFill>
                  <a:srgbClr val="CE181E"/>
                </a:solidFill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fim</a:t>
            </a:r>
            <a:endParaRPr lang="pt-BR" sz="1800" b="0" i="0" u="none" strike="noStrike" kern="1200" cap="none" dirty="0">
              <a:ln>
                <a:noFill/>
              </a:ln>
              <a:solidFill>
                <a:srgbClr val="CE181E"/>
              </a:solidFill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8" name="Forma livre 7"/>
          <p:cNvSpPr/>
          <p:nvPr/>
        </p:nvSpPr>
        <p:spPr>
          <a:xfrm rot="5400000">
            <a:off x="2087025" y="2533177"/>
            <a:ext cx="288000" cy="3241791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</p:spPr>
        <p:txBody>
          <a:bodyPr wrap="none" lIns="90000" tIns="45000" rIns="90000" bIns="450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467544" y="4885162"/>
            <a:ext cx="743578" cy="372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solidFill>
                  <a:srgbClr val="CE181E"/>
                </a:solidFill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início</a:t>
            </a:r>
          </a:p>
        </p:txBody>
      </p:sp>
      <p:sp>
        <p:nvSpPr>
          <p:cNvPr id="10" name="Seta para cima 9"/>
          <p:cNvSpPr/>
          <p:nvPr/>
        </p:nvSpPr>
        <p:spPr>
          <a:xfrm>
            <a:off x="1763688" y="5010608"/>
            <a:ext cx="357947" cy="722648"/>
          </a:xfrm>
          <a:prstGeom prst="up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1833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Busca binária</a:t>
            </a:r>
          </a:p>
          <a:p>
            <a:pPr lvl="1"/>
            <a:r>
              <a:rPr lang="pt-BR" dirty="0" smtClean="0"/>
              <a:t>Ache a chave 31</a:t>
            </a:r>
          </a:p>
        </p:txBody>
      </p:sp>
      <p:graphicFrame>
        <p:nvGraphicFramePr>
          <p:cNvPr id="4" name="Espaço Reservado para Tabela 2"/>
          <p:cNvGraphicFramePr>
            <a:graphicFrameLocks/>
          </p:cNvGraphicFramePr>
          <p:nvPr/>
        </p:nvGraphicFramePr>
        <p:xfrm>
          <a:off x="612648" y="4509120"/>
          <a:ext cx="8153406" cy="328750"/>
        </p:xfrm>
        <a:graphic>
          <a:graphicData uri="http://schemas.openxmlformats.org/drawingml/2006/table">
            <a:tbl>
              <a:tblPr firstRow="1" bandRow="1"/>
              <a:tblGrid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7486"/>
              </a:tblGrid>
              <a:tr h="328750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17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31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56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84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142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153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195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213</a:t>
                      </a:r>
                    </a:p>
                  </a:txBody>
                  <a:tcPr marL="82188" marR="82188" marT="41094" marB="41094"/>
                </a:tc>
              </a:tr>
            </a:tbl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3851920" y="4885162"/>
            <a:ext cx="524159" cy="372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 smtClean="0">
                <a:ln>
                  <a:noFill/>
                </a:ln>
                <a:solidFill>
                  <a:srgbClr val="CE181E"/>
                </a:solidFill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fim</a:t>
            </a:r>
            <a:endParaRPr lang="pt-BR" sz="1800" b="0" i="0" u="none" strike="noStrike" kern="1200" cap="none" dirty="0">
              <a:ln>
                <a:noFill/>
              </a:ln>
              <a:solidFill>
                <a:srgbClr val="CE181E"/>
              </a:solidFill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8" name="Forma livre 7"/>
          <p:cNvSpPr/>
          <p:nvPr/>
        </p:nvSpPr>
        <p:spPr>
          <a:xfrm rot="5400000">
            <a:off x="2087025" y="2533177"/>
            <a:ext cx="288000" cy="3241791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</p:spPr>
        <p:txBody>
          <a:bodyPr wrap="none" lIns="90000" tIns="45000" rIns="90000" bIns="450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467544" y="4885162"/>
            <a:ext cx="743578" cy="372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solidFill>
                  <a:srgbClr val="CE181E"/>
                </a:solidFill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início</a:t>
            </a:r>
          </a:p>
        </p:txBody>
      </p:sp>
      <p:sp>
        <p:nvSpPr>
          <p:cNvPr id="10" name="Seta para cima 9"/>
          <p:cNvSpPr/>
          <p:nvPr/>
        </p:nvSpPr>
        <p:spPr>
          <a:xfrm>
            <a:off x="1763688" y="5010608"/>
            <a:ext cx="357947" cy="722648"/>
          </a:xfrm>
          <a:prstGeom prst="up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onector reto 10"/>
          <p:cNvSpPr/>
          <p:nvPr/>
        </p:nvSpPr>
        <p:spPr>
          <a:xfrm>
            <a:off x="1259632" y="5085184"/>
            <a:ext cx="504056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wrap="none" lIns="90000" tIns="45000" rIns="90000" bIns="45000" anchor="ctr" anchorCtr="0" compatLnSpc="0"/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41094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Busca binária</a:t>
            </a:r>
          </a:p>
          <a:p>
            <a:pPr lvl="1"/>
            <a:r>
              <a:rPr lang="pt-BR" dirty="0" smtClean="0"/>
              <a:t>Ache a chave 31</a:t>
            </a:r>
          </a:p>
        </p:txBody>
      </p:sp>
      <p:graphicFrame>
        <p:nvGraphicFramePr>
          <p:cNvPr id="4" name="Espaço Reservado para Tabela 2"/>
          <p:cNvGraphicFramePr>
            <a:graphicFrameLocks/>
          </p:cNvGraphicFramePr>
          <p:nvPr/>
        </p:nvGraphicFramePr>
        <p:xfrm>
          <a:off x="612648" y="4509120"/>
          <a:ext cx="8153406" cy="328750"/>
        </p:xfrm>
        <a:graphic>
          <a:graphicData uri="http://schemas.openxmlformats.org/drawingml/2006/table">
            <a:tbl>
              <a:tblPr firstRow="1" bandRow="1"/>
              <a:tblGrid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7486"/>
              </a:tblGrid>
              <a:tr h="328750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17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31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56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84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142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153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195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213</a:t>
                      </a:r>
                    </a:p>
                  </a:txBody>
                  <a:tcPr marL="82188" marR="82188" marT="41094" marB="41094"/>
                </a:tc>
              </a:tr>
            </a:tbl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3851920" y="4885162"/>
            <a:ext cx="524159" cy="372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 smtClean="0">
                <a:ln>
                  <a:noFill/>
                </a:ln>
                <a:solidFill>
                  <a:srgbClr val="CE181E"/>
                </a:solidFill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fim</a:t>
            </a:r>
            <a:endParaRPr lang="pt-BR" sz="1800" b="0" i="0" u="none" strike="noStrike" kern="1200" cap="none" dirty="0">
              <a:ln>
                <a:noFill/>
              </a:ln>
              <a:solidFill>
                <a:srgbClr val="CE181E"/>
              </a:solidFill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8" name="Forma livre 7"/>
          <p:cNvSpPr/>
          <p:nvPr/>
        </p:nvSpPr>
        <p:spPr>
          <a:xfrm rot="5400000">
            <a:off x="2915832" y="3361984"/>
            <a:ext cx="288000" cy="1584177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</p:spPr>
        <p:txBody>
          <a:bodyPr wrap="none" lIns="90000" tIns="45000" rIns="90000" bIns="450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2172238" y="4885162"/>
            <a:ext cx="743578" cy="372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solidFill>
                  <a:srgbClr val="CE181E"/>
                </a:solidFill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início</a:t>
            </a:r>
          </a:p>
        </p:txBody>
      </p:sp>
    </p:spTree>
    <p:extLst>
      <p:ext uri="{BB962C8B-B14F-4D97-AF65-F5344CB8AC3E}">
        <p14:creationId xmlns:p14="http://schemas.microsoft.com/office/powerpoint/2010/main" val="289593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Busca binária</a:t>
            </a:r>
          </a:p>
          <a:p>
            <a:pPr lvl="1"/>
            <a:r>
              <a:rPr lang="pt-BR" dirty="0" smtClean="0"/>
              <a:t>Ache a chave 31</a:t>
            </a:r>
          </a:p>
        </p:txBody>
      </p:sp>
      <p:graphicFrame>
        <p:nvGraphicFramePr>
          <p:cNvPr id="4" name="Espaço Reservado para Tabela 2"/>
          <p:cNvGraphicFramePr>
            <a:graphicFrameLocks/>
          </p:cNvGraphicFramePr>
          <p:nvPr/>
        </p:nvGraphicFramePr>
        <p:xfrm>
          <a:off x="612648" y="4509120"/>
          <a:ext cx="8153406" cy="328750"/>
        </p:xfrm>
        <a:graphic>
          <a:graphicData uri="http://schemas.openxmlformats.org/drawingml/2006/table">
            <a:tbl>
              <a:tblPr firstRow="1" bandRow="1"/>
              <a:tblGrid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7486"/>
              </a:tblGrid>
              <a:tr h="328750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17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31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56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84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142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153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195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213</a:t>
                      </a:r>
                    </a:p>
                  </a:txBody>
                  <a:tcPr marL="82188" marR="82188" marT="41094" marB="41094"/>
                </a:tc>
              </a:tr>
            </a:tbl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3851920" y="4885162"/>
            <a:ext cx="524159" cy="372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 smtClean="0">
                <a:ln>
                  <a:noFill/>
                </a:ln>
                <a:solidFill>
                  <a:srgbClr val="CE181E"/>
                </a:solidFill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fim</a:t>
            </a:r>
            <a:endParaRPr lang="pt-BR" sz="1800" b="0" i="0" u="none" strike="noStrike" kern="1200" cap="none" dirty="0">
              <a:ln>
                <a:noFill/>
              </a:ln>
              <a:solidFill>
                <a:srgbClr val="CE181E"/>
              </a:solidFill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8" name="Forma livre 7"/>
          <p:cNvSpPr/>
          <p:nvPr/>
        </p:nvSpPr>
        <p:spPr>
          <a:xfrm rot="5400000">
            <a:off x="2915832" y="3361984"/>
            <a:ext cx="288000" cy="1584177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</p:spPr>
        <p:txBody>
          <a:bodyPr wrap="none" lIns="90000" tIns="45000" rIns="90000" bIns="450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2172238" y="4885162"/>
            <a:ext cx="743578" cy="372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solidFill>
                  <a:srgbClr val="CE181E"/>
                </a:solidFill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início</a:t>
            </a:r>
          </a:p>
        </p:txBody>
      </p:sp>
      <p:sp>
        <p:nvSpPr>
          <p:cNvPr id="10" name="Seta para cima 9"/>
          <p:cNvSpPr/>
          <p:nvPr/>
        </p:nvSpPr>
        <p:spPr>
          <a:xfrm>
            <a:off x="2843808" y="5010608"/>
            <a:ext cx="357947" cy="722648"/>
          </a:xfrm>
          <a:prstGeom prst="up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8932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Busca binária</a:t>
            </a:r>
          </a:p>
          <a:p>
            <a:pPr lvl="1"/>
            <a:r>
              <a:rPr lang="pt-BR" dirty="0" smtClean="0"/>
              <a:t>Ache a chave 31</a:t>
            </a:r>
          </a:p>
        </p:txBody>
      </p:sp>
      <p:graphicFrame>
        <p:nvGraphicFramePr>
          <p:cNvPr id="4" name="Espaço Reservado para Tabela 2"/>
          <p:cNvGraphicFramePr>
            <a:graphicFrameLocks/>
          </p:cNvGraphicFramePr>
          <p:nvPr/>
        </p:nvGraphicFramePr>
        <p:xfrm>
          <a:off x="612648" y="4509120"/>
          <a:ext cx="8153406" cy="328750"/>
        </p:xfrm>
        <a:graphic>
          <a:graphicData uri="http://schemas.openxmlformats.org/drawingml/2006/table">
            <a:tbl>
              <a:tblPr firstRow="1" bandRow="1"/>
              <a:tblGrid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7486"/>
              </a:tblGrid>
              <a:tr h="328750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17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31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56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84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142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153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195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213</a:t>
                      </a:r>
                    </a:p>
                  </a:txBody>
                  <a:tcPr marL="82188" marR="82188" marT="41094" marB="41094"/>
                </a:tc>
              </a:tr>
            </a:tbl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3851920" y="4885162"/>
            <a:ext cx="524159" cy="372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 smtClean="0">
                <a:ln>
                  <a:noFill/>
                </a:ln>
                <a:solidFill>
                  <a:srgbClr val="CE181E"/>
                </a:solidFill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fim</a:t>
            </a:r>
            <a:endParaRPr lang="pt-BR" sz="1800" b="0" i="0" u="none" strike="noStrike" kern="1200" cap="none" dirty="0">
              <a:ln>
                <a:noFill/>
              </a:ln>
              <a:solidFill>
                <a:srgbClr val="CE181E"/>
              </a:solidFill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8" name="Forma livre 7"/>
          <p:cNvSpPr/>
          <p:nvPr/>
        </p:nvSpPr>
        <p:spPr>
          <a:xfrm rot="5400000">
            <a:off x="2915832" y="3361984"/>
            <a:ext cx="288000" cy="1584177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</p:spPr>
        <p:txBody>
          <a:bodyPr wrap="none" lIns="90000" tIns="45000" rIns="90000" bIns="450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2172238" y="4885162"/>
            <a:ext cx="743578" cy="372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solidFill>
                  <a:srgbClr val="CE181E"/>
                </a:solidFill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início</a:t>
            </a:r>
          </a:p>
        </p:txBody>
      </p:sp>
      <p:sp>
        <p:nvSpPr>
          <p:cNvPr id="10" name="Seta para cima 9"/>
          <p:cNvSpPr/>
          <p:nvPr/>
        </p:nvSpPr>
        <p:spPr>
          <a:xfrm>
            <a:off x="2843808" y="5010608"/>
            <a:ext cx="357947" cy="722648"/>
          </a:xfrm>
          <a:prstGeom prst="up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onector reto 10"/>
          <p:cNvSpPr/>
          <p:nvPr/>
        </p:nvSpPr>
        <p:spPr>
          <a:xfrm>
            <a:off x="2267743" y="5373216"/>
            <a:ext cx="504056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wrap="none" lIns="90000" tIns="45000" rIns="90000" bIns="45000" anchor="ctr" anchorCtr="0" compatLnSpc="0"/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130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Busca binária</a:t>
            </a:r>
          </a:p>
          <a:p>
            <a:pPr lvl="1"/>
            <a:r>
              <a:rPr lang="pt-BR" dirty="0" smtClean="0"/>
              <a:t>Ache a chave 31</a:t>
            </a:r>
          </a:p>
        </p:txBody>
      </p:sp>
      <p:graphicFrame>
        <p:nvGraphicFramePr>
          <p:cNvPr id="4" name="Espaço Reservado para Tabela 2"/>
          <p:cNvGraphicFramePr>
            <a:graphicFrameLocks/>
          </p:cNvGraphicFramePr>
          <p:nvPr/>
        </p:nvGraphicFramePr>
        <p:xfrm>
          <a:off x="612648" y="4509120"/>
          <a:ext cx="8153406" cy="328750"/>
        </p:xfrm>
        <a:graphic>
          <a:graphicData uri="http://schemas.openxmlformats.org/drawingml/2006/table">
            <a:tbl>
              <a:tblPr firstRow="1" bandRow="1"/>
              <a:tblGrid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7486"/>
              </a:tblGrid>
              <a:tr h="328750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17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31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56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84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142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153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195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213</a:t>
                      </a:r>
                    </a:p>
                  </a:txBody>
                  <a:tcPr marL="82188" marR="82188" marT="41094" marB="41094"/>
                </a:tc>
              </a:tr>
            </a:tbl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3313557" y="5257849"/>
            <a:ext cx="524159" cy="372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 smtClean="0">
                <a:ln>
                  <a:noFill/>
                </a:ln>
                <a:solidFill>
                  <a:srgbClr val="CE181E"/>
                </a:solidFill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fim</a:t>
            </a:r>
            <a:endParaRPr lang="pt-BR" sz="1800" b="0" i="0" u="none" strike="noStrike" kern="1200" cap="none" dirty="0">
              <a:ln>
                <a:noFill/>
              </a:ln>
              <a:solidFill>
                <a:srgbClr val="CE181E"/>
              </a:solidFill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8" name="Forma livre 7"/>
          <p:cNvSpPr/>
          <p:nvPr/>
        </p:nvSpPr>
        <p:spPr>
          <a:xfrm rot="5400000">
            <a:off x="3455892" y="3902044"/>
            <a:ext cx="288000" cy="504057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</p:spPr>
        <p:txBody>
          <a:bodyPr wrap="none" lIns="90000" tIns="45000" rIns="90000" bIns="450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203848" y="4885162"/>
            <a:ext cx="743578" cy="372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solidFill>
                  <a:srgbClr val="CE181E"/>
                </a:solidFill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início</a:t>
            </a:r>
          </a:p>
        </p:txBody>
      </p:sp>
      <p:sp>
        <p:nvSpPr>
          <p:cNvPr id="11" name="Seta para cima 10"/>
          <p:cNvSpPr/>
          <p:nvPr/>
        </p:nvSpPr>
        <p:spPr>
          <a:xfrm>
            <a:off x="3421965" y="5730688"/>
            <a:ext cx="357947" cy="722648"/>
          </a:xfrm>
          <a:prstGeom prst="upArrow">
            <a:avLst/>
          </a:prstGeom>
          <a:solidFill>
            <a:schemeClr val="accent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4623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Busca binária</a:t>
            </a:r>
          </a:p>
          <a:p>
            <a:pPr lvl="1"/>
            <a:r>
              <a:rPr lang="pt-BR" dirty="0" smtClean="0"/>
              <a:t>Ache a chave 31</a:t>
            </a:r>
          </a:p>
        </p:txBody>
      </p:sp>
      <p:graphicFrame>
        <p:nvGraphicFramePr>
          <p:cNvPr id="4" name="Espaço Reservado para Tabela 2"/>
          <p:cNvGraphicFramePr>
            <a:graphicFrameLocks/>
          </p:cNvGraphicFramePr>
          <p:nvPr/>
        </p:nvGraphicFramePr>
        <p:xfrm>
          <a:off x="612648" y="4509120"/>
          <a:ext cx="8153406" cy="328750"/>
        </p:xfrm>
        <a:graphic>
          <a:graphicData uri="http://schemas.openxmlformats.org/drawingml/2006/table">
            <a:tbl>
              <a:tblPr firstRow="1" bandRow="1"/>
              <a:tblGrid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3280"/>
                <a:gridCol w="547486"/>
              </a:tblGrid>
              <a:tr h="328750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17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31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51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56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84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99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142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153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195</a:t>
                      </a:r>
                    </a:p>
                  </a:txBody>
                  <a:tcPr marL="82188" marR="82188" marT="41094" marB="41094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213</a:t>
                      </a:r>
                    </a:p>
                  </a:txBody>
                  <a:tcPr marL="82188" marR="82188" marT="41094" marB="41094"/>
                </a:tc>
              </a:tr>
            </a:tbl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3313557" y="5257849"/>
            <a:ext cx="524159" cy="372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 smtClean="0">
                <a:ln>
                  <a:noFill/>
                </a:ln>
                <a:solidFill>
                  <a:srgbClr val="CE181E"/>
                </a:solidFill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fim</a:t>
            </a:r>
            <a:endParaRPr lang="pt-BR" sz="1800" b="0" i="0" u="none" strike="noStrike" kern="1200" cap="none" dirty="0">
              <a:ln>
                <a:noFill/>
              </a:ln>
              <a:solidFill>
                <a:srgbClr val="CE181E"/>
              </a:solidFill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8" name="Forma livre 7"/>
          <p:cNvSpPr/>
          <p:nvPr/>
        </p:nvSpPr>
        <p:spPr>
          <a:xfrm rot="5400000">
            <a:off x="3455892" y="3902044"/>
            <a:ext cx="288000" cy="504057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</p:spPr>
        <p:txBody>
          <a:bodyPr wrap="none" lIns="90000" tIns="45000" rIns="90000" bIns="450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203848" y="4885162"/>
            <a:ext cx="743578" cy="372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solidFill>
                  <a:srgbClr val="CE181E"/>
                </a:solidFill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início</a:t>
            </a:r>
          </a:p>
        </p:txBody>
      </p:sp>
      <p:sp>
        <p:nvSpPr>
          <p:cNvPr id="11" name="Seta para cima 10"/>
          <p:cNvSpPr/>
          <p:nvPr/>
        </p:nvSpPr>
        <p:spPr>
          <a:xfrm>
            <a:off x="3421965" y="5730688"/>
            <a:ext cx="357947" cy="722648"/>
          </a:xfrm>
          <a:prstGeom prst="upArrow">
            <a:avLst/>
          </a:prstGeom>
          <a:solidFill>
            <a:srgbClr val="FF0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Forma livre 9"/>
          <p:cNvSpPr/>
          <p:nvPr/>
        </p:nvSpPr>
        <p:spPr>
          <a:xfrm rot="5400000">
            <a:off x="2915833" y="3068975"/>
            <a:ext cx="288000" cy="1584178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</p:spPr>
        <p:txBody>
          <a:bodyPr wrap="none" lIns="90000" tIns="45000" rIns="90000" bIns="450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2" name="Forma livre 11"/>
          <p:cNvSpPr/>
          <p:nvPr/>
        </p:nvSpPr>
        <p:spPr>
          <a:xfrm rot="5400000">
            <a:off x="2088285" y="1953363"/>
            <a:ext cx="288000" cy="3239274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</p:spPr>
        <p:txBody>
          <a:bodyPr wrap="none" lIns="90000" tIns="45000" rIns="90000" bIns="450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3" name="Forma livre 12"/>
          <p:cNvSpPr/>
          <p:nvPr/>
        </p:nvSpPr>
        <p:spPr>
          <a:xfrm rot="5400000">
            <a:off x="4544804" y="-864284"/>
            <a:ext cx="288000" cy="8154488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</p:spPr>
        <p:txBody>
          <a:bodyPr wrap="none" lIns="90000" tIns="45000" rIns="90000" bIns="450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21128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t-BR" dirty="0" smtClean="0"/>
              <a:t>Busca </a:t>
            </a:r>
            <a:r>
              <a:rPr lang="pt-BR" dirty="0" smtClean="0"/>
              <a:t>binária</a:t>
            </a:r>
            <a:endParaRPr lang="pt-BR" dirty="0" smtClean="0"/>
          </a:p>
          <a:p>
            <a:pPr lvl="1"/>
            <a:endParaRPr lang="pt-BR" dirty="0" smtClean="0"/>
          </a:p>
          <a:p>
            <a:pPr marL="365760" lvl="1" indent="0">
              <a:buNone/>
            </a:pPr>
            <a:r>
              <a:rPr lang="pt-BR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binaria(</a:t>
            </a:r>
            <a:r>
              <a:rPr lang="pt-BR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*itens, </a:t>
            </a:r>
            <a:r>
              <a:rPr lang="pt-BR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tam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t-BR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chave) {</a:t>
            </a:r>
          </a:p>
          <a:p>
            <a:pPr marL="365760" lvl="1" indent="0">
              <a:buNone/>
            </a:pP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inicio, fim, meio;</a:t>
            </a:r>
          </a:p>
          <a:p>
            <a:pPr marL="365760" lvl="1" indent="0">
              <a:buNone/>
            </a:pPr>
            <a:endParaRPr lang="pt-BR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inicio = 0;</a:t>
            </a:r>
          </a:p>
          <a:p>
            <a:pPr marL="365760" lvl="1" indent="0">
              <a:buNone/>
            </a:pP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fim = </a:t>
            </a:r>
            <a:r>
              <a:rPr lang="pt-BR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tam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- 1;</a:t>
            </a:r>
          </a:p>
          <a:p>
            <a:pPr marL="365760" lvl="1" indent="0">
              <a:buNone/>
            </a:pP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pt-BR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(inicio &lt;= fim) {</a:t>
            </a:r>
          </a:p>
          <a:p>
            <a:pPr marL="365760" lvl="1" indent="0">
              <a:buNone/>
            </a:pP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meio = (</a:t>
            </a:r>
            <a:r>
              <a:rPr lang="pt-BR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inicio+fim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)/2;</a:t>
            </a:r>
          </a:p>
          <a:p>
            <a:pPr marL="365760" lvl="1" indent="0">
              <a:buNone/>
            </a:pP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pt-BR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(chave &lt; itens[meio]) {</a:t>
            </a:r>
          </a:p>
          <a:p>
            <a:pPr marL="365760" lvl="1" indent="0">
              <a:buNone/>
            </a:pP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fim = </a:t>
            </a:r>
            <a:r>
              <a:rPr lang="pt-BR" sz="1800" b="1">
                <a:latin typeface="Courier New" panose="02070309020205020404" pitchFamily="49" charset="0"/>
                <a:cs typeface="Courier New" panose="02070309020205020404" pitchFamily="49" charset="0"/>
              </a:rPr>
              <a:t>meio </a:t>
            </a:r>
            <a:r>
              <a:rPr lang="pt-BR" sz="18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- 1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365760" lvl="1" indent="0">
              <a:buNone/>
            </a:pP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pt-BR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365760" lvl="1" indent="0">
              <a:buNone/>
            </a:pP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pt-BR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(chave &gt; itens[meio]) {</a:t>
            </a:r>
          </a:p>
          <a:p>
            <a:pPr marL="365760" lvl="1" indent="0">
              <a:buNone/>
            </a:pP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inicio = meio + 1;</a:t>
            </a:r>
          </a:p>
          <a:p>
            <a:pPr marL="365760" lvl="1" indent="0">
              <a:buNone/>
            </a:pP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pt-BR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(chave == itens[meio]) {</a:t>
            </a:r>
            <a:endParaRPr lang="pt-BR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t-BR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meio; // encontrado</a:t>
            </a:r>
          </a:p>
          <a:p>
            <a:pPr marL="365760" lvl="1" indent="0">
              <a:buNone/>
            </a:pP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365760" lvl="1" indent="0">
              <a:buNone/>
            </a:pP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365760" lvl="1" indent="0">
              <a:buNone/>
            </a:pP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  <a:endParaRPr lang="pt-BR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-1;</a:t>
            </a:r>
          </a:p>
          <a:p>
            <a:pPr marL="365760" lvl="1" indent="0">
              <a:buNone/>
            </a:pP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71662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Em resumo...</a:t>
            </a:r>
          </a:p>
          <a:p>
            <a:pPr lvl="1"/>
            <a:r>
              <a:rPr lang="pt-BR" dirty="0" smtClean="0"/>
              <a:t>Algoritmos de busca (ou pesquisa) são importantes para computação e processamento de dados</a:t>
            </a:r>
          </a:p>
          <a:p>
            <a:pPr lvl="1"/>
            <a:r>
              <a:rPr lang="pt-BR" dirty="0" smtClean="0"/>
              <a:t>Buscas sequenciais</a:t>
            </a:r>
          </a:p>
          <a:p>
            <a:pPr lvl="2"/>
            <a:r>
              <a:rPr lang="pt-BR" dirty="0" smtClean="0"/>
              <a:t>Aplicáveis em qualquer situação</a:t>
            </a:r>
          </a:p>
          <a:p>
            <a:pPr lvl="2"/>
            <a:r>
              <a:rPr lang="pt-BR" dirty="0" smtClean="0"/>
              <a:t>Mas tempo é proporcional ao tamanho do </a:t>
            </a:r>
            <a:r>
              <a:rPr lang="pt-BR" i="1" dirty="0" err="1" smtClean="0"/>
              <a:t>dataset</a:t>
            </a:r>
            <a:endParaRPr lang="pt-BR" i="1" dirty="0" smtClean="0"/>
          </a:p>
          <a:p>
            <a:pPr lvl="1"/>
            <a:r>
              <a:rPr lang="pt-BR" dirty="0" smtClean="0"/>
              <a:t>Buscas binárias</a:t>
            </a:r>
          </a:p>
          <a:p>
            <a:pPr lvl="2"/>
            <a:r>
              <a:rPr lang="pt-BR" dirty="0" smtClean="0"/>
              <a:t>Exigem </a:t>
            </a:r>
            <a:r>
              <a:rPr lang="pt-BR" i="1" dirty="0" err="1" smtClean="0"/>
              <a:t>dataset</a:t>
            </a:r>
            <a:r>
              <a:rPr lang="pt-BR" dirty="0" smtClean="0"/>
              <a:t> ordenado pela chave de busca</a:t>
            </a:r>
          </a:p>
          <a:p>
            <a:pPr lvl="2"/>
            <a:r>
              <a:rPr lang="pt-BR" dirty="0" smtClean="0"/>
              <a:t>Ótimo tempo de execução</a:t>
            </a:r>
          </a:p>
        </p:txBody>
      </p:sp>
    </p:spTree>
    <p:extLst>
      <p:ext uri="{BB962C8B-B14F-4D97-AF65-F5344CB8AC3E}">
        <p14:creationId xmlns:p14="http://schemas.microsoft.com/office/powerpoint/2010/main" val="280469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Busca baseada em chave em conjunto de dados</a:t>
            </a:r>
          </a:p>
          <a:p>
            <a:r>
              <a:rPr lang="pt-BR" dirty="0" smtClean="0"/>
              <a:t>Presente em bibliotecas específicas</a:t>
            </a:r>
          </a:p>
          <a:p>
            <a:pPr lvl="1"/>
            <a:r>
              <a:rPr lang="pt-BR" dirty="0" smtClean="0"/>
              <a:t>Muitas vezes generalistas </a:t>
            </a:r>
            <a:r>
              <a:rPr lang="pt-BR" dirty="0" smtClean="0">
                <a:sym typeface="Wingdings 2" panose="05020102010507070707" pitchFamily="18" charset="2"/>
              </a:rPr>
              <a:t></a:t>
            </a:r>
            <a:r>
              <a:rPr lang="pt-BR" dirty="0" smtClean="0"/>
              <a:t> baixo desempenho</a:t>
            </a:r>
          </a:p>
          <a:p>
            <a:r>
              <a:rPr lang="pt-BR" dirty="0" smtClean="0"/>
              <a:t>Métodos de pesquisa</a:t>
            </a:r>
          </a:p>
          <a:p>
            <a:pPr lvl="1"/>
            <a:r>
              <a:rPr lang="pt-BR" dirty="0" smtClean="0"/>
              <a:t>Dependentes do estado do </a:t>
            </a:r>
            <a:r>
              <a:rPr lang="pt-BR" i="1" dirty="0" err="1" smtClean="0"/>
              <a:t>dataset</a:t>
            </a:r>
            <a:endParaRPr lang="pt-BR" dirty="0" smtClean="0"/>
          </a:p>
          <a:p>
            <a:pPr lvl="2"/>
            <a:r>
              <a:rPr lang="pt-BR" i="1" dirty="0" err="1" smtClean="0"/>
              <a:t>Dataset</a:t>
            </a:r>
            <a:r>
              <a:rPr lang="pt-BR" dirty="0" smtClean="0"/>
              <a:t> ordenado ou pode ser desordenado</a:t>
            </a:r>
          </a:p>
          <a:p>
            <a:pPr lvl="2"/>
            <a:r>
              <a:rPr lang="pt-BR" dirty="0" smtClean="0"/>
              <a:t>Dependente das estruturas de dados agregadas</a:t>
            </a:r>
          </a:p>
          <a:p>
            <a:pPr lvl="3"/>
            <a:r>
              <a:rPr lang="pt-BR" dirty="0" smtClean="0"/>
              <a:t>Arranjos, índices, </a:t>
            </a:r>
            <a:r>
              <a:rPr lang="pt-BR" i="1" dirty="0" err="1" smtClean="0"/>
              <a:t>hash</a:t>
            </a:r>
            <a:r>
              <a:rPr lang="pt-BR" i="1" dirty="0" smtClean="0"/>
              <a:t> </a:t>
            </a:r>
            <a:r>
              <a:rPr lang="pt-BR" i="1" dirty="0" err="1" smtClean="0"/>
              <a:t>tables</a:t>
            </a:r>
            <a:r>
              <a:rPr lang="pt-BR" dirty="0" smtClean="0"/>
              <a:t>, árvores</a:t>
            </a:r>
          </a:p>
          <a:p>
            <a:pPr lvl="1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503882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Busca sequencial</a:t>
            </a:r>
          </a:p>
          <a:p>
            <a:pPr lvl="1"/>
            <a:r>
              <a:rPr lang="pt-BR" dirty="0" smtClean="0"/>
              <a:t>Ou busca simples</a:t>
            </a:r>
          </a:p>
          <a:p>
            <a:pPr lvl="1"/>
            <a:r>
              <a:rPr lang="pt-BR" dirty="0" smtClean="0"/>
              <a:t>Funciona em qualquer </a:t>
            </a:r>
            <a:r>
              <a:rPr lang="pt-BR" i="1" dirty="0" err="1" smtClean="0"/>
              <a:t>dataset</a:t>
            </a:r>
            <a:endParaRPr lang="pt-BR" dirty="0" smtClean="0"/>
          </a:p>
          <a:p>
            <a:pPr lvl="1"/>
            <a:r>
              <a:rPr lang="pt-BR" dirty="0" smtClean="0"/>
              <a:t>Eficiente e de fácil codificação</a:t>
            </a:r>
          </a:p>
          <a:p>
            <a:pPr lvl="2"/>
            <a:r>
              <a:rPr lang="pt-BR" dirty="0" smtClean="0"/>
              <a:t>Percorre o </a:t>
            </a:r>
            <a:r>
              <a:rPr lang="pt-BR" i="1" dirty="0" err="1" smtClean="0"/>
              <a:t>dataset</a:t>
            </a:r>
            <a:r>
              <a:rPr lang="pt-BR" dirty="0" smtClean="0"/>
              <a:t> do início ao fim, buscando pela chave</a:t>
            </a:r>
          </a:p>
          <a:p>
            <a:pPr lvl="1"/>
            <a:r>
              <a:rPr lang="pt-BR" dirty="0" smtClean="0"/>
              <a:t>Desempenho dependente do tamanho do </a:t>
            </a:r>
            <a:r>
              <a:rPr lang="pt-BR" i="1" dirty="0" err="1" smtClean="0"/>
              <a:t>dataset</a:t>
            </a:r>
            <a:endParaRPr lang="pt-BR" i="1" dirty="0" smtClean="0"/>
          </a:p>
          <a:p>
            <a:pPr lvl="2"/>
            <a:r>
              <a:rPr lang="pt-BR" dirty="0" smtClean="0"/>
              <a:t>O(n)</a:t>
            </a:r>
          </a:p>
          <a:p>
            <a:pPr lvl="1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56342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Busca sequencial</a:t>
            </a:r>
          </a:p>
          <a:p>
            <a:pPr lvl="1"/>
            <a:r>
              <a:rPr lang="pt-BR" dirty="0" smtClean="0"/>
              <a:t>Ache a chave 5</a:t>
            </a:r>
            <a:endParaRPr lang="pt-BR" dirty="0"/>
          </a:p>
        </p:txBody>
      </p:sp>
      <p:graphicFrame>
        <p:nvGraphicFramePr>
          <p:cNvPr id="4" name="Espaço Reservado para Tabela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7649104"/>
              </p:ext>
            </p:extLst>
          </p:nvPr>
        </p:nvGraphicFramePr>
        <p:xfrm>
          <a:off x="610948" y="4251177"/>
          <a:ext cx="8155103" cy="432048"/>
        </p:xfrm>
        <a:graphic>
          <a:graphicData uri="http://schemas.openxmlformats.org/drawingml/2006/table">
            <a:tbl>
              <a:tblPr firstRow="1" bandRow="1"/>
              <a:tblGrid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7601"/>
              </a:tblGrid>
              <a:tr h="432048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71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45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96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53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31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62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154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12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173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24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87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29</a:t>
                      </a:r>
                    </a:p>
                  </a:txBody>
                  <a:tcPr marL="70162" marR="70162" marT="35081" marB="35081"/>
                </a:tc>
              </a:tr>
            </a:tbl>
          </a:graphicData>
        </a:graphic>
      </p:graphicFrame>
      <p:sp>
        <p:nvSpPr>
          <p:cNvPr id="19" name="Seta para baixo 18"/>
          <p:cNvSpPr/>
          <p:nvPr/>
        </p:nvSpPr>
        <p:spPr>
          <a:xfrm>
            <a:off x="683568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Seta para baixo 19"/>
          <p:cNvSpPr/>
          <p:nvPr/>
        </p:nvSpPr>
        <p:spPr>
          <a:xfrm>
            <a:off x="1228720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Seta para baixo 20"/>
          <p:cNvSpPr/>
          <p:nvPr/>
        </p:nvSpPr>
        <p:spPr>
          <a:xfrm>
            <a:off x="1773872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Seta para baixo 21"/>
          <p:cNvSpPr/>
          <p:nvPr/>
        </p:nvSpPr>
        <p:spPr>
          <a:xfrm>
            <a:off x="2319024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Seta para baixo 22"/>
          <p:cNvSpPr/>
          <p:nvPr/>
        </p:nvSpPr>
        <p:spPr>
          <a:xfrm>
            <a:off x="2864176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Seta para baixo 23"/>
          <p:cNvSpPr/>
          <p:nvPr/>
        </p:nvSpPr>
        <p:spPr>
          <a:xfrm>
            <a:off x="3409328" y="3294548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Seta para baixo 24"/>
          <p:cNvSpPr/>
          <p:nvPr/>
        </p:nvSpPr>
        <p:spPr>
          <a:xfrm>
            <a:off x="3954480" y="3294547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" name="Seta para baixo 25"/>
          <p:cNvSpPr/>
          <p:nvPr/>
        </p:nvSpPr>
        <p:spPr>
          <a:xfrm>
            <a:off x="4499632" y="3294547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" name="Seta para baixo 26"/>
          <p:cNvSpPr/>
          <p:nvPr/>
        </p:nvSpPr>
        <p:spPr>
          <a:xfrm>
            <a:off x="5044784" y="3294547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" name="Seta para baixo 27"/>
          <p:cNvSpPr/>
          <p:nvPr/>
        </p:nvSpPr>
        <p:spPr>
          <a:xfrm>
            <a:off x="5589936" y="3294546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Seta para baixo 28"/>
          <p:cNvSpPr/>
          <p:nvPr/>
        </p:nvSpPr>
        <p:spPr>
          <a:xfrm>
            <a:off x="6135088" y="3294546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Seta para baixo 29"/>
          <p:cNvSpPr/>
          <p:nvPr/>
        </p:nvSpPr>
        <p:spPr>
          <a:xfrm>
            <a:off x="6680240" y="3291171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Seta para baixo 30"/>
          <p:cNvSpPr/>
          <p:nvPr/>
        </p:nvSpPr>
        <p:spPr>
          <a:xfrm>
            <a:off x="7225392" y="3284984"/>
            <a:ext cx="377004" cy="761121"/>
          </a:xfrm>
          <a:prstGeom prst="downArrow">
            <a:avLst/>
          </a:prstGeom>
          <a:solidFill>
            <a:srgbClr val="FF0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9824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Busca sequencial</a:t>
            </a:r>
          </a:p>
          <a:p>
            <a:pPr lvl="1"/>
            <a:r>
              <a:rPr lang="pt-BR" dirty="0" smtClean="0"/>
              <a:t>Ache a chave 5</a:t>
            </a:r>
            <a:endParaRPr lang="pt-BR" dirty="0"/>
          </a:p>
        </p:txBody>
      </p:sp>
      <p:graphicFrame>
        <p:nvGraphicFramePr>
          <p:cNvPr id="4" name="Espaço Reservado para Tabela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7649104"/>
              </p:ext>
            </p:extLst>
          </p:nvPr>
        </p:nvGraphicFramePr>
        <p:xfrm>
          <a:off x="610948" y="4251177"/>
          <a:ext cx="8155103" cy="432048"/>
        </p:xfrm>
        <a:graphic>
          <a:graphicData uri="http://schemas.openxmlformats.org/drawingml/2006/table">
            <a:tbl>
              <a:tblPr firstRow="1" bandRow="1"/>
              <a:tblGrid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7601"/>
              </a:tblGrid>
              <a:tr h="432048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71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45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96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53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31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62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154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12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173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24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87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29</a:t>
                      </a:r>
                    </a:p>
                  </a:txBody>
                  <a:tcPr marL="70162" marR="70162" marT="35081" marB="35081"/>
                </a:tc>
              </a:tr>
            </a:tbl>
          </a:graphicData>
        </a:graphic>
      </p:graphicFrame>
      <p:sp>
        <p:nvSpPr>
          <p:cNvPr id="19" name="Seta para baixo 18"/>
          <p:cNvSpPr/>
          <p:nvPr/>
        </p:nvSpPr>
        <p:spPr>
          <a:xfrm>
            <a:off x="683568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8711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Algoritmos de Busca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Busca sequencial</a:t>
            </a:r>
          </a:p>
          <a:p>
            <a:pPr lvl="1"/>
            <a:r>
              <a:rPr lang="pt-BR" dirty="0" smtClean="0"/>
              <a:t>Ache a chave 5</a:t>
            </a:r>
            <a:endParaRPr lang="pt-BR" dirty="0"/>
          </a:p>
        </p:txBody>
      </p:sp>
      <p:graphicFrame>
        <p:nvGraphicFramePr>
          <p:cNvPr id="4" name="Espaço Reservado para Tabela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7649104"/>
              </p:ext>
            </p:extLst>
          </p:nvPr>
        </p:nvGraphicFramePr>
        <p:xfrm>
          <a:off x="610948" y="4251177"/>
          <a:ext cx="8155103" cy="432048"/>
        </p:xfrm>
        <a:graphic>
          <a:graphicData uri="http://schemas.openxmlformats.org/drawingml/2006/table">
            <a:tbl>
              <a:tblPr firstRow="1" bandRow="1"/>
              <a:tblGrid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3393"/>
                <a:gridCol w="547601"/>
              </a:tblGrid>
              <a:tr h="432048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71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45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96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53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31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62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154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12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173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24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87</a:t>
                      </a:r>
                    </a:p>
                  </a:txBody>
                  <a:tcPr marL="70162" marR="70162" marT="35081" marB="35081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29</a:t>
                      </a:r>
                    </a:p>
                  </a:txBody>
                  <a:tcPr marL="70162" marR="70162" marT="35081" marB="35081"/>
                </a:tc>
              </a:tr>
            </a:tbl>
          </a:graphicData>
        </a:graphic>
      </p:graphicFrame>
      <p:sp>
        <p:nvSpPr>
          <p:cNvPr id="19" name="Seta para baixo 18"/>
          <p:cNvSpPr/>
          <p:nvPr/>
        </p:nvSpPr>
        <p:spPr>
          <a:xfrm>
            <a:off x="683568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Seta para baixo 19"/>
          <p:cNvSpPr/>
          <p:nvPr/>
        </p:nvSpPr>
        <p:spPr>
          <a:xfrm>
            <a:off x="1228720" y="3294549"/>
            <a:ext cx="377004" cy="761121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20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451</TotalTime>
  <Words>1396</Words>
  <Application>Microsoft Office PowerPoint</Application>
  <PresentationFormat>Apresentação na tela (4:3)</PresentationFormat>
  <Paragraphs>831</Paragraphs>
  <Slides>48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48</vt:i4>
      </vt:variant>
    </vt:vector>
  </HeadingPairs>
  <TitlesOfParts>
    <vt:vector size="58" baseType="lpstr">
      <vt:lpstr>AR PL SungtiL GB</vt:lpstr>
      <vt:lpstr>Calibri</vt:lpstr>
      <vt:lpstr>Constantia</vt:lpstr>
      <vt:lpstr>Courier New</vt:lpstr>
      <vt:lpstr>Liberation Sans</vt:lpstr>
      <vt:lpstr>Lohit Devanagari</vt:lpstr>
      <vt:lpstr>Tw Cen MT</vt:lpstr>
      <vt:lpstr>Wingdings</vt:lpstr>
      <vt:lpstr>Wingdings 2</vt:lpstr>
      <vt:lpstr>Mediano</vt:lpstr>
      <vt:lpstr>Algoritmos de busca</vt:lpstr>
      <vt:lpstr>Algoritmos de Busca</vt:lpstr>
      <vt:lpstr>Algoritmos de Busca</vt:lpstr>
      <vt:lpstr>Algoritmos de Busca</vt:lpstr>
      <vt:lpstr>Algoritmos de Busca</vt:lpstr>
      <vt:lpstr>Algoritmos de Busca</vt:lpstr>
      <vt:lpstr>Algoritmos de Busca</vt:lpstr>
      <vt:lpstr>Algoritmos de Busca</vt:lpstr>
      <vt:lpstr>Algoritmos de Busca</vt:lpstr>
      <vt:lpstr>Algoritmos de Busca</vt:lpstr>
      <vt:lpstr>Algoritmos de Busca</vt:lpstr>
      <vt:lpstr>Algoritmos de Busca</vt:lpstr>
      <vt:lpstr>Algoritmos de Busca</vt:lpstr>
      <vt:lpstr>Algoritmos de Busca</vt:lpstr>
      <vt:lpstr>Algoritmos de Busca</vt:lpstr>
      <vt:lpstr>Algoritmos de Busca</vt:lpstr>
      <vt:lpstr>Algoritmos de Busca</vt:lpstr>
      <vt:lpstr>Algoritmos de Busca</vt:lpstr>
      <vt:lpstr>Algoritmos de Busca</vt:lpstr>
      <vt:lpstr>Algoritmos de Busca</vt:lpstr>
      <vt:lpstr>Algoritmos de Busca</vt:lpstr>
      <vt:lpstr>Algoritmos de Busca</vt:lpstr>
      <vt:lpstr>Algoritmos de Busca</vt:lpstr>
      <vt:lpstr>Algoritmos de Busca</vt:lpstr>
      <vt:lpstr>Algoritmos de Busca</vt:lpstr>
      <vt:lpstr>Algoritmos de Busca</vt:lpstr>
      <vt:lpstr>Algoritmos de Busca</vt:lpstr>
      <vt:lpstr>Algoritmos de Busca</vt:lpstr>
      <vt:lpstr>Algoritmos de Busca</vt:lpstr>
      <vt:lpstr>Algoritmos de Busca</vt:lpstr>
      <vt:lpstr>Algoritmos de Busca</vt:lpstr>
      <vt:lpstr>Algoritmos de Busca</vt:lpstr>
      <vt:lpstr>Algoritmos de Busca</vt:lpstr>
      <vt:lpstr>Algoritmos de Busca</vt:lpstr>
      <vt:lpstr>Algoritmos de Busca</vt:lpstr>
      <vt:lpstr>Algoritmos de Busca</vt:lpstr>
      <vt:lpstr>Algoritmos de Busca</vt:lpstr>
      <vt:lpstr>Algoritmos de Busca</vt:lpstr>
      <vt:lpstr>Algoritmos de Busca</vt:lpstr>
      <vt:lpstr>Algoritmos de Busca</vt:lpstr>
      <vt:lpstr>Algoritmos de Busca</vt:lpstr>
      <vt:lpstr>Algoritmos de Busca</vt:lpstr>
      <vt:lpstr>Algoritmos de Busca</vt:lpstr>
      <vt:lpstr>Algoritmos de Busca</vt:lpstr>
      <vt:lpstr>Algoritmos de Busca</vt:lpstr>
      <vt:lpstr>Algoritmos de Busca</vt:lpstr>
      <vt:lpstr>Algoritmos de Busca</vt:lpstr>
      <vt:lpstr>Algoritmos de Busca</vt:lpstr>
    </vt:vector>
  </TitlesOfParts>
  <Company>Escritório de Casa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</dc:title>
  <dc:subject>Sinais e sistemas</dc:subject>
  <dc:creator>Marcelo Rosa</dc:creator>
  <cp:lastModifiedBy>Conta da Microsoft</cp:lastModifiedBy>
  <cp:revision>95</cp:revision>
  <dcterms:created xsi:type="dcterms:W3CDTF">2010-07-26T15:10:49Z</dcterms:created>
  <dcterms:modified xsi:type="dcterms:W3CDTF">2024-04-25T15:10:07Z</dcterms:modified>
  <cp:category>Notas de aula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Marcelo Rosa</vt:lpwstr>
  </property>
</Properties>
</file>