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9" r:id="rId9"/>
    <p:sldId id="271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4" r:id="rId21"/>
    <p:sldId id="281" r:id="rId22"/>
    <p:sldId id="283" r:id="rId23"/>
    <p:sldId id="285" r:id="rId24"/>
    <p:sldId id="286" r:id="rId25"/>
    <p:sldId id="287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93" d="100"/>
          <a:sy n="93" d="100"/>
        </p:scale>
        <p:origin x="7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112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05692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230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860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971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14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4596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114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20541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776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592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9438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74452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0028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382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7223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190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15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329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421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760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249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07/05/2024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 (2ª iteração)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2648" y="5862503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122228"/>
              </p:ext>
            </p:extLst>
          </p:nvPr>
        </p:nvGraphicFramePr>
        <p:xfrm>
          <a:off x="428396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40430"/>
              </p:ext>
            </p:extLst>
          </p:nvPr>
        </p:nvGraphicFramePr>
        <p:xfrm>
          <a:off x="428396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096870"/>
              </p:ext>
            </p:extLst>
          </p:nvPr>
        </p:nvGraphicFramePr>
        <p:xfrm>
          <a:off x="428396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690038"/>
              </p:ext>
            </p:extLst>
          </p:nvPr>
        </p:nvGraphicFramePr>
        <p:xfrm>
          <a:off x="428396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518789"/>
              </p:ext>
            </p:extLst>
          </p:nvPr>
        </p:nvGraphicFramePr>
        <p:xfrm>
          <a:off x="428396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Forma livre 13"/>
          <p:cNvSpPr/>
          <p:nvPr/>
        </p:nvSpPr>
        <p:spPr>
          <a:xfrm rot="5400000">
            <a:off x="4787976" y="1895787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Forma livre 14"/>
          <p:cNvSpPr/>
          <p:nvPr/>
        </p:nvSpPr>
        <p:spPr>
          <a:xfrm flipH="1">
            <a:off x="5076056" y="3045624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Forma livre 16"/>
          <p:cNvSpPr/>
          <p:nvPr/>
        </p:nvSpPr>
        <p:spPr>
          <a:xfrm rot="5400000">
            <a:off x="5940103" y="3549201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8" name="Forma livre 17"/>
          <p:cNvSpPr/>
          <p:nvPr/>
        </p:nvSpPr>
        <p:spPr>
          <a:xfrm rot="5400000">
            <a:off x="6504558" y="4390747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Forma livre 27"/>
          <p:cNvSpPr/>
          <p:nvPr/>
        </p:nvSpPr>
        <p:spPr>
          <a:xfrm rot="5400000">
            <a:off x="4787976" y="1895788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Forma livre 28"/>
          <p:cNvSpPr/>
          <p:nvPr/>
        </p:nvSpPr>
        <p:spPr>
          <a:xfrm rot="5400000">
            <a:off x="5940103" y="3549202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Forma livre 29"/>
          <p:cNvSpPr/>
          <p:nvPr/>
        </p:nvSpPr>
        <p:spPr>
          <a:xfrm rot="5400000">
            <a:off x="6504558" y="4390748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Forma livre 30"/>
          <p:cNvSpPr/>
          <p:nvPr/>
        </p:nvSpPr>
        <p:spPr>
          <a:xfrm rot="5400000">
            <a:off x="4787976" y="1895789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2" name="Forma livre 31"/>
          <p:cNvSpPr/>
          <p:nvPr/>
        </p:nvSpPr>
        <p:spPr>
          <a:xfrm rot="5400000">
            <a:off x="5940103" y="3549203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4160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553161"/>
              </p:ext>
            </p:extLst>
          </p:nvPr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906024"/>
              </p:ext>
            </p:extLst>
          </p:nvPr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54205"/>
              </p:ext>
            </p:extLst>
          </p:nvPr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99071"/>
              </p:ext>
            </p:extLst>
          </p:nvPr>
        </p:nvGraphicFramePr>
        <p:xfrm>
          <a:off x="61264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923962"/>
              </p:ext>
            </p:extLst>
          </p:nvPr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470170"/>
              </p:ext>
            </p:extLst>
          </p:nvPr>
        </p:nvGraphicFramePr>
        <p:xfrm>
          <a:off x="428396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74407"/>
              </p:ext>
            </p:extLst>
          </p:nvPr>
        </p:nvGraphicFramePr>
        <p:xfrm>
          <a:off x="428396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00489"/>
              </p:ext>
            </p:extLst>
          </p:nvPr>
        </p:nvGraphicFramePr>
        <p:xfrm>
          <a:off x="428396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070923"/>
              </p:ext>
            </p:extLst>
          </p:nvPr>
        </p:nvGraphicFramePr>
        <p:xfrm>
          <a:off x="428396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800750"/>
              </p:ext>
            </p:extLst>
          </p:nvPr>
        </p:nvGraphicFramePr>
        <p:xfrm>
          <a:off x="428396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779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 (3ª iteração)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553161"/>
              </p:ext>
            </p:extLst>
          </p:nvPr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906024"/>
              </p:ext>
            </p:extLst>
          </p:nvPr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54205"/>
              </p:ext>
            </p:extLst>
          </p:nvPr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99071"/>
              </p:ext>
            </p:extLst>
          </p:nvPr>
        </p:nvGraphicFramePr>
        <p:xfrm>
          <a:off x="61264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923962"/>
              </p:ext>
            </p:extLst>
          </p:nvPr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868250"/>
              </p:ext>
            </p:extLst>
          </p:nvPr>
        </p:nvGraphicFramePr>
        <p:xfrm>
          <a:off x="428396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  <a:endParaRPr lang="pt-BR" sz="2200" b="1" i="0" u="none" strike="noStrike" kern="1200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  <a:endParaRPr lang="pt-BR" sz="2200" b="1" i="0" u="none" strike="noStrike" kern="1200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383091"/>
              </p:ext>
            </p:extLst>
          </p:nvPr>
        </p:nvGraphicFramePr>
        <p:xfrm>
          <a:off x="428396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  <a:endParaRPr lang="pt-BR" sz="2200" b="1" i="0" u="none" strike="noStrike" kern="1200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  <a:endParaRPr lang="pt-BR" sz="2200" b="1" i="0" u="none" strike="noStrike" kern="1200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00489"/>
              </p:ext>
            </p:extLst>
          </p:nvPr>
        </p:nvGraphicFramePr>
        <p:xfrm>
          <a:off x="428396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070923"/>
              </p:ext>
            </p:extLst>
          </p:nvPr>
        </p:nvGraphicFramePr>
        <p:xfrm>
          <a:off x="428396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800750"/>
              </p:ext>
            </p:extLst>
          </p:nvPr>
        </p:nvGraphicFramePr>
        <p:xfrm>
          <a:off x="428396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Forma livre 18"/>
          <p:cNvSpPr/>
          <p:nvPr/>
        </p:nvSpPr>
        <p:spPr>
          <a:xfrm rot="5400000">
            <a:off x="6504558" y="4390748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Forma livre 19"/>
          <p:cNvSpPr/>
          <p:nvPr/>
        </p:nvSpPr>
        <p:spPr>
          <a:xfrm rot="5400000">
            <a:off x="4787976" y="1895789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Forma livre 20"/>
          <p:cNvSpPr/>
          <p:nvPr/>
        </p:nvSpPr>
        <p:spPr>
          <a:xfrm rot="5400000">
            <a:off x="5940103" y="3549203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Forma livre 21"/>
          <p:cNvSpPr/>
          <p:nvPr/>
        </p:nvSpPr>
        <p:spPr>
          <a:xfrm rot="5400000">
            <a:off x="5436102" y="2708065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20012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bolha</a:t>
            </a:r>
          </a:p>
          <a:p>
            <a:pPr lvl="1"/>
            <a:r>
              <a:rPr lang="pt-BR" dirty="0" smtClean="0"/>
              <a:t>Simples, mas ineficiente</a:t>
            </a:r>
          </a:p>
          <a:p>
            <a:pPr lvl="2"/>
            <a:r>
              <a:rPr lang="pt-BR" dirty="0" smtClean="0"/>
              <a:t>O(n</a:t>
            </a:r>
            <a:r>
              <a:rPr lang="pt-BR" baseline="30000" dirty="0" smtClean="0"/>
              <a:t>2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Mesmo em casos médios, não é eficiente</a:t>
            </a:r>
          </a:p>
          <a:p>
            <a:pPr lvl="2"/>
            <a:r>
              <a:rPr lang="pt-BR" dirty="0" smtClean="0"/>
              <a:t>Pode ser eficiente se </a:t>
            </a:r>
            <a:r>
              <a:rPr lang="pt-BR" i="1" dirty="0" err="1" smtClean="0"/>
              <a:t>dataset</a:t>
            </a:r>
            <a:r>
              <a:rPr lang="pt-BR" i="1" dirty="0" smtClean="0"/>
              <a:t> </a:t>
            </a:r>
            <a:r>
              <a:rPr lang="pt-BR" dirty="0" smtClean="0"/>
              <a:t>parcialmente ordenado</a:t>
            </a:r>
          </a:p>
          <a:p>
            <a:pPr lvl="2"/>
            <a:r>
              <a:rPr lang="pt-BR" dirty="0" smtClean="0"/>
              <a:t>Assim que uma iteração é feita sem trocas,</a:t>
            </a:r>
            <a:br>
              <a:rPr lang="pt-BR" dirty="0" smtClean="0"/>
            </a:br>
            <a:r>
              <a:rPr lang="pt-BR" dirty="0" smtClean="0"/>
              <a:t>a ordenação é encerrada</a:t>
            </a:r>
          </a:p>
          <a:p>
            <a:pPr lvl="1"/>
            <a:r>
              <a:rPr lang="pt-BR" dirty="0" smtClean="0"/>
              <a:t>Otimizações</a:t>
            </a:r>
          </a:p>
          <a:p>
            <a:pPr lvl="2"/>
            <a:r>
              <a:rPr lang="pt-BR" dirty="0" smtClean="0"/>
              <a:t>Não percorrer todo o </a:t>
            </a:r>
            <a:r>
              <a:rPr lang="pt-BR" i="1" dirty="0" err="1" smtClean="0"/>
              <a:t>dataset</a:t>
            </a:r>
            <a:r>
              <a:rPr lang="pt-BR" i="1" dirty="0" smtClean="0"/>
              <a:t> </a:t>
            </a:r>
            <a:r>
              <a:rPr lang="pt-BR" dirty="0" smtClean="0"/>
              <a:t>a cada iteração</a:t>
            </a:r>
          </a:p>
          <a:p>
            <a:pPr lvl="2"/>
            <a:r>
              <a:rPr lang="pt-BR" dirty="0" smtClean="0"/>
              <a:t>A cada iteração, inverter o início</a:t>
            </a:r>
          </a:p>
          <a:p>
            <a:pPr lvl="3"/>
            <a:r>
              <a:rPr lang="pt-BR" dirty="0" smtClean="0"/>
              <a:t>Ordenação oscilante</a:t>
            </a:r>
          </a:p>
        </p:txBody>
      </p:sp>
    </p:spTree>
    <p:extLst>
      <p:ext uri="{BB962C8B-B14F-4D97-AF65-F5344CB8AC3E}">
        <p14:creationId xmlns:p14="http://schemas.microsoft.com/office/powerpoint/2010/main" val="2910620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bolha</a:t>
            </a:r>
          </a:p>
          <a:p>
            <a:pPr marL="365760" lvl="1" indent="0">
              <a:buNone/>
            </a:pPr>
            <a:endParaRPr lang="pt-BR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bubble_sort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tamanho) 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tamanho; i++) {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= 0; j &lt; tamanho-1-i; j++) {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[j] &gt;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[j+1]) 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// troca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[j+1];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[j+1] =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[j];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[j] =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878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  <a:p>
            <a:pPr lvl="1"/>
            <a:r>
              <a:rPr lang="pt-BR" dirty="0" smtClean="0"/>
              <a:t>Seleciona menor valor e o coloca no início</a:t>
            </a:r>
          </a:p>
          <a:p>
            <a:pPr lvl="2"/>
            <a:r>
              <a:rPr lang="pt-BR" dirty="0" smtClean="0"/>
              <a:t>Dois destinos</a:t>
            </a:r>
          </a:p>
          <a:p>
            <a:pPr lvl="3"/>
            <a:r>
              <a:rPr lang="pt-BR" dirty="0" smtClean="0"/>
              <a:t>Copiando o </a:t>
            </a:r>
            <a:r>
              <a:rPr lang="pt-BR" dirty="0" err="1" smtClean="0"/>
              <a:t>dataset</a:t>
            </a:r>
            <a:r>
              <a:rPr lang="pt-BR" dirty="0" smtClean="0"/>
              <a:t> para outra área da memória</a:t>
            </a:r>
          </a:p>
          <a:p>
            <a:pPr lvl="3"/>
            <a:r>
              <a:rPr lang="pt-BR" dirty="0" smtClean="0"/>
              <a:t>Substituindo os elementos do próprio </a:t>
            </a:r>
            <a:r>
              <a:rPr lang="pt-BR" dirty="0" err="1" smtClean="0"/>
              <a:t>dataset</a:t>
            </a:r>
            <a:endParaRPr lang="pt-BR" dirty="0" smtClean="0"/>
          </a:p>
          <a:p>
            <a:pPr lvl="1"/>
            <a:r>
              <a:rPr lang="pt-BR" dirty="0" smtClean="0"/>
              <a:t>Na etapa seguinte</a:t>
            </a:r>
          </a:p>
          <a:p>
            <a:pPr lvl="2"/>
            <a:r>
              <a:rPr lang="pt-BR" dirty="0" smtClean="0"/>
              <a:t>Retoma o processo a partir do próximo elemento</a:t>
            </a:r>
          </a:p>
          <a:p>
            <a:pPr lvl="3"/>
            <a:r>
              <a:rPr lang="pt-BR" dirty="0" smtClean="0"/>
              <a:t>O início já está classificado</a:t>
            </a:r>
          </a:p>
          <a:p>
            <a:pPr lvl="1"/>
            <a:r>
              <a:rPr lang="pt-BR" dirty="0" smtClean="0"/>
              <a:t>O(n</a:t>
            </a:r>
            <a:r>
              <a:rPr lang="pt-BR" baseline="30000" dirty="0" smtClean="0"/>
              <a:t>2</a:t>
            </a:r>
            <a:r>
              <a:rPr lang="pt-B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250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885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14562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 flipH="1" flipV="1">
            <a:off x="3635896" y="2995469"/>
            <a:ext cx="648360" cy="419705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16730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5072040" y="2233888"/>
            <a:ext cx="144000" cy="2232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2599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Arranjar um conjunto de dados (</a:t>
            </a:r>
            <a:r>
              <a:rPr lang="pt-BR" i="1" dirty="0" err="1" smtClean="0"/>
              <a:t>dataset</a:t>
            </a:r>
            <a:r>
              <a:rPr lang="pt-BR" dirty="0" smtClean="0"/>
              <a:t>) em ordem crescente ou decrescente</a:t>
            </a:r>
          </a:p>
          <a:p>
            <a:r>
              <a:rPr lang="pt-BR" dirty="0" smtClean="0"/>
              <a:t>Também chamado de classificação</a:t>
            </a:r>
          </a:p>
          <a:p>
            <a:pPr lvl="1"/>
            <a:r>
              <a:rPr lang="pt-BR" i="1" dirty="0" err="1" smtClean="0"/>
              <a:t>Sorting</a:t>
            </a:r>
            <a:endParaRPr lang="pt-BR" i="1" dirty="0" smtClean="0"/>
          </a:p>
          <a:p>
            <a:r>
              <a:rPr lang="pt-BR" dirty="0" smtClean="0"/>
              <a:t>Uma das tarefas fundamentais da computação</a:t>
            </a:r>
          </a:p>
          <a:p>
            <a:pPr lvl="1"/>
            <a:r>
              <a:rPr lang="pt-BR" dirty="0" smtClean="0"/>
              <a:t>Extensivamente analisada</a:t>
            </a:r>
          </a:p>
          <a:p>
            <a:r>
              <a:rPr lang="pt-BR" dirty="0" smtClean="0"/>
              <a:t>Maioria dos compiladores oferece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qsort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pt-BR" dirty="0" smtClean="0"/>
              <a:t>Função generalista</a:t>
            </a:r>
          </a:p>
          <a:p>
            <a:pPr lvl="2"/>
            <a:r>
              <a:rPr lang="pt-BR" dirty="0" smtClean="0"/>
              <a:t>Tenta lidar com qualquer distribuição de dados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 flipH="1" flipV="1">
            <a:off x="3995936" y="3861048"/>
            <a:ext cx="2264104" cy="27949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5072040" y="2233888"/>
            <a:ext cx="144000" cy="2232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54785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5072040" y="2233888"/>
            <a:ext cx="144000" cy="2232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5392080" y="3330861"/>
            <a:ext cx="144000" cy="172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28395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5072040" y="2233888"/>
            <a:ext cx="144000" cy="2232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5392080" y="3330861"/>
            <a:ext cx="144000" cy="172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 rot="5400000">
            <a:off x="5648040" y="4464185"/>
            <a:ext cx="144000" cy="1080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49308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91706"/>
              </p:ext>
            </p:extLst>
          </p:nvPr>
        </p:nvGraphicFramePr>
        <p:xfrm>
          <a:off x="3384000" y="26570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5199"/>
              </p:ext>
            </p:extLst>
          </p:nvPr>
        </p:nvGraphicFramePr>
        <p:xfrm>
          <a:off x="3384000" y="3510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62167"/>
              </p:ext>
            </p:extLst>
          </p:nvPr>
        </p:nvGraphicFramePr>
        <p:xfrm>
          <a:off x="3384000" y="43094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26713"/>
              </p:ext>
            </p:extLst>
          </p:nvPr>
        </p:nvGraphicFramePr>
        <p:xfrm>
          <a:off x="3384000" y="5954608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07381"/>
              </p:ext>
            </p:extLst>
          </p:nvPr>
        </p:nvGraphicFramePr>
        <p:xfrm>
          <a:off x="3384000" y="5148209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rot="5400000">
            <a:off x="4784040" y="1088904"/>
            <a:ext cx="144000" cy="280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2" name="Forma livre 11"/>
          <p:cNvSpPr/>
          <p:nvPr/>
        </p:nvSpPr>
        <p:spPr>
          <a:xfrm rot="5400000">
            <a:off x="5072040" y="2233888"/>
            <a:ext cx="144000" cy="2232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5392080" y="3330861"/>
            <a:ext cx="144000" cy="1728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Forma livre 13"/>
          <p:cNvSpPr/>
          <p:nvPr/>
        </p:nvSpPr>
        <p:spPr>
          <a:xfrm rot="5400000">
            <a:off x="5648040" y="4464185"/>
            <a:ext cx="144000" cy="1080000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Forma livre 14"/>
          <p:cNvSpPr/>
          <p:nvPr/>
        </p:nvSpPr>
        <p:spPr>
          <a:xfrm flipH="1" flipV="1">
            <a:off x="5364088" y="5507208"/>
            <a:ext cx="963992" cy="298056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90200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Ordenação por seleção</a:t>
            </a:r>
          </a:p>
          <a:p>
            <a:pPr marL="365760" lvl="1" indent="0">
              <a:buNone/>
            </a:pPr>
            <a:endParaRPr lang="pt-BR" sz="105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05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selection_sort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tamanho) {</a:t>
            </a:r>
          </a:p>
          <a:p>
            <a:pPr marL="365760" lvl="1" indent="0">
              <a:buNone/>
            </a:pPr>
            <a:r>
              <a:rPr lang="pt-BR" sz="105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tamanho -1; i++) {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busca o menor elemento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i;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= i+1; j &lt; tamanho; j++) {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[j] &lt;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pt-BR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j</a:t>
            </a: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65760" lvl="1" indent="0">
              <a:buNone/>
            </a:pP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i) {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[i];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[i] =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jMin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aux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65760" lvl="1" indent="0"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05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45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resumo...</a:t>
            </a:r>
          </a:p>
          <a:p>
            <a:pPr lvl="1"/>
            <a:r>
              <a:rPr lang="pt-BR" dirty="0" smtClean="0"/>
              <a:t>Tarefa recorrente em software</a:t>
            </a:r>
          </a:p>
          <a:p>
            <a:pPr lvl="1"/>
            <a:r>
              <a:rPr lang="pt-BR" dirty="0" smtClean="0"/>
              <a:t>Aprimoramento constante</a:t>
            </a:r>
          </a:p>
          <a:p>
            <a:pPr lvl="1"/>
            <a:r>
              <a:rPr lang="pt-BR" dirty="0" smtClean="0"/>
              <a:t>Bibliotecas com funções genéricas de classificação</a:t>
            </a:r>
          </a:p>
          <a:p>
            <a:pPr lvl="1"/>
            <a:r>
              <a:rPr lang="pt-BR" dirty="0" smtClean="0"/>
              <a:t>Algoritmos </a:t>
            </a:r>
            <a:r>
              <a:rPr lang="pt-BR" dirty="0" smtClean="0"/>
              <a:t>simples funcionam para</a:t>
            </a:r>
          </a:p>
          <a:p>
            <a:pPr lvl="2"/>
            <a:r>
              <a:rPr lang="pt-BR" dirty="0" smtClean="0"/>
              <a:t>Pequenos </a:t>
            </a:r>
            <a:r>
              <a:rPr lang="pt-BR" i="1" dirty="0" err="1" smtClean="0"/>
              <a:t>datasets</a:t>
            </a:r>
            <a:endParaRPr lang="pt-BR" i="1" dirty="0" smtClean="0"/>
          </a:p>
          <a:p>
            <a:pPr lvl="2"/>
            <a:r>
              <a:rPr lang="pt-BR" i="1" dirty="0" err="1" smtClean="0"/>
              <a:t>Datasets</a:t>
            </a:r>
            <a:r>
              <a:rPr lang="pt-BR" dirty="0" smtClean="0"/>
              <a:t> parcialmente organizados</a:t>
            </a:r>
          </a:p>
          <a:p>
            <a:pPr lvl="1"/>
            <a:r>
              <a:rPr lang="pt-BR" dirty="0" smtClean="0"/>
              <a:t>Qualquer otimização é bem vinda.</a:t>
            </a:r>
          </a:p>
        </p:txBody>
      </p:sp>
    </p:spTree>
    <p:extLst>
      <p:ext uri="{BB962C8B-B14F-4D97-AF65-F5344CB8AC3E}">
        <p14:creationId xmlns:p14="http://schemas.microsoft.com/office/powerpoint/2010/main" val="155732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Algoritmos gerais</a:t>
            </a:r>
          </a:p>
          <a:p>
            <a:pPr lvl="1"/>
            <a:r>
              <a:rPr lang="pt-BR" dirty="0" smtClean="0"/>
              <a:t>Por troca</a:t>
            </a:r>
          </a:p>
          <a:p>
            <a:pPr lvl="1"/>
            <a:r>
              <a:rPr lang="pt-BR" dirty="0" smtClean="0"/>
              <a:t>Por seleção</a:t>
            </a:r>
          </a:p>
          <a:p>
            <a:pPr lvl="1"/>
            <a:r>
              <a:rPr lang="pt-BR" dirty="0" smtClean="0"/>
              <a:t>Por inserção</a:t>
            </a:r>
          </a:p>
        </p:txBody>
      </p:sp>
    </p:spTree>
    <p:extLst>
      <p:ext uri="{BB962C8B-B14F-4D97-AF65-F5344CB8AC3E}">
        <p14:creationId xmlns:p14="http://schemas.microsoft.com/office/powerpoint/2010/main" val="323091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Avaliação dos algoritmos</a:t>
            </a:r>
          </a:p>
          <a:p>
            <a:pPr lvl="1"/>
            <a:r>
              <a:rPr lang="pt-BR" dirty="0"/>
              <a:t>Por desempenho</a:t>
            </a:r>
          </a:p>
          <a:p>
            <a:pPr lvl="1"/>
            <a:r>
              <a:rPr lang="pt-BR" dirty="0"/>
              <a:t>Por número de operações (comparação e trocas)</a:t>
            </a:r>
          </a:p>
          <a:p>
            <a:pPr lvl="1"/>
            <a:r>
              <a:rPr lang="pt-BR" dirty="0"/>
              <a:t>Por tempo médio, de pior e de melhor </a:t>
            </a:r>
            <a:r>
              <a:rPr lang="pt-BR" dirty="0" smtClean="0"/>
              <a:t>casos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Ordenação de comportamento natural</a:t>
            </a:r>
          </a:p>
          <a:p>
            <a:pPr lvl="1"/>
            <a:r>
              <a:rPr lang="pt-BR" dirty="0" smtClean="0"/>
              <a:t>Trabalha menos com </a:t>
            </a:r>
            <a:r>
              <a:rPr lang="pt-BR" i="1" dirty="0" err="1" smtClean="0"/>
              <a:t>dataset</a:t>
            </a:r>
            <a:r>
              <a:rPr lang="pt-BR" dirty="0" smtClean="0"/>
              <a:t> com certa ordem</a:t>
            </a:r>
          </a:p>
          <a:p>
            <a:pPr lvl="1"/>
            <a:r>
              <a:rPr lang="pt-BR" dirty="0" smtClean="0"/>
              <a:t>Trabalha mais com </a:t>
            </a:r>
            <a:r>
              <a:rPr lang="pt-BR" i="1" dirty="0" err="1" smtClean="0"/>
              <a:t>dataset</a:t>
            </a:r>
            <a:r>
              <a:rPr lang="pt-BR" dirty="0" smtClean="0"/>
              <a:t> mais desorganizado</a:t>
            </a:r>
          </a:p>
        </p:txBody>
      </p:sp>
    </p:spTree>
    <p:extLst>
      <p:ext uri="{BB962C8B-B14F-4D97-AF65-F5344CB8AC3E}">
        <p14:creationId xmlns:p14="http://schemas.microsoft.com/office/powerpoint/2010/main" val="21225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</a:t>
            </a:r>
          </a:p>
          <a:p>
            <a:pPr lvl="1"/>
            <a:r>
              <a:rPr lang="pt-BR" i="1" dirty="0" err="1" smtClean="0"/>
              <a:t>Bubble</a:t>
            </a:r>
            <a:r>
              <a:rPr lang="pt-BR" i="1" dirty="0" smtClean="0"/>
              <a:t> </a:t>
            </a:r>
            <a:r>
              <a:rPr lang="pt-BR" i="1" dirty="0" err="1" smtClean="0"/>
              <a:t>sort</a:t>
            </a:r>
            <a:endParaRPr lang="pt-BR" i="1" dirty="0" smtClean="0"/>
          </a:p>
          <a:p>
            <a:pPr lvl="1"/>
            <a:r>
              <a:rPr lang="pt-BR" dirty="0" smtClean="0"/>
              <a:t>Lembra comportamento de bolhas em fluido</a:t>
            </a:r>
          </a:p>
          <a:p>
            <a:pPr lvl="2"/>
            <a:r>
              <a:rPr lang="pt-BR" dirty="0" smtClean="0"/>
              <a:t>Bolhas maiores sobem mais rápido</a:t>
            </a:r>
          </a:p>
          <a:p>
            <a:pPr lvl="1"/>
            <a:r>
              <a:rPr lang="pt-BR" dirty="0" smtClean="0"/>
              <a:t>Cada item é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comparado</a:t>
            </a: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com o próximo</a:t>
            </a:r>
          </a:p>
          <a:p>
            <a:pPr lvl="1"/>
            <a:r>
              <a:rPr lang="pt-BR" dirty="0" smtClean="0"/>
              <a:t>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trocado</a:t>
            </a: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se estiver fora de ordem</a:t>
            </a:r>
          </a:p>
          <a:p>
            <a:pPr lvl="2"/>
            <a:r>
              <a:rPr lang="pt-BR" dirty="0" smtClean="0"/>
              <a:t>Crescente ou decrescente</a:t>
            </a:r>
          </a:p>
          <a:p>
            <a:pPr lvl="1"/>
            <a:r>
              <a:rPr lang="pt-BR" dirty="0" smtClean="0"/>
              <a:t>Todos os itens são comparados em cada iteração</a:t>
            </a:r>
          </a:p>
          <a:p>
            <a:pPr lvl="1"/>
            <a:r>
              <a:rPr lang="pt-BR" dirty="0" smtClean="0"/>
              <a:t>Termina quando uma </a:t>
            </a:r>
            <a:r>
              <a:rPr lang="pt-BR" dirty="0" err="1" smtClean="0"/>
              <a:t>iteranção</a:t>
            </a:r>
            <a:r>
              <a:rPr lang="pt-BR" dirty="0" smtClean="0"/>
              <a:t> não detectar trocas</a:t>
            </a:r>
          </a:p>
        </p:txBody>
      </p:sp>
    </p:spTree>
    <p:extLst>
      <p:ext uri="{BB962C8B-B14F-4D97-AF65-F5344CB8AC3E}">
        <p14:creationId xmlns:p14="http://schemas.microsoft.com/office/powerpoint/2010/main" val="2398786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63264"/>
              </p:ext>
            </p:extLst>
          </p:nvPr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545671"/>
              </p:ext>
            </p:extLst>
          </p:nvPr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295876"/>
              </p:ext>
            </p:extLst>
          </p:nvPr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17200"/>
              </p:ext>
            </p:extLst>
          </p:nvPr>
        </p:nvGraphicFramePr>
        <p:xfrm>
          <a:off x="612648" y="5862503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807307"/>
              </p:ext>
            </p:extLst>
          </p:nvPr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 (1ª iteração)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63264"/>
              </p:ext>
            </p:extLst>
          </p:nvPr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545671"/>
              </p:ext>
            </p:extLst>
          </p:nvPr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295876"/>
              </p:ext>
            </p:extLst>
          </p:nvPr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17200"/>
              </p:ext>
            </p:extLst>
          </p:nvPr>
        </p:nvGraphicFramePr>
        <p:xfrm>
          <a:off x="612648" y="5862503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807307"/>
              </p:ext>
            </p:extLst>
          </p:nvPr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flipH="1">
            <a:off x="899592" y="2208989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 flipH="1">
            <a:off x="1377952" y="3059207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1" name="Forma livre 10"/>
          <p:cNvSpPr/>
          <p:nvPr/>
        </p:nvSpPr>
        <p:spPr>
          <a:xfrm flipH="1">
            <a:off x="1979712" y="3853589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2915767" y="4394141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8404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024041"/>
              </p:ext>
            </p:extLst>
          </p:nvPr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366047"/>
              </p:ext>
            </p:extLst>
          </p:nvPr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667270"/>
              </p:ext>
            </p:extLst>
          </p:nvPr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17200"/>
              </p:ext>
            </p:extLst>
          </p:nvPr>
        </p:nvGraphicFramePr>
        <p:xfrm>
          <a:off x="612648" y="5862503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32069"/>
              </p:ext>
            </p:extLst>
          </p:nvPr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orma livre 8"/>
          <p:cNvSpPr/>
          <p:nvPr/>
        </p:nvSpPr>
        <p:spPr>
          <a:xfrm flipH="1">
            <a:off x="899592" y="2208989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Forma livre 9"/>
          <p:cNvSpPr/>
          <p:nvPr/>
        </p:nvSpPr>
        <p:spPr>
          <a:xfrm flipH="1">
            <a:off x="1377952" y="3059207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1" name="Forma livre 10"/>
          <p:cNvSpPr/>
          <p:nvPr/>
        </p:nvSpPr>
        <p:spPr>
          <a:xfrm flipH="1">
            <a:off x="1979712" y="3853589"/>
            <a:ext cx="648360" cy="432000"/>
          </a:xfrm>
          <a:custGeom>
            <a:avLst>
              <a:gd name="f0" fmla="val 16200000"/>
              <a:gd name="f1" fmla="val 5400000"/>
              <a:gd name="f2" fmla="val 55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*/ 5419351 1 1725033"/>
              <a:gd name="f11" fmla="sqrt 2"/>
              <a:gd name="f12" fmla="*/ 10800 10800 1"/>
              <a:gd name="f13" fmla="val 10800"/>
              <a:gd name="f14" fmla="val 21599999"/>
              <a:gd name="f15" fmla="min 0 21600"/>
              <a:gd name="f16" fmla="max 0 21600"/>
              <a:gd name="f17" fmla="*/ f10 1 2"/>
              <a:gd name="f18" fmla="*/ f7 1 21600"/>
              <a:gd name="f19" fmla="*/ f8 1 21600"/>
              <a:gd name="f20" fmla="*/ f10 1 180"/>
              <a:gd name="f21" fmla="*/ f11 1 2"/>
              <a:gd name="f22" fmla="pin 0 f0 21599999"/>
              <a:gd name="f23" fmla="pin 0 f2 10800"/>
              <a:gd name="f24" fmla="pin 0 f1 21599999"/>
              <a:gd name="f25" fmla="+- f16 0 f15"/>
              <a:gd name="f26" fmla="+- 10800 f23 0"/>
              <a:gd name="f27" fmla="+- f23 0 2700"/>
              <a:gd name="f28" fmla="+- 0 0 f22"/>
              <a:gd name="f29" fmla="+- 0 0 f24"/>
              <a:gd name="f30" fmla="*/ f23 f23 1"/>
              <a:gd name="f31" fmla="*/ 0 f18 1"/>
              <a:gd name="f32" fmla="*/ 21600 f18 1"/>
              <a:gd name="f33" fmla="*/ 21600 f19 1"/>
              <a:gd name="f34" fmla="*/ 0 f19 1"/>
              <a:gd name="f35" fmla="*/ f25 1 2"/>
              <a:gd name="f36" fmla="+- 21600 0 f26"/>
              <a:gd name="f37" fmla="+- f28 f5 0"/>
              <a:gd name="f38" fmla="+- f29 f5 0"/>
              <a:gd name="f39" fmla="+- f15 f35 0"/>
              <a:gd name="f40" fmla="*/ f35 f35 1"/>
              <a:gd name="f41" fmla="*/ f37 f6 1"/>
              <a:gd name="f42" fmla="*/ f38 f6 1"/>
              <a:gd name="f43" fmla="min f26 f36"/>
              <a:gd name="f44" fmla="max f26 f36"/>
              <a:gd name="f45" fmla="*/ f41 1 f4"/>
              <a:gd name="f46" fmla="*/ f42 1 f4"/>
              <a:gd name="f47" fmla="+- f44 0 f43"/>
              <a:gd name="f48" fmla="+- 0 0 f45"/>
              <a:gd name="f49" fmla="+- 0 0 f46"/>
              <a:gd name="f50" fmla="*/ f47 1 2"/>
              <a:gd name="f51" fmla="val f48"/>
              <a:gd name="f52" fmla="val f49"/>
              <a:gd name="f53" fmla="+- f43 f50 0"/>
              <a:gd name="f54" fmla="*/ f50 f50 1"/>
              <a:gd name="f55" fmla="*/ f51 f20 1"/>
              <a:gd name="f56" fmla="*/ f52 f20 1"/>
              <a:gd name="f57" fmla="+- f52 45 0"/>
              <a:gd name="f58" fmla="*/ f51 f10 1"/>
              <a:gd name="f59" fmla="*/ f52 f10 1"/>
              <a:gd name="f60" fmla="+- 0 0 f55"/>
              <a:gd name="f61" fmla="+- 0 0 f56"/>
              <a:gd name="f62" fmla="*/ f57 f10 1"/>
              <a:gd name="f63" fmla="*/ f58 1 f6"/>
              <a:gd name="f64" fmla="*/ f59 1 f6"/>
              <a:gd name="f65" fmla="*/ f60 f4 1"/>
              <a:gd name="f66" fmla="*/ f61 f4 1"/>
              <a:gd name="f67" fmla="*/ f62 1 180"/>
              <a:gd name="f68" fmla="+- 0 0 f63"/>
              <a:gd name="f69" fmla="+- 0 0 f64"/>
              <a:gd name="f70" fmla="*/ f65 1 f10"/>
              <a:gd name="f71" fmla="*/ f66 1 f10"/>
              <a:gd name="f72" fmla="+- 0 0 f67"/>
              <a:gd name="f73" fmla="+- f68 f10 0"/>
              <a:gd name="f74" fmla="+- f69 f10 0"/>
              <a:gd name="f75" fmla="+- f70 0 f5"/>
              <a:gd name="f76" fmla="+- f71 0 f5"/>
              <a:gd name="f77" fmla="*/ f72 f4 1"/>
              <a:gd name="f78" fmla="+- f73 f17 0"/>
              <a:gd name="f79" fmla="+- f74 f17 0"/>
              <a:gd name="f80" fmla="cos 1 f75"/>
              <a:gd name="f81" fmla="sin 1 f75"/>
              <a:gd name="f82" fmla="cos 1 f76"/>
              <a:gd name="f83" fmla="sin 1 f76"/>
              <a:gd name="f84" fmla="*/ f77 1 f10"/>
              <a:gd name="f85" fmla="+- 0 0 f78"/>
              <a:gd name="f86" fmla="+- 0 0 f79"/>
              <a:gd name="f87" fmla="+- 0 0 f80"/>
              <a:gd name="f88" fmla="+- 0 0 f81"/>
              <a:gd name="f89" fmla="+- 0 0 f82"/>
              <a:gd name="f90" fmla="+- 0 0 f83"/>
              <a:gd name="f91" fmla="+- f84 0 f5"/>
              <a:gd name="f92" fmla="*/ f85 f4 1"/>
              <a:gd name="f93" fmla="*/ f86 f4 1"/>
              <a:gd name="f94" fmla="*/ 10800 f87 1"/>
              <a:gd name="f95" fmla="*/ 10800 f88 1"/>
              <a:gd name="f96" fmla="*/ 10800 f89 1"/>
              <a:gd name="f97" fmla="*/ 10800 f90 1"/>
              <a:gd name="f98" fmla="*/ f26 f87 1"/>
              <a:gd name="f99" fmla="*/ f26 f88 1"/>
              <a:gd name="f100" fmla="*/ f26 f89 1"/>
              <a:gd name="f101" fmla="*/ f26 f90 1"/>
              <a:gd name="f102" fmla="*/ 13500 f89 1"/>
              <a:gd name="f103" fmla="*/ 13500 f90 1"/>
              <a:gd name="f104" fmla="*/ f27 f89 1"/>
              <a:gd name="f105" fmla="*/ f27 f90 1"/>
              <a:gd name="f106" fmla="cos 1 f91"/>
              <a:gd name="f107" fmla="sin 1 f91"/>
              <a:gd name="f108" fmla="*/ f92 1 f10"/>
              <a:gd name="f109" fmla="*/ f93 1 f10"/>
              <a:gd name="f110" fmla="+- f94 10800 0"/>
              <a:gd name="f111" fmla="+- f95 10800 0"/>
              <a:gd name="f112" fmla="+- f96 10800 0"/>
              <a:gd name="f113" fmla="+- f97 10800 0"/>
              <a:gd name="f114" fmla="+- f98 10800 0"/>
              <a:gd name="f115" fmla="+- f99 10800 0"/>
              <a:gd name="f116" fmla="+- f100 10800 0"/>
              <a:gd name="f117" fmla="+- f101 10800 0"/>
              <a:gd name="f118" fmla="+- f102 10800 0"/>
              <a:gd name="f119" fmla="+- f103 10800 0"/>
              <a:gd name="f120" fmla="+- f104 10800 0"/>
              <a:gd name="f121" fmla="+- f105 10800 0"/>
              <a:gd name="f122" fmla="+- 0 0 f106"/>
              <a:gd name="f123" fmla="+- 0 0 f107"/>
              <a:gd name="f124" fmla="+- f108 0 f5"/>
              <a:gd name="f125" fmla="+- f109 0 f5"/>
              <a:gd name="f126" fmla="+- f121 0 f119"/>
              <a:gd name="f127" fmla="+- f120 0 f118"/>
              <a:gd name="f128" fmla="cos 1 f124"/>
              <a:gd name="f129" fmla="sin 1 f124"/>
              <a:gd name="f130" fmla="cos 1 f125"/>
              <a:gd name="f131" fmla="sin 1 f125"/>
              <a:gd name="f132" fmla="+- f117 0 f53"/>
              <a:gd name="f133" fmla="+- f116 0 f53"/>
              <a:gd name="f134" fmla="+- f115 0 f53"/>
              <a:gd name="f135" fmla="+- f114 0 f53"/>
              <a:gd name="f136" fmla="+- f111 0 f39"/>
              <a:gd name="f137" fmla="+- f110 0 f39"/>
              <a:gd name="f138" fmla="+- f113 0 f39"/>
              <a:gd name="f139" fmla="+- f112 0 f39"/>
              <a:gd name="f140" fmla="*/ f126 f126 1"/>
              <a:gd name="f141" fmla="*/ f127 f127 1"/>
              <a:gd name="f142" fmla="+- 0 0 f128"/>
              <a:gd name="f143" fmla="+- 0 0 f129"/>
              <a:gd name="f144" fmla="+- 0 0 f130"/>
              <a:gd name="f145" fmla="+- 0 0 f131"/>
              <a:gd name="f146" fmla="at2 f132 f133"/>
              <a:gd name="f147" fmla="at2 f134 f135"/>
              <a:gd name="f148" fmla="at2 f136 f137"/>
              <a:gd name="f149" fmla="at2 f138 f139"/>
              <a:gd name="f150" fmla="+- f140 f141 0"/>
              <a:gd name="f151" fmla="*/ 10800 f142 1"/>
              <a:gd name="f152" fmla="*/ 10800 f143 1"/>
              <a:gd name="f153" fmla="*/ f23 f144 1"/>
              <a:gd name="f154" fmla="*/ f23 f145 1"/>
              <a:gd name="f155" fmla="+- f146 f5 0"/>
              <a:gd name="f156" fmla="+- f147 f5 0"/>
              <a:gd name="f157" fmla="+- f148 f5 0"/>
              <a:gd name="f158" fmla="+- f149 f5 0"/>
              <a:gd name="f159" fmla="sqrt f150"/>
              <a:gd name="f160" fmla="*/ f151 f151 1"/>
              <a:gd name="f161" fmla="*/ f152 f152 1"/>
              <a:gd name="f162" fmla="*/ f153 f153 1"/>
              <a:gd name="f163" fmla="*/ f154 f154 1"/>
              <a:gd name="f164" fmla="*/ f155 f10 1"/>
              <a:gd name="f165" fmla="*/ f156 f10 1"/>
              <a:gd name="f166" fmla="*/ f157 f10 1"/>
              <a:gd name="f167" fmla="*/ f158 f10 1"/>
              <a:gd name="f168" fmla="*/ f21 f159 1"/>
              <a:gd name="f169" fmla="+- f160 f161 0"/>
              <a:gd name="f170" fmla="+- f162 f163 0"/>
              <a:gd name="f171" fmla="*/ f164 1 f4"/>
              <a:gd name="f172" fmla="*/ f165 1 f4"/>
              <a:gd name="f173" fmla="*/ f166 1 f4"/>
              <a:gd name="f174" fmla="*/ f167 1 f4"/>
              <a:gd name="f175" fmla="*/ f168 f122 1"/>
              <a:gd name="f176" fmla="*/ f168 f123 1"/>
              <a:gd name="f177" fmla="sqrt f169"/>
              <a:gd name="f178" fmla="sqrt f170"/>
              <a:gd name="f179" fmla="+- 0 0 f171"/>
              <a:gd name="f180" fmla="+- 0 0 f172"/>
              <a:gd name="f181" fmla="+- 0 0 f173"/>
              <a:gd name="f182" fmla="+- 0 0 f174"/>
              <a:gd name="f183" fmla="+- f120 f175 0"/>
              <a:gd name="f184" fmla="+- f121 f176 0"/>
              <a:gd name="f185" fmla="*/ f12 1 f177"/>
              <a:gd name="f186" fmla="*/ f30 1 f178"/>
              <a:gd name="f187" fmla="+- 0 0 f179"/>
              <a:gd name="f188" fmla="+- 0 0 f180"/>
              <a:gd name="f189" fmla="+- 0 0 f181"/>
              <a:gd name="f190" fmla="+- 0 0 f182"/>
              <a:gd name="f191" fmla="*/ f142 f185 1"/>
              <a:gd name="f192" fmla="*/ f143 f185 1"/>
              <a:gd name="f193" fmla="*/ f144 f186 1"/>
              <a:gd name="f194" fmla="*/ f145 f186 1"/>
              <a:gd name="f195" fmla="*/ f187 f4 1"/>
              <a:gd name="f196" fmla="*/ f188 f4 1"/>
              <a:gd name="f197" fmla="*/ f189 f4 1"/>
              <a:gd name="f198" fmla="*/ f190 f4 1"/>
              <a:gd name="f199" fmla="+- 10800 0 f191"/>
              <a:gd name="f200" fmla="+- 10800 0 f192"/>
              <a:gd name="f201" fmla="+- 10800 0 f193"/>
              <a:gd name="f202" fmla="+- 10800 0 f194"/>
              <a:gd name="f203" fmla="*/ f195 1 f10"/>
              <a:gd name="f204" fmla="*/ f196 1 f10"/>
              <a:gd name="f205" fmla="*/ f197 1 f10"/>
              <a:gd name="f206" fmla="*/ f198 1 f10"/>
              <a:gd name="f207" fmla="*/ f199 f18 1"/>
              <a:gd name="f208" fmla="*/ f200 f19 1"/>
              <a:gd name="f209" fmla="*/ f201 f18 1"/>
              <a:gd name="f210" fmla="*/ f202 f19 1"/>
              <a:gd name="f211" fmla="+- f203 0 f5"/>
              <a:gd name="f212" fmla="+- f204 0 f5"/>
              <a:gd name="f213" fmla="+- f205 0 f5"/>
              <a:gd name="f214" fmla="+- f206 0 f5"/>
              <a:gd name="f215" fmla="cos 1 f211"/>
              <a:gd name="f216" fmla="sin 1 f211"/>
              <a:gd name="f217" fmla="+- f212 0 f211"/>
              <a:gd name="f218" fmla="cos 1 f213"/>
              <a:gd name="f219" fmla="sin 1 f213"/>
              <a:gd name="f220" fmla="+- f214 0 f213"/>
              <a:gd name="f221" fmla="+- 0 0 f215"/>
              <a:gd name="f222" fmla="+- 0 0 f216"/>
              <a:gd name="f223" fmla="+- f217 0 f3"/>
              <a:gd name="f224" fmla="+- 0 0 f218"/>
              <a:gd name="f225" fmla="+- 0 0 f219"/>
              <a:gd name="f226" fmla="+- f220 f3 0"/>
              <a:gd name="f227" fmla="*/ f50 f221 1"/>
              <a:gd name="f228" fmla="*/ f50 f222 1"/>
              <a:gd name="f229" fmla="?: f217 f223 f217"/>
              <a:gd name="f230" fmla="*/ f35 f224 1"/>
              <a:gd name="f231" fmla="*/ f35 f225 1"/>
              <a:gd name="f232" fmla="?: f220 f220 f226"/>
              <a:gd name="f233" fmla="*/ f227 f227 1"/>
              <a:gd name="f234" fmla="*/ f228 f228 1"/>
              <a:gd name="f235" fmla="*/ f230 f230 1"/>
              <a:gd name="f236" fmla="*/ f231 f231 1"/>
              <a:gd name="f237" fmla="+- f233 f234 0"/>
              <a:gd name="f238" fmla="+- f235 f236 0"/>
              <a:gd name="f239" fmla="sqrt f237"/>
              <a:gd name="f240" fmla="sqrt f238"/>
              <a:gd name="f241" fmla="*/ f54 1 f239"/>
              <a:gd name="f242" fmla="*/ f40 1 f240"/>
              <a:gd name="f243" fmla="*/ f221 f241 1"/>
              <a:gd name="f244" fmla="*/ f222 f241 1"/>
              <a:gd name="f245" fmla="*/ f224 f242 1"/>
              <a:gd name="f246" fmla="*/ f225 f242 1"/>
              <a:gd name="f247" fmla="+- f53 0 f243"/>
              <a:gd name="f248" fmla="+- f53 0 f244"/>
              <a:gd name="f249" fmla="+- f39 0 f245"/>
              <a:gd name="f250" fmla="+- f39 0 f246"/>
            </a:gdLst>
            <a:ahLst>
              <a:ahPolar gdRefAng="f0" minAng="f9" maxAng="f14">
                <a:pos x="f207" y="f208"/>
              </a:ahPolar>
              <a:ahPolar gdRefR="f2" minR="f9" maxR="f13" gdRefAng="f1" minAng="f9" maxAng="f14">
                <a:pos x="f209" y="f210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247" y="f248"/>
                </a:moveTo>
                <a:arcTo wR="f50" hR="f50" stAng="f211" swAng="f229"/>
                <a:lnTo>
                  <a:pt x="f249" y="f250"/>
                </a:lnTo>
                <a:arcTo wR="f35" hR="f35" stAng="f213" swAng="f232"/>
                <a:lnTo>
                  <a:pt x="f119" y="f118"/>
                </a:lnTo>
                <a:lnTo>
                  <a:pt x="f184" y="f183"/>
                </a:lnTo>
                <a:lnTo>
                  <a:pt x="f121" y="f120"/>
                </a:lnTo>
                <a:close/>
              </a:path>
            </a:pathLst>
          </a:custGeom>
          <a:solidFill>
            <a:srgbClr val="729FCF"/>
          </a:solidFill>
          <a:ln w="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Forma livre 12"/>
          <p:cNvSpPr/>
          <p:nvPr/>
        </p:nvSpPr>
        <p:spPr>
          <a:xfrm rot="5400000">
            <a:off x="2915767" y="4394141"/>
            <a:ext cx="144000" cy="100799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06624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bolha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1264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264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264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2648" y="5862503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1264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719896"/>
              </p:ext>
            </p:extLst>
          </p:nvPr>
        </p:nvGraphicFramePr>
        <p:xfrm>
          <a:off x="4283968" y="25649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600"/>
                <a:gridCol w="588600"/>
                <a:gridCol w="588600"/>
                <a:gridCol w="588600"/>
                <a:gridCol w="589680"/>
              </a:tblGrid>
              <a:tr h="419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000673"/>
              </p:ext>
            </p:extLst>
          </p:nvPr>
        </p:nvGraphicFramePr>
        <p:xfrm>
          <a:off x="4283968" y="3418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923336"/>
              </p:ext>
            </p:extLst>
          </p:nvPr>
        </p:nvGraphicFramePr>
        <p:xfrm>
          <a:off x="4283968" y="42173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101105"/>
              </p:ext>
            </p:extLst>
          </p:nvPr>
        </p:nvGraphicFramePr>
        <p:xfrm>
          <a:off x="4283968" y="58625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1760"/>
                <a:gridCol w="581760"/>
                <a:gridCol w="581760"/>
                <a:gridCol w="581760"/>
                <a:gridCol w="61704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31636"/>
              </p:ext>
            </p:extLst>
          </p:nvPr>
        </p:nvGraphicFramePr>
        <p:xfrm>
          <a:off x="4283968" y="5056104"/>
          <a:ext cx="2944080" cy="426720"/>
        </p:xfrm>
        <a:graphic>
          <a:graphicData uri="http://schemas.openxmlformats.org/drawingml/2006/table">
            <a:tbl>
              <a:tblPr firstRow="1" bandRow="1"/>
              <a:tblGrid>
                <a:gridCol w="588240"/>
                <a:gridCol w="588240"/>
                <a:gridCol w="588240"/>
                <a:gridCol w="588240"/>
                <a:gridCol w="591120"/>
              </a:tblGrid>
              <a:tr h="4212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solidFill>
                            <a:srgbClr val="CE181E"/>
                          </a:solidFill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2200" b="1">
                          <a:latin typeface="Courier New" pitchFamily="49"/>
                        </a:defRPr>
                      </a:pPr>
                      <a:r>
                        <a:rPr lang="pt-BR" sz="2200" b="1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215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423</TotalTime>
  <Words>1018</Words>
  <Application>Microsoft Office PowerPoint</Application>
  <PresentationFormat>Apresentação na tela (4:3)</PresentationFormat>
  <Paragraphs>628</Paragraphs>
  <Slides>25</Slides>
  <Notes>24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5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  <vt:lpstr>Ordenação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92</cp:revision>
  <dcterms:created xsi:type="dcterms:W3CDTF">2010-07-26T15:10:49Z</dcterms:created>
  <dcterms:modified xsi:type="dcterms:W3CDTF">2024-05-07T12:45:14Z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