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6" r:id="rId2"/>
    <p:sldId id="263" r:id="rId3"/>
    <p:sldId id="262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77" d="100"/>
          <a:sy n="77" d="100"/>
        </p:scale>
        <p:origin x="84" y="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0282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3810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456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2236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08794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33068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0464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33566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960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654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8720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76127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20280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6783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63026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17526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26762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61246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5779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327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4623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2245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6874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451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08927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56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25/03/2024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25/03/2024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</p:spTree>
    <p:extLst>
      <p:ext uri="{BB962C8B-B14F-4D97-AF65-F5344CB8AC3E}">
        <p14:creationId xmlns:p14="http://schemas.microsoft.com/office/powerpoint/2010/main" val="3490463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1" i="0" u="none" strike="noStrike" kern="1200" cap="none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21184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05201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545748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1" i="0" u="none" strike="noStrike" kern="1200" cap="none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14832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94888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675168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1" i="0" u="none" strike="noStrike" kern="1200" cap="none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07140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458712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313588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Recursão ou recursividade</a:t>
            </a:r>
          </a:p>
          <a:p>
            <a:pPr lvl="1"/>
            <a:r>
              <a:rPr lang="pt-BR" dirty="0" smtClean="0"/>
              <a:t>Funções em C podem chamar-se a si mesmas</a:t>
            </a:r>
          </a:p>
          <a:p>
            <a:pPr lvl="2"/>
            <a:r>
              <a:rPr lang="pt-BR" dirty="0" smtClean="0"/>
              <a:t>Dentro do corpo da função há uma chamada a si mesma</a:t>
            </a:r>
          </a:p>
          <a:p>
            <a:pPr lvl="1"/>
            <a:r>
              <a:rPr lang="pt-BR" dirty="0" smtClean="0"/>
              <a:t>Definição circular</a:t>
            </a:r>
          </a:p>
          <a:p>
            <a:pPr lvl="1"/>
            <a:r>
              <a:rPr lang="pt-BR" dirty="0" smtClean="0"/>
              <a:t>Técnica de programação</a:t>
            </a:r>
          </a:p>
          <a:p>
            <a:pPr lvl="2"/>
            <a:r>
              <a:rPr lang="pt-BR" dirty="0" smtClean="0"/>
              <a:t>Usada em muitos algoritmos modernos</a:t>
            </a:r>
            <a:endParaRPr lang="pt-BR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3456420" y="4414427"/>
            <a:ext cx="2465856" cy="1972597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2170414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1" i="0" u="none" strike="noStrike" kern="1200" cap="none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>
            <a:off x="1636016" y="551748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1!</a:t>
            </a:r>
          </a:p>
        </p:txBody>
      </p:sp>
      <p:sp>
        <p:nvSpPr>
          <p:cNvPr id="13" name="Forma livre 12"/>
          <p:cNvSpPr/>
          <p:nvPr/>
        </p:nvSpPr>
        <p:spPr>
          <a:xfrm>
            <a:off x="1924016" y="522948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62117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>
            <a:off x="1636016" y="551748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1!</a:t>
            </a:r>
          </a:p>
        </p:txBody>
      </p:sp>
      <p:sp>
        <p:nvSpPr>
          <p:cNvPr id="13" name="Forma livre 12"/>
          <p:cNvSpPr/>
          <p:nvPr/>
        </p:nvSpPr>
        <p:spPr>
          <a:xfrm>
            <a:off x="1924016" y="522948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697164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>
            <a:off x="1636016" y="551748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1!</a:t>
            </a:r>
          </a:p>
        </p:txBody>
      </p:sp>
      <p:sp>
        <p:nvSpPr>
          <p:cNvPr id="13" name="Forma livre 12"/>
          <p:cNvSpPr/>
          <p:nvPr/>
        </p:nvSpPr>
        <p:spPr>
          <a:xfrm>
            <a:off x="1924016" y="522948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4" name="Forma livre 13"/>
          <p:cNvSpPr/>
          <p:nvPr/>
        </p:nvSpPr>
        <p:spPr>
          <a:xfrm>
            <a:off x="2062656" y="6377803"/>
            <a:ext cx="864000" cy="3845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</a:p>
        </p:txBody>
      </p:sp>
      <p:sp>
        <p:nvSpPr>
          <p:cNvPr id="15" name="Forma livre 14"/>
          <p:cNvSpPr/>
          <p:nvPr/>
        </p:nvSpPr>
        <p:spPr>
          <a:xfrm>
            <a:off x="2350656" y="6089803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186758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1" i="0" u="none" strike="noStrike" kern="1200" cap="none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>
            <a:off x="1636016" y="551748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1!</a:t>
            </a:r>
          </a:p>
        </p:txBody>
      </p:sp>
      <p:sp>
        <p:nvSpPr>
          <p:cNvPr id="13" name="Forma livre 12"/>
          <p:cNvSpPr/>
          <p:nvPr/>
        </p:nvSpPr>
        <p:spPr>
          <a:xfrm>
            <a:off x="1924016" y="522948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4" name="Forma livre 13"/>
          <p:cNvSpPr/>
          <p:nvPr/>
        </p:nvSpPr>
        <p:spPr>
          <a:xfrm>
            <a:off x="2062656" y="6377803"/>
            <a:ext cx="864000" cy="3845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</a:p>
        </p:txBody>
      </p:sp>
      <p:sp>
        <p:nvSpPr>
          <p:cNvPr id="15" name="Forma livre 14"/>
          <p:cNvSpPr/>
          <p:nvPr/>
        </p:nvSpPr>
        <p:spPr>
          <a:xfrm>
            <a:off x="2350656" y="6089803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669336" y="6051788"/>
            <a:ext cx="1152000" cy="2761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</a:t>
            </a:r>
          </a:p>
        </p:txBody>
      </p:sp>
      <p:sp>
        <p:nvSpPr>
          <p:cNvPr id="4" name="Seta dobrada 3"/>
          <p:cNvSpPr/>
          <p:nvPr/>
        </p:nvSpPr>
        <p:spPr>
          <a:xfrm rot="5400000" flipH="1">
            <a:off x="3429231" y="6041936"/>
            <a:ext cx="349200" cy="358859"/>
          </a:xfrm>
          <a:prstGeom prst="ben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8" name="Forma livre 17"/>
          <p:cNvSpPr/>
          <p:nvPr/>
        </p:nvSpPr>
        <p:spPr>
          <a:xfrm>
            <a:off x="3116676" y="551748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</a:t>
            </a:r>
            <a:r>
              <a:rPr lang="pt-BR" sz="18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  <a:endParaRPr lang="pt-BR" sz="1800" b="1" i="0" u="none" strike="noStrike" kern="1200" cap="none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07752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1" i="0" u="none" strike="noStrike" kern="1200" cap="none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>
            <a:off x="1636016" y="551748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1!</a:t>
            </a:r>
          </a:p>
        </p:txBody>
      </p:sp>
      <p:sp>
        <p:nvSpPr>
          <p:cNvPr id="13" name="Forma livre 12"/>
          <p:cNvSpPr/>
          <p:nvPr/>
        </p:nvSpPr>
        <p:spPr>
          <a:xfrm>
            <a:off x="1924016" y="522948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4" name="Forma livre 13"/>
          <p:cNvSpPr/>
          <p:nvPr/>
        </p:nvSpPr>
        <p:spPr>
          <a:xfrm>
            <a:off x="2062656" y="6377803"/>
            <a:ext cx="864000" cy="3845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</a:p>
        </p:txBody>
      </p:sp>
      <p:sp>
        <p:nvSpPr>
          <p:cNvPr id="15" name="Forma livre 14"/>
          <p:cNvSpPr/>
          <p:nvPr/>
        </p:nvSpPr>
        <p:spPr>
          <a:xfrm>
            <a:off x="2350656" y="6089803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669336" y="6051788"/>
            <a:ext cx="1152000" cy="2761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</a:t>
            </a:r>
          </a:p>
        </p:txBody>
      </p:sp>
      <p:sp>
        <p:nvSpPr>
          <p:cNvPr id="4" name="Seta dobrada 3"/>
          <p:cNvSpPr/>
          <p:nvPr/>
        </p:nvSpPr>
        <p:spPr>
          <a:xfrm rot="5400000" flipH="1">
            <a:off x="3429231" y="6041936"/>
            <a:ext cx="349200" cy="358859"/>
          </a:xfrm>
          <a:prstGeom prst="ben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8" name="Forma livre 17"/>
          <p:cNvSpPr/>
          <p:nvPr/>
        </p:nvSpPr>
        <p:spPr>
          <a:xfrm>
            <a:off x="3116676" y="551748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</a:t>
            </a:r>
            <a:r>
              <a:rPr lang="pt-BR" sz="1800" i="0" u="none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  <a:endParaRPr lang="pt-BR" sz="180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9" name="Forma livre 18"/>
          <p:cNvSpPr/>
          <p:nvPr/>
        </p:nvSpPr>
        <p:spPr>
          <a:xfrm>
            <a:off x="3116676" y="465364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</a:t>
            </a:r>
            <a:r>
              <a:rPr lang="pt-BR" sz="18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</a:t>
            </a:r>
            <a:endParaRPr lang="pt-BR" sz="1800" b="1" i="0" u="none" strike="noStrike" kern="1200" cap="none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631261" y="5169369"/>
            <a:ext cx="981977" cy="2797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3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2</a:t>
            </a:r>
            <a:endParaRPr lang="pt-BR" sz="13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Forma livre 20"/>
          <p:cNvSpPr/>
          <p:nvPr/>
        </p:nvSpPr>
        <p:spPr>
          <a:xfrm flipV="1">
            <a:off x="3704799" y="5226001"/>
            <a:ext cx="252066" cy="21948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C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667376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1" i="0" u="none" strike="noStrike" kern="1200" cap="none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>
            <a:off x="1636016" y="551748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1!</a:t>
            </a:r>
          </a:p>
        </p:txBody>
      </p:sp>
      <p:sp>
        <p:nvSpPr>
          <p:cNvPr id="13" name="Forma livre 12"/>
          <p:cNvSpPr/>
          <p:nvPr/>
        </p:nvSpPr>
        <p:spPr>
          <a:xfrm>
            <a:off x="1924016" y="522948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4" name="Forma livre 13"/>
          <p:cNvSpPr/>
          <p:nvPr/>
        </p:nvSpPr>
        <p:spPr>
          <a:xfrm>
            <a:off x="2062656" y="6377803"/>
            <a:ext cx="864000" cy="3845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</a:p>
        </p:txBody>
      </p:sp>
      <p:sp>
        <p:nvSpPr>
          <p:cNvPr id="15" name="Forma livre 14"/>
          <p:cNvSpPr/>
          <p:nvPr/>
        </p:nvSpPr>
        <p:spPr>
          <a:xfrm>
            <a:off x="2350656" y="6089803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669336" y="6051788"/>
            <a:ext cx="1152000" cy="2761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</a:t>
            </a:r>
          </a:p>
        </p:txBody>
      </p:sp>
      <p:sp>
        <p:nvSpPr>
          <p:cNvPr id="4" name="Seta dobrada 3"/>
          <p:cNvSpPr/>
          <p:nvPr/>
        </p:nvSpPr>
        <p:spPr>
          <a:xfrm rot="5400000" flipH="1">
            <a:off x="3429231" y="6041936"/>
            <a:ext cx="349200" cy="358859"/>
          </a:xfrm>
          <a:prstGeom prst="ben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8" name="Forma livre 17"/>
          <p:cNvSpPr/>
          <p:nvPr/>
        </p:nvSpPr>
        <p:spPr>
          <a:xfrm>
            <a:off x="3116676" y="551748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</a:t>
            </a:r>
            <a:r>
              <a:rPr lang="pt-BR" sz="1800" i="0" u="none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  <a:endParaRPr lang="pt-BR" sz="180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9" name="Forma livre 18"/>
          <p:cNvSpPr/>
          <p:nvPr/>
        </p:nvSpPr>
        <p:spPr>
          <a:xfrm>
            <a:off x="3116676" y="465364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</a:t>
            </a:r>
            <a:r>
              <a:rPr lang="pt-BR" sz="1800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</a:t>
            </a:r>
            <a:endParaRPr lang="pt-BR" sz="1800" i="0" u="none" strike="noStrike" kern="1200" cap="none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631261" y="5157192"/>
            <a:ext cx="981977" cy="2797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3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2</a:t>
            </a:r>
            <a:endParaRPr lang="pt-BR" sz="13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Forma livre 20"/>
          <p:cNvSpPr/>
          <p:nvPr/>
        </p:nvSpPr>
        <p:spPr>
          <a:xfrm flipV="1">
            <a:off x="3704799" y="5226001"/>
            <a:ext cx="252066" cy="21948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C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Forma livre 21"/>
          <p:cNvSpPr/>
          <p:nvPr/>
        </p:nvSpPr>
        <p:spPr>
          <a:xfrm>
            <a:off x="3116676" y="378980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</a:t>
            </a:r>
            <a:r>
              <a:rPr lang="pt-BR" sz="18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6</a:t>
            </a:r>
            <a:endParaRPr lang="pt-BR" sz="1800" b="1" i="0" u="none" strike="noStrike" kern="1200" cap="none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Forma livre 22"/>
          <p:cNvSpPr/>
          <p:nvPr/>
        </p:nvSpPr>
        <p:spPr>
          <a:xfrm flipV="1">
            <a:off x="3708681" y="4366383"/>
            <a:ext cx="252066" cy="21948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C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2625687" y="4344066"/>
            <a:ext cx="981977" cy="2797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3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6</a:t>
            </a:r>
            <a:endParaRPr lang="pt-BR" sz="13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772852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1" i="0" u="none" strike="noStrike" kern="1200" cap="none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>
            <a:off x="1636016" y="551748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1!</a:t>
            </a:r>
          </a:p>
        </p:txBody>
      </p:sp>
      <p:sp>
        <p:nvSpPr>
          <p:cNvPr id="13" name="Forma livre 12"/>
          <p:cNvSpPr/>
          <p:nvPr/>
        </p:nvSpPr>
        <p:spPr>
          <a:xfrm>
            <a:off x="1924016" y="522948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4" name="Forma livre 13"/>
          <p:cNvSpPr/>
          <p:nvPr/>
        </p:nvSpPr>
        <p:spPr>
          <a:xfrm>
            <a:off x="2062656" y="6377803"/>
            <a:ext cx="864000" cy="3845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</a:p>
        </p:txBody>
      </p:sp>
      <p:sp>
        <p:nvSpPr>
          <p:cNvPr id="15" name="Forma livre 14"/>
          <p:cNvSpPr/>
          <p:nvPr/>
        </p:nvSpPr>
        <p:spPr>
          <a:xfrm>
            <a:off x="2350656" y="6089803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669336" y="6051788"/>
            <a:ext cx="1152000" cy="2761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</a:t>
            </a:r>
          </a:p>
        </p:txBody>
      </p:sp>
      <p:sp>
        <p:nvSpPr>
          <p:cNvPr id="4" name="Seta dobrada 3"/>
          <p:cNvSpPr/>
          <p:nvPr/>
        </p:nvSpPr>
        <p:spPr>
          <a:xfrm rot="5400000" flipH="1">
            <a:off x="3429231" y="6041936"/>
            <a:ext cx="349200" cy="358859"/>
          </a:xfrm>
          <a:prstGeom prst="ben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8" name="Forma livre 17"/>
          <p:cNvSpPr/>
          <p:nvPr/>
        </p:nvSpPr>
        <p:spPr>
          <a:xfrm>
            <a:off x="3116676" y="551748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</a:t>
            </a:r>
            <a:r>
              <a:rPr lang="pt-BR" sz="1800" i="0" u="none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  <a:endParaRPr lang="pt-BR" sz="180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9" name="Forma livre 18"/>
          <p:cNvSpPr/>
          <p:nvPr/>
        </p:nvSpPr>
        <p:spPr>
          <a:xfrm>
            <a:off x="3116676" y="465364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</a:t>
            </a:r>
            <a:r>
              <a:rPr lang="pt-BR" sz="1800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</a:t>
            </a:r>
            <a:endParaRPr lang="pt-BR" sz="1800" i="0" u="none" strike="noStrike" kern="1200" cap="none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631261" y="5157192"/>
            <a:ext cx="981977" cy="2797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3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2</a:t>
            </a:r>
            <a:endParaRPr lang="pt-BR" sz="13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Forma livre 20"/>
          <p:cNvSpPr/>
          <p:nvPr/>
        </p:nvSpPr>
        <p:spPr>
          <a:xfrm flipV="1">
            <a:off x="3704799" y="5226001"/>
            <a:ext cx="252066" cy="21948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C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Forma livre 21"/>
          <p:cNvSpPr/>
          <p:nvPr/>
        </p:nvSpPr>
        <p:spPr>
          <a:xfrm>
            <a:off x="3116676" y="378980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i="0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</a:t>
            </a:r>
            <a:r>
              <a:rPr lang="pt-BR" sz="1800" i="0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6</a:t>
            </a:r>
            <a:endParaRPr lang="pt-BR" sz="1800" i="0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Forma livre 22"/>
          <p:cNvSpPr/>
          <p:nvPr/>
        </p:nvSpPr>
        <p:spPr>
          <a:xfrm flipV="1">
            <a:off x="3708681" y="4366383"/>
            <a:ext cx="252066" cy="21948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C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2625687" y="4344066"/>
            <a:ext cx="981977" cy="2797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3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6</a:t>
            </a:r>
            <a:endParaRPr lang="pt-BR" sz="13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  <p:sp>
        <p:nvSpPr>
          <p:cNvPr id="25" name="Forma livre 24"/>
          <p:cNvSpPr/>
          <p:nvPr/>
        </p:nvSpPr>
        <p:spPr>
          <a:xfrm>
            <a:off x="3116676" y="2930291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</a:t>
            </a: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* </a:t>
            </a:r>
            <a:r>
              <a:rPr lang="pt-BR" sz="18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24</a:t>
            </a:r>
            <a:endParaRPr lang="pt-BR" sz="1800" b="1" i="0" u="none" strike="noStrike" kern="1200" cap="none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7" name="Forma livre 26"/>
          <p:cNvSpPr/>
          <p:nvPr/>
        </p:nvSpPr>
        <p:spPr>
          <a:xfrm flipV="1">
            <a:off x="3708681" y="3506866"/>
            <a:ext cx="252066" cy="21948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C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2625687" y="3484549"/>
            <a:ext cx="1082004" cy="2797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3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24</a:t>
            </a:r>
            <a:endParaRPr lang="pt-BR" sz="13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411727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1" i="0" u="none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1" i="0" u="none" strike="noStrike" kern="1200" cap="none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1" i="0" u="none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  <p:sp>
        <p:nvSpPr>
          <p:cNvPr id="6" name="Forma livre 5"/>
          <p:cNvSpPr/>
          <p:nvPr/>
        </p:nvSpPr>
        <p:spPr>
          <a:xfrm>
            <a:off x="755576" y="292599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* 4!</a:t>
            </a:r>
          </a:p>
        </p:txBody>
      </p:sp>
      <p:sp>
        <p:nvSpPr>
          <p:cNvPr id="7" name="Forma livre 6"/>
          <p:cNvSpPr/>
          <p:nvPr/>
        </p:nvSpPr>
        <p:spPr>
          <a:xfrm>
            <a:off x="1115576" y="263799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8" name="Forma livre 7"/>
          <p:cNvSpPr/>
          <p:nvPr/>
        </p:nvSpPr>
        <p:spPr>
          <a:xfrm>
            <a:off x="1043608" y="378982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3!</a:t>
            </a:r>
          </a:p>
        </p:txBody>
      </p:sp>
      <p:sp>
        <p:nvSpPr>
          <p:cNvPr id="9" name="Forma livre 8"/>
          <p:cNvSpPr/>
          <p:nvPr/>
        </p:nvSpPr>
        <p:spPr>
          <a:xfrm>
            <a:off x="1331968" y="3502190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>
            <a:off x="1342656" y="465365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2!</a:t>
            </a:r>
          </a:p>
        </p:txBody>
      </p:sp>
      <p:sp>
        <p:nvSpPr>
          <p:cNvPr id="11" name="Forma livre 10"/>
          <p:cNvSpPr/>
          <p:nvPr/>
        </p:nvSpPr>
        <p:spPr>
          <a:xfrm>
            <a:off x="1630656" y="436565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>
            <a:off x="1636016" y="5517489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1!</a:t>
            </a:r>
          </a:p>
        </p:txBody>
      </p:sp>
      <p:sp>
        <p:nvSpPr>
          <p:cNvPr id="13" name="Forma livre 12"/>
          <p:cNvSpPr/>
          <p:nvPr/>
        </p:nvSpPr>
        <p:spPr>
          <a:xfrm>
            <a:off x="1924016" y="5229489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4" name="Forma livre 13"/>
          <p:cNvSpPr/>
          <p:nvPr/>
        </p:nvSpPr>
        <p:spPr>
          <a:xfrm>
            <a:off x="2062656" y="6377803"/>
            <a:ext cx="864000" cy="3845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</a:p>
        </p:txBody>
      </p:sp>
      <p:sp>
        <p:nvSpPr>
          <p:cNvPr id="15" name="Forma livre 14"/>
          <p:cNvSpPr/>
          <p:nvPr/>
        </p:nvSpPr>
        <p:spPr>
          <a:xfrm>
            <a:off x="2350656" y="6089803"/>
            <a:ext cx="216000" cy="216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669336" y="6051788"/>
            <a:ext cx="1152000" cy="2761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</a:t>
            </a:r>
          </a:p>
        </p:txBody>
      </p:sp>
      <p:sp>
        <p:nvSpPr>
          <p:cNvPr id="4" name="Seta dobrada 3"/>
          <p:cNvSpPr/>
          <p:nvPr/>
        </p:nvSpPr>
        <p:spPr>
          <a:xfrm rot="5400000" flipH="1">
            <a:off x="3429231" y="6041936"/>
            <a:ext cx="349200" cy="358859"/>
          </a:xfrm>
          <a:prstGeom prst="ben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8" name="Forma livre 17"/>
          <p:cNvSpPr/>
          <p:nvPr/>
        </p:nvSpPr>
        <p:spPr>
          <a:xfrm>
            <a:off x="3116676" y="551748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 * </a:t>
            </a:r>
            <a:r>
              <a:rPr lang="pt-BR" sz="1800" i="0" u="none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1</a:t>
            </a:r>
            <a:endParaRPr lang="pt-BR" sz="180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9" name="Forma livre 18"/>
          <p:cNvSpPr/>
          <p:nvPr/>
        </p:nvSpPr>
        <p:spPr>
          <a:xfrm>
            <a:off x="3116676" y="465364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3 * </a:t>
            </a:r>
            <a:r>
              <a:rPr lang="pt-BR" sz="1800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</a:t>
            </a:r>
            <a:endParaRPr lang="pt-BR" sz="1800" i="0" u="none" strike="noStrike" kern="1200" cap="none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631261" y="5157192"/>
            <a:ext cx="981977" cy="2797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3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2</a:t>
            </a:r>
            <a:endParaRPr lang="pt-BR" sz="13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Forma livre 20"/>
          <p:cNvSpPr/>
          <p:nvPr/>
        </p:nvSpPr>
        <p:spPr>
          <a:xfrm flipV="1">
            <a:off x="3704799" y="5226001"/>
            <a:ext cx="252066" cy="21948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C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Forma livre 21"/>
          <p:cNvSpPr/>
          <p:nvPr/>
        </p:nvSpPr>
        <p:spPr>
          <a:xfrm>
            <a:off x="3116676" y="3789808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i="0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4 * </a:t>
            </a:r>
            <a:r>
              <a:rPr lang="pt-BR" sz="1800" i="0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6</a:t>
            </a:r>
            <a:endParaRPr lang="pt-BR" sz="1800" i="0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Forma livre 22"/>
          <p:cNvSpPr/>
          <p:nvPr/>
        </p:nvSpPr>
        <p:spPr>
          <a:xfrm flipV="1">
            <a:off x="3708681" y="4366383"/>
            <a:ext cx="252066" cy="21948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C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2625687" y="4344066"/>
            <a:ext cx="981977" cy="2797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3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6</a:t>
            </a:r>
            <a:endParaRPr lang="pt-BR" sz="13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  <p:sp>
        <p:nvSpPr>
          <p:cNvPr id="25" name="Forma livre 24"/>
          <p:cNvSpPr/>
          <p:nvPr/>
        </p:nvSpPr>
        <p:spPr>
          <a:xfrm>
            <a:off x="3116676" y="2930291"/>
            <a:ext cx="1152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C0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 </a:t>
            </a: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* </a:t>
            </a:r>
            <a:r>
              <a:rPr lang="pt-BR" sz="1800" b="1" i="0" u="none" strike="noStrike" kern="1200" cap="none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24</a:t>
            </a:r>
            <a:endParaRPr lang="pt-BR" sz="1800" b="1" i="0" u="none" strike="noStrike" kern="1200" cap="none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7" name="Forma livre 26"/>
          <p:cNvSpPr/>
          <p:nvPr/>
        </p:nvSpPr>
        <p:spPr>
          <a:xfrm flipV="1">
            <a:off x="3708681" y="3506866"/>
            <a:ext cx="252066" cy="21948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C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2625687" y="3484549"/>
            <a:ext cx="1082004" cy="2797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3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24</a:t>
            </a:r>
            <a:endParaRPr lang="pt-BR" sz="13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  <p:sp>
        <p:nvSpPr>
          <p:cNvPr id="30" name="Forma livre 29"/>
          <p:cNvSpPr/>
          <p:nvPr/>
        </p:nvSpPr>
        <p:spPr>
          <a:xfrm flipV="1">
            <a:off x="3720804" y="2635220"/>
            <a:ext cx="252066" cy="21948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C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2637810" y="2612903"/>
            <a:ext cx="1182032" cy="2797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3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3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300" dirty="0" smtClean="0">
                <a:latin typeface="Courier New" pitchFamily="49"/>
                <a:ea typeface="AR PL SungtiL GB" pitchFamily="2"/>
                <a:cs typeface="Lohit Devanagari" pitchFamily="2"/>
              </a:rPr>
              <a:t>120</a:t>
            </a:r>
            <a:endParaRPr lang="pt-BR" sz="13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096081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resumo...</a:t>
            </a:r>
          </a:p>
          <a:p>
            <a:pPr lvl="1"/>
            <a:r>
              <a:rPr lang="pt-BR" dirty="0" smtClean="0"/>
              <a:t>Ocorre quando função chama a si mesma</a:t>
            </a:r>
          </a:p>
          <a:p>
            <a:pPr lvl="1"/>
            <a:r>
              <a:rPr lang="pt-BR" dirty="0" smtClean="0"/>
              <a:t>Cada função tem 2 casos</a:t>
            </a:r>
          </a:p>
          <a:p>
            <a:pPr lvl="2"/>
            <a:r>
              <a:rPr lang="pt-BR" dirty="0" smtClean="0"/>
              <a:t>Caso base – critério de parada</a:t>
            </a:r>
          </a:p>
          <a:p>
            <a:pPr lvl="2"/>
            <a:r>
              <a:rPr lang="pt-BR" dirty="0" smtClean="0"/>
              <a:t>Caso recursivo – chamada a si própria</a:t>
            </a:r>
          </a:p>
          <a:p>
            <a:pPr lvl="1"/>
            <a:r>
              <a:rPr lang="pt-BR" dirty="0" smtClean="0"/>
              <a:t>Sempre usa pilha para gerir informações</a:t>
            </a:r>
          </a:p>
          <a:p>
            <a:pPr lvl="2"/>
            <a:r>
              <a:rPr lang="pt-BR" dirty="0" smtClean="0"/>
              <a:t>Saber onde está e para onde irá</a:t>
            </a:r>
          </a:p>
          <a:p>
            <a:pPr lvl="1"/>
            <a:r>
              <a:rPr lang="pt-BR" dirty="0" smtClean="0"/>
              <a:t>Pilha </a:t>
            </a:r>
            <a:r>
              <a:rPr lang="pt-BR" dirty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</a:t>
            </a:r>
            <a:r>
              <a:rPr lang="pt-BR" i="1" dirty="0" err="1" smtClean="0"/>
              <a:t>push</a:t>
            </a:r>
            <a:r>
              <a:rPr lang="pt-BR" dirty="0" smtClean="0"/>
              <a:t> e </a:t>
            </a:r>
            <a:r>
              <a:rPr lang="pt-BR" i="1" dirty="0" smtClean="0"/>
              <a:t>pop</a:t>
            </a:r>
          </a:p>
          <a:p>
            <a:pPr lvl="2"/>
            <a:r>
              <a:rPr lang="pt-BR" dirty="0" smtClean="0"/>
              <a:t>LIFO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</a:t>
            </a:r>
            <a:r>
              <a:rPr lang="pt-BR" i="1" dirty="0" err="1" smtClean="0"/>
              <a:t>Last</a:t>
            </a:r>
            <a:r>
              <a:rPr lang="pt-BR" i="1" dirty="0" smtClean="0"/>
              <a:t> in, </a:t>
            </a:r>
            <a:r>
              <a:rPr lang="pt-BR" i="1" dirty="0" err="1" smtClean="0"/>
              <a:t>first</a:t>
            </a:r>
            <a:r>
              <a:rPr lang="pt-BR" i="1" dirty="0" smtClean="0"/>
              <a:t> out</a:t>
            </a:r>
          </a:p>
          <a:p>
            <a:pPr lvl="1"/>
            <a:r>
              <a:rPr lang="pt-BR" smtClean="0"/>
              <a:t>Busca de clareza </a:t>
            </a:r>
            <a:r>
              <a:rPr lang="pt-BR" dirty="0" smtClean="0"/>
              <a:t>de código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17103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Recursão ou recursividade</a:t>
            </a:r>
          </a:p>
          <a:p>
            <a:pPr lvl="1"/>
            <a:r>
              <a:rPr lang="pt-BR" dirty="0" smtClean="0"/>
              <a:t>Geralmente deixa a solução do problema mais clara</a:t>
            </a:r>
          </a:p>
          <a:p>
            <a:pPr lvl="2"/>
            <a:r>
              <a:rPr lang="pt-BR" dirty="0" smtClean="0"/>
              <a:t>Melhor legibilidade do código</a:t>
            </a:r>
          </a:p>
          <a:p>
            <a:pPr lvl="1"/>
            <a:r>
              <a:rPr lang="pt-BR" dirty="0" smtClean="0"/>
              <a:t>Não se espera melhora de desempenho</a:t>
            </a:r>
          </a:p>
          <a:p>
            <a:pPr lvl="2"/>
            <a:r>
              <a:rPr lang="pt-BR" dirty="0" smtClean="0"/>
              <a:t>Geralmente, algoritmos não-recursivos são melhores</a:t>
            </a:r>
          </a:p>
          <a:p>
            <a:pPr lvl="1"/>
            <a:r>
              <a:rPr lang="pt-BR" dirty="0" smtClean="0"/>
              <a:t>Melhora no desempenho de programação</a:t>
            </a:r>
          </a:p>
          <a:p>
            <a:pPr lvl="2"/>
            <a:r>
              <a:rPr lang="pt-BR" dirty="0" smtClean="0"/>
              <a:t>Alguns algoritmos clássicos foram desenvolvidos</a:t>
            </a:r>
            <a:br>
              <a:rPr lang="pt-BR" dirty="0" smtClean="0"/>
            </a:br>
            <a:r>
              <a:rPr lang="pt-BR" dirty="0" smtClean="0"/>
              <a:t>usando recursão.</a:t>
            </a:r>
            <a:endParaRPr lang="pt-B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Recursão ou recursividade</a:t>
            </a:r>
          </a:p>
          <a:p>
            <a:pPr lvl="1"/>
            <a:r>
              <a:rPr lang="pt-BR" dirty="0" smtClean="0"/>
              <a:t>Codificação deve evitar laços infinitos</a:t>
            </a:r>
          </a:p>
          <a:p>
            <a:pPr lvl="2"/>
            <a:r>
              <a:rPr lang="pt-BR" dirty="0" smtClean="0"/>
              <a:t>Caso base</a:t>
            </a:r>
          </a:p>
          <a:p>
            <a:pPr lvl="3"/>
            <a:r>
              <a:rPr lang="pt-BR" dirty="0" smtClean="0"/>
              <a:t>Condição de parada</a:t>
            </a:r>
            <a:endParaRPr lang="pt-BR" dirty="0" smtClean="0"/>
          </a:p>
          <a:p>
            <a:pPr lvl="2"/>
            <a:r>
              <a:rPr lang="pt-BR" dirty="0" smtClean="0"/>
              <a:t>Caso recursiva</a:t>
            </a:r>
          </a:p>
          <a:p>
            <a:pPr lvl="1"/>
            <a:r>
              <a:rPr lang="pt-BR" dirty="0" smtClean="0"/>
              <a:t>Lembrando: chamadas de função usam pilha</a:t>
            </a:r>
          </a:p>
          <a:p>
            <a:pPr lvl="2"/>
            <a:r>
              <a:rPr lang="pt-BR" dirty="0" smtClean="0"/>
              <a:t>Pilha: operações coloque (</a:t>
            </a:r>
            <a:r>
              <a:rPr lang="pt-BR" i="1" dirty="0" err="1" smtClean="0"/>
              <a:t>push</a:t>
            </a:r>
            <a:r>
              <a:rPr lang="pt-BR" dirty="0" smtClean="0"/>
              <a:t>) e retire (</a:t>
            </a:r>
            <a:r>
              <a:rPr lang="pt-BR" i="1" dirty="0" smtClean="0"/>
              <a:t>pop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Fluxo de dados LIFO (</a:t>
            </a:r>
            <a:r>
              <a:rPr lang="pt-BR" i="1" dirty="0" err="1" smtClean="0"/>
              <a:t>last</a:t>
            </a:r>
            <a:r>
              <a:rPr lang="pt-BR" i="1" dirty="0" smtClean="0"/>
              <a:t> in, </a:t>
            </a:r>
            <a:r>
              <a:rPr lang="pt-BR" i="1" dirty="0" err="1" smtClean="0"/>
              <a:t>first</a:t>
            </a:r>
            <a:r>
              <a:rPr lang="pt-BR" i="1" dirty="0" smtClean="0"/>
              <a:t> out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Recursão pode estourar memória (estouro de pilha)</a:t>
            </a:r>
          </a:p>
          <a:p>
            <a:pPr lvl="2"/>
            <a:r>
              <a:rPr lang="pt-BR" dirty="0" smtClean="0"/>
              <a:t>Raro em condições normais</a:t>
            </a:r>
          </a:p>
        </p:txBody>
      </p:sp>
    </p:spTree>
    <p:extLst>
      <p:ext uri="{BB962C8B-B14F-4D97-AF65-F5344CB8AC3E}">
        <p14:creationId xmlns:p14="http://schemas.microsoft.com/office/powerpoint/2010/main" val="1718206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Recursão ou recursividade</a:t>
            </a:r>
          </a:p>
          <a:p>
            <a:pPr lvl="1"/>
            <a:r>
              <a:rPr lang="pt-BR" dirty="0" smtClean="0"/>
              <a:t>Recursão pode estourar memória (estouro de pilha)</a:t>
            </a:r>
          </a:p>
          <a:p>
            <a:pPr lvl="2"/>
            <a:r>
              <a:rPr lang="pt-BR" dirty="0" smtClean="0"/>
              <a:t>Raro em condições normais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3609473" y="3212976"/>
            <a:ext cx="2159749" cy="3332184"/>
            <a:chOff x="6243336" y="2513144"/>
            <a:chExt cx="2520000" cy="3888000"/>
          </a:xfrm>
        </p:grpSpPr>
        <p:sp>
          <p:nvSpPr>
            <p:cNvPr id="12" name="Forma livre 11"/>
            <p:cNvSpPr/>
            <p:nvPr/>
          </p:nvSpPr>
          <p:spPr>
            <a:xfrm>
              <a:off x="6243336" y="2513144"/>
              <a:ext cx="2520000" cy="93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Pilha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3" name="Forma livre 12"/>
            <p:cNvSpPr/>
            <p:nvPr/>
          </p:nvSpPr>
          <p:spPr>
            <a:xfrm>
              <a:off x="6243336" y="3449143"/>
              <a:ext cx="2520000" cy="180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600" b="0" i="0" u="none" strike="noStrike" kern="1200" cap="none" dirty="0" err="1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Heap</a:t>
              </a:r>
              <a:endParaRPr lang="pt-BR" sz="16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4" name="Forma livre 13"/>
            <p:cNvSpPr/>
            <p:nvPr/>
          </p:nvSpPr>
          <p:spPr>
            <a:xfrm>
              <a:off x="6243336" y="5249144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Variáveis globais</a:t>
              </a:r>
            </a:p>
          </p:txBody>
        </p:sp>
        <p:sp>
          <p:nvSpPr>
            <p:cNvPr id="15" name="Forma livre 14"/>
            <p:cNvSpPr/>
            <p:nvPr/>
          </p:nvSpPr>
          <p:spPr>
            <a:xfrm>
              <a:off x="6243336" y="5825144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Código do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programa</a:t>
              </a:r>
            </a:p>
          </p:txBody>
        </p:sp>
        <p:sp>
          <p:nvSpPr>
            <p:cNvPr id="16" name="Conector reto 15"/>
            <p:cNvSpPr/>
            <p:nvPr/>
          </p:nvSpPr>
          <p:spPr>
            <a:xfrm>
              <a:off x="7467336" y="2873144"/>
              <a:ext cx="0" cy="50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vert="horz" wrap="none" lIns="90000" tIns="45000" rIns="90000" bIns="45000" anchor="ctr" anchorCtr="0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7" name="Conector reto 16"/>
            <p:cNvSpPr/>
            <p:nvPr/>
          </p:nvSpPr>
          <p:spPr>
            <a:xfrm flipV="1">
              <a:off x="7467336" y="3593144"/>
              <a:ext cx="0" cy="122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vert="horz" wrap="none" lIns="90000" tIns="45000" rIns="90000" bIns="45000" anchor="ctr" anchorCtr="0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2839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  <a:endParaRPr lang="pt-BR" dirty="0" smtClean="0"/>
          </a:p>
        </p:txBody>
      </p:sp>
      <p:sp>
        <p:nvSpPr>
          <p:cNvPr id="25" name="CaixaDeTexto 24"/>
          <p:cNvSpPr txBox="1"/>
          <p:nvPr/>
        </p:nvSpPr>
        <p:spPr>
          <a:xfrm>
            <a:off x="612647" y="2996952"/>
            <a:ext cx="3672408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fatorial(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= 1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for (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c=num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c&gt;1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--c) 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*= c;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2996952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94184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  <a:p>
            <a:pPr lvl="1"/>
            <a:r>
              <a:rPr lang="pt-BR" dirty="0" smtClean="0"/>
              <a:t>Caso recursivo</a:t>
            </a:r>
          </a:p>
          <a:p>
            <a:pPr lvl="2"/>
            <a:r>
              <a:rPr lang="pt-BR" dirty="0" smtClean="0"/>
              <a:t>Caso base</a:t>
            </a:r>
          </a:p>
          <a:p>
            <a:pPr lvl="3"/>
            <a:r>
              <a:rPr lang="pt-BR" dirty="0" smtClean="0"/>
              <a:t>Condição de parada</a:t>
            </a:r>
          </a:p>
          <a:p>
            <a:pPr lvl="3"/>
            <a:r>
              <a:rPr lang="pt-BR" dirty="0" smtClean="0"/>
              <a:t>fatorial(1) </a:t>
            </a:r>
            <a:r>
              <a:rPr lang="pt-BR" dirty="0" smtClean="0">
                <a:sym typeface="Wingdings 2" panose="05020102010507070707" pitchFamily="18" charset="2"/>
              </a:rPr>
              <a:t> </a:t>
            </a:r>
            <a:r>
              <a:rPr lang="pt-BR" dirty="0" smtClean="0"/>
              <a:t>Valor conhecido</a:t>
            </a:r>
          </a:p>
          <a:p>
            <a:pPr lvl="3"/>
            <a:r>
              <a:rPr lang="pt-BR" dirty="0" smtClean="0"/>
              <a:t>Início do desempilhar das chamadas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42611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</p:spTree>
    <p:extLst>
      <p:ext uri="{BB962C8B-B14F-4D97-AF65-F5344CB8AC3E}">
        <p14:creationId xmlns:p14="http://schemas.microsoft.com/office/powerpoint/2010/main" val="1546251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Exemplo: cálculo de fatorial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716016" y="4663337"/>
            <a:ext cx="4050032" cy="17179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1" i="0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1" i="0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1" i="0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1" i="0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400" b="1" i="0" strike="noStrike" kern="1200" cap="none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400" b="1" i="0" strike="noStrike" kern="1200" cap="none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/>
                <a:ea typeface="AR PL SungtiL GB" pitchFamily="2"/>
                <a:cs typeface="Lohit Devanagari" pitchFamily="2"/>
              </a:rPr>
              <a:t> num)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num==1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1;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else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4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num*</a:t>
            </a:r>
            <a:r>
              <a:rPr lang="pt-BR" sz="1400" b="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fatorialR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(num-1</a:t>
            </a: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Forma livre 4"/>
          <p:cNvSpPr/>
          <p:nvPr/>
        </p:nvSpPr>
        <p:spPr>
          <a:xfrm>
            <a:off x="755576" y="2060848"/>
            <a:ext cx="864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5!</a:t>
            </a:r>
          </a:p>
        </p:txBody>
      </p:sp>
    </p:spTree>
    <p:extLst>
      <p:ext uri="{BB962C8B-B14F-4D97-AF65-F5344CB8AC3E}">
        <p14:creationId xmlns:p14="http://schemas.microsoft.com/office/powerpoint/2010/main" val="2810948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428</TotalTime>
  <Words>1366</Words>
  <Application>Microsoft Office PowerPoint</Application>
  <PresentationFormat>Apresentação na tela (4:3)</PresentationFormat>
  <Paragraphs>419</Paragraphs>
  <Slides>28</Slides>
  <Notes>28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8" baseType="lpstr">
      <vt:lpstr>AR PL SungtiL GB</vt:lpstr>
      <vt:lpstr>Calibri</vt:lpstr>
      <vt:lpstr>Constantia</vt:lpstr>
      <vt:lpstr>Courier New</vt:lpstr>
      <vt:lpstr>Liberation Sans</vt:lpstr>
      <vt:lpstr>Lohit Devanagari</vt:lpstr>
      <vt:lpstr>Tw Cen MT</vt:lpstr>
      <vt:lpstr>Wingdings</vt:lpstr>
      <vt:lpstr>Wingdings 2</vt:lpstr>
      <vt:lpstr>Mediano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  <vt:lpstr>Recursividade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91</cp:revision>
  <dcterms:created xsi:type="dcterms:W3CDTF">2010-07-26T15:10:49Z</dcterms:created>
  <dcterms:modified xsi:type="dcterms:W3CDTF">2024-03-25T18:42:50Z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