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6" r:id="rId2"/>
    <p:sldId id="262" r:id="rId3"/>
    <p:sldId id="263" r:id="rId4"/>
    <p:sldId id="264" r:id="rId5"/>
    <p:sldId id="265" r:id="rId6"/>
    <p:sldId id="266" r:id="rId7"/>
    <p:sldId id="281" r:id="rId8"/>
    <p:sldId id="280" r:id="rId9"/>
    <p:sldId id="279" r:id="rId10"/>
    <p:sldId id="278" r:id="rId11"/>
    <p:sldId id="277" r:id="rId12"/>
    <p:sldId id="276" r:id="rId13"/>
    <p:sldId id="275" r:id="rId14"/>
    <p:sldId id="274" r:id="rId15"/>
    <p:sldId id="273" r:id="rId16"/>
    <p:sldId id="272" r:id="rId17"/>
    <p:sldId id="271" r:id="rId18"/>
    <p:sldId id="270" r:id="rId19"/>
    <p:sldId id="269" r:id="rId20"/>
    <p:sldId id="268" r:id="rId21"/>
    <p:sldId id="267" r:id="rId22"/>
    <p:sldId id="282" r:id="rId23"/>
    <p:sldId id="283" r:id="rId24"/>
    <p:sldId id="288" r:id="rId25"/>
    <p:sldId id="287" r:id="rId26"/>
    <p:sldId id="286" r:id="rId27"/>
    <p:sldId id="285" r:id="rId28"/>
    <p:sldId id="284" r:id="rId29"/>
    <p:sldId id="289" r:id="rId30"/>
    <p:sldId id="290" r:id="rId31"/>
    <p:sldId id="291" r:id="rId32"/>
    <p:sldId id="292" r:id="rId3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77" d="100"/>
          <a:sy n="77" d="100"/>
        </p:scale>
        <p:origin x="84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257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566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203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063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5612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0192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52099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1651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138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141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5149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884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01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092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71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34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698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254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879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64369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6377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2788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21292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58655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19170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804068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243923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21925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9955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3120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349076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904819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56005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6718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90056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00861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6718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166601"/>
              </p:ext>
            </p:extLst>
          </p:nvPr>
        </p:nvGraphicFramePr>
        <p:xfrm>
          <a:off x="8411488" y="484146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018823"/>
              </p:ext>
            </p:extLst>
          </p:nvPr>
        </p:nvGraphicFramePr>
        <p:xfrm>
          <a:off x="7391248" y="4836784"/>
          <a:ext cx="567000" cy="413280"/>
        </p:xfrm>
        <a:graphic>
          <a:graphicData uri="http://schemas.openxmlformats.org/drawingml/2006/table">
            <a:tbl>
              <a:tblPr firstRow="1" bandRow="1"/>
              <a:tblGrid>
                <a:gridCol w="567000"/>
              </a:tblGrid>
              <a:tr h="4132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90056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Conector reto 26"/>
          <p:cNvSpPr/>
          <p:nvPr/>
        </p:nvSpPr>
        <p:spPr>
          <a:xfrm flipH="1">
            <a:off x="7835488" y="4457344"/>
            <a:ext cx="216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onector reto 27"/>
          <p:cNvSpPr/>
          <p:nvPr/>
        </p:nvSpPr>
        <p:spPr>
          <a:xfrm>
            <a:off x="8195488" y="4457344"/>
            <a:ext cx="360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0400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6718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269305"/>
              </p:ext>
            </p:extLst>
          </p:nvPr>
        </p:nvGraphicFramePr>
        <p:xfrm>
          <a:off x="8411488" y="484146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3149"/>
              </p:ext>
            </p:extLst>
          </p:nvPr>
        </p:nvGraphicFramePr>
        <p:xfrm>
          <a:off x="7391248" y="4836784"/>
          <a:ext cx="567000" cy="413280"/>
        </p:xfrm>
        <a:graphic>
          <a:graphicData uri="http://schemas.openxmlformats.org/drawingml/2006/table">
            <a:tbl>
              <a:tblPr firstRow="1" bandRow="1"/>
              <a:tblGrid>
                <a:gridCol w="567000"/>
              </a:tblGrid>
              <a:tr h="4132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90056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Conector reto 26"/>
          <p:cNvSpPr/>
          <p:nvPr/>
        </p:nvSpPr>
        <p:spPr>
          <a:xfrm flipH="1">
            <a:off x="7835488" y="4457344"/>
            <a:ext cx="216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onector reto 27"/>
          <p:cNvSpPr/>
          <p:nvPr/>
        </p:nvSpPr>
        <p:spPr>
          <a:xfrm>
            <a:off x="8195488" y="4457344"/>
            <a:ext cx="360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2741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trocas</a:t>
            </a:r>
          </a:p>
          <a:p>
            <a:pPr lvl="1"/>
            <a:r>
              <a:rPr lang="pt-BR" dirty="0" smtClean="0"/>
              <a:t>Dividir para conquistar</a:t>
            </a:r>
          </a:p>
          <a:p>
            <a:r>
              <a:rPr lang="pt-BR" dirty="0" smtClean="0"/>
              <a:t>Baseado na escolha de um “pivô”</a:t>
            </a:r>
          </a:p>
          <a:p>
            <a:pPr lvl="1"/>
            <a:r>
              <a:rPr lang="pt-BR" dirty="0" smtClean="0"/>
              <a:t>Elemento que divide o conjunto dos dados</a:t>
            </a:r>
          </a:p>
          <a:p>
            <a:pPr lvl="2"/>
            <a:r>
              <a:rPr lang="pt-BR" dirty="0" smtClean="0"/>
              <a:t>Partições</a:t>
            </a:r>
          </a:p>
          <a:p>
            <a:pPr lvl="2"/>
            <a:r>
              <a:rPr lang="pt-BR" dirty="0" smtClean="0"/>
              <a:t>Faixa menor que o pivô</a:t>
            </a:r>
          </a:p>
          <a:p>
            <a:pPr lvl="2"/>
            <a:r>
              <a:rPr lang="pt-BR" dirty="0" smtClean="0"/>
              <a:t>Faixa maior que o pivô</a:t>
            </a:r>
          </a:p>
          <a:p>
            <a:pPr lvl="1"/>
            <a:r>
              <a:rPr lang="pt-BR" dirty="0" smtClean="0"/>
              <a:t>Cada partição é ordenada pelo mesmo método</a:t>
            </a:r>
          </a:p>
          <a:p>
            <a:pPr lvl="2"/>
            <a:r>
              <a:rPr lang="pt-BR" dirty="0" smtClean="0"/>
              <a:t>Recursivo por natureza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6718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269305"/>
              </p:ext>
            </p:extLst>
          </p:nvPr>
        </p:nvGraphicFramePr>
        <p:xfrm>
          <a:off x="8411488" y="484146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3149"/>
              </p:ext>
            </p:extLst>
          </p:nvPr>
        </p:nvGraphicFramePr>
        <p:xfrm>
          <a:off x="7391248" y="4836784"/>
          <a:ext cx="567000" cy="413280"/>
        </p:xfrm>
        <a:graphic>
          <a:graphicData uri="http://schemas.openxmlformats.org/drawingml/2006/table">
            <a:tbl>
              <a:tblPr firstRow="1" bandRow="1"/>
              <a:tblGrid>
                <a:gridCol w="567000"/>
              </a:tblGrid>
              <a:tr h="4132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90056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Conector reto 26"/>
          <p:cNvSpPr/>
          <p:nvPr/>
        </p:nvSpPr>
        <p:spPr>
          <a:xfrm flipH="1">
            <a:off x="7835488" y="4457344"/>
            <a:ext cx="216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onector reto 27"/>
          <p:cNvSpPr/>
          <p:nvPr/>
        </p:nvSpPr>
        <p:spPr>
          <a:xfrm>
            <a:off x="8195488" y="4457344"/>
            <a:ext cx="360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3" name="Conector reto 32"/>
          <p:cNvSpPr/>
          <p:nvPr/>
        </p:nvSpPr>
        <p:spPr>
          <a:xfrm>
            <a:off x="761632" y="5033344"/>
            <a:ext cx="27108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4" name="Conector reto 33"/>
          <p:cNvSpPr/>
          <p:nvPr/>
        </p:nvSpPr>
        <p:spPr>
          <a:xfrm>
            <a:off x="1597911" y="5033344"/>
            <a:ext cx="37116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5" name="Conector reto 34"/>
          <p:cNvSpPr/>
          <p:nvPr/>
        </p:nvSpPr>
        <p:spPr>
          <a:xfrm flipV="1">
            <a:off x="2633632" y="4385344"/>
            <a:ext cx="359999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6" name="Conector reto 35"/>
          <p:cNvSpPr/>
          <p:nvPr/>
        </p:nvSpPr>
        <p:spPr>
          <a:xfrm flipV="1">
            <a:off x="3229430" y="3161344"/>
            <a:ext cx="1045792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7" name="Conector reto 36"/>
          <p:cNvSpPr/>
          <p:nvPr/>
        </p:nvSpPr>
        <p:spPr>
          <a:xfrm>
            <a:off x="5000850" y="3161344"/>
            <a:ext cx="537119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8" name="Conector reto 37"/>
          <p:cNvSpPr/>
          <p:nvPr/>
        </p:nvSpPr>
        <p:spPr>
          <a:xfrm>
            <a:off x="5963487" y="4097344"/>
            <a:ext cx="432001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9" name="Conector reto 38"/>
          <p:cNvSpPr/>
          <p:nvPr/>
        </p:nvSpPr>
        <p:spPr>
          <a:xfrm>
            <a:off x="6755488" y="4385344"/>
            <a:ext cx="576000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40" name="Conector reto 39"/>
          <p:cNvSpPr/>
          <p:nvPr/>
        </p:nvSpPr>
        <p:spPr>
          <a:xfrm>
            <a:off x="7979488" y="5033344"/>
            <a:ext cx="36000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17474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951030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3850"/>
              </p:ext>
            </p:extLst>
          </p:nvPr>
        </p:nvGraphicFramePr>
        <p:xfrm>
          <a:off x="476871" y="3903664"/>
          <a:ext cx="169236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35851"/>
              </p:ext>
            </p:extLst>
          </p:nvPr>
        </p:nvGraphicFramePr>
        <p:xfrm>
          <a:off x="2812192" y="39151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6718"/>
              </p:ext>
            </p:extLst>
          </p:nvPr>
        </p:nvGraphicFramePr>
        <p:xfrm>
          <a:off x="6410608" y="391158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874375"/>
              </p:ext>
            </p:extLst>
          </p:nvPr>
        </p:nvGraphicFramePr>
        <p:xfrm>
          <a:off x="1032712" y="48483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604494"/>
              </p:ext>
            </p:extLst>
          </p:nvPr>
        </p:nvGraphicFramePr>
        <p:xfrm>
          <a:off x="1969071" y="484974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754180"/>
              </p:ext>
            </p:extLst>
          </p:nvPr>
        </p:nvGraphicFramePr>
        <p:xfrm>
          <a:off x="179512" y="484470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269305"/>
              </p:ext>
            </p:extLst>
          </p:nvPr>
        </p:nvGraphicFramePr>
        <p:xfrm>
          <a:off x="8411488" y="4841464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804357"/>
              </p:ext>
            </p:extLst>
          </p:nvPr>
        </p:nvGraphicFramePr>
        <p:xfrm>
          <a:off x="7567288" y="3913023"/>
          <a:ext cx="1128960" cy="411840"/>
        </p:xfrm>
        <a:graphic>
          <a:graphicData uri="http://schemas.openxmlformats.org/drawingml/2006/table">
            <a:tbl>
              <a:tblPr firstRow="1" bandRow="1"/>
              <a:tblGrid>
                <a:gridCol w="564480"/>
                <a:gridCol w="56448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3149"/>
              </p:ext>
            </p:extLst>
          </p:nvPr>
        </p:nvGraphicFramePr>
        <p:xfrm>
          <a:off x="7391248" y="4836784"/>
          <a:ext cx="567000" cy="413280"/>
        </p:xfrm>
        <a:graphic>
          <a:graphicData uri="http://schemas.openxmlformats.org/drawingml/2006/table">
            <a:tbl>
              <a:tblPr firstRow="1" bandRow="1"/>
              <a:tblGrid>
                <a:gridCol w="567000"/>
              </a:tblGrid>
              <a:tr h="4132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90056"/>
              </p:ext>
            </p:extLst>
          </p:nvPr>
        </p:nvGraphicFramePr>
        <p:xfrm>
          <a:off x="5364088" y="3913023"/>
          <a:ext cx="565560" cy="411840"/>
        </p:xfrm>
        <a:graphic>
          <a:graphicData uri="http://schemas.openxmlformats.org/drawingml/2006/table">
            <a:tbl>
              <a:tblPr firstRow="1" bandRow="1"/>
              <a:tblGrid>
                <a:gridCol w="565560"/>
              </a:tblGrid>
              <a:tr h="411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1" i="0" u="none" strike="noStrike" kern="1200" cap="none" dirty="0">
                          <a:ln>
                            <a:noFill/>
                          </a:ln>
                          <a:solidFill>
                            <a:srgbClr val="CE181E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369416"/>
              </p:ext>
            </p:extLst>
          </p:nvPr>
        </p:nvGraphicFramePr>
        <p:xfrm>
          <a:off x="2123727" y="5617264"/>
          <a:ext cx="507708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700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2" name="Conector reto 21"/>
          <p:cNvSpPr/>
          <p:nvPr/>
        </p:nvSpPr>
        <p:spPr>
          <a:xfrm>
            <a:off x="2169231" y="3406864"/>
            <a:ext cx="73101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3" name="Conector reto 22"/>
          <p:cNvSpPr/>
          <p:nvPr/>
        </p:nvSpPr>
        <p:spPr>
          <a:xfrm flipH="1">
            <a:off x="1337632" y="3406864"/>
            <a:ext cx="534818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4" name="Conector reto 23"/>
          <p:cNvSpPr/>
          <p:nvPr/>
        </p:nvSpPr>
        <p:spPr>
          <a:xfrm flipH="1">
            <a:off x="5747488" y="3406864"/>
            <a:ext cx="687597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5" name="Conector reto 24"/>
          <p:cNvSpPr/>
          <p:nvPr/>
        </p:nvSpPr>
        <p:spPr>
          <a:xfrm>
            <a:off x="6755488" y="3377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6" name="Conector reto 25"/>
          <p:cNvSpPr/>
          <p:nvPr/>
        </p:nvSpPr>
        <p:spPr>
          <a:xfrm>
            <a:off x="7560805" y="3406864"/>
            <a:ext cx="418683" cy="40248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7" name="Conector reto 26"/>
          <p:cNvSpPr/>
          <p:nvPr/>
        </p:nvSpPr>
        <p:spPr>
          <a:xfrm flipH="1">
            <a:off x="7835488" y="4457344"/>
            <a:ext cx="216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8" name="Conector reto 27"/>
          <p:cNvSpPr/>
          <p:nvPr/>
        </p:nvSpPr>
        <p:spPr>
          <a:xfrm>
            <a:off x="8195488" y="4457344"/>
            <a:ext cx="360000" cy="288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9" name="Conector reto 28"/>
          <p:cNvSpPr/>
          <p:nvPr/>
        </p:nvSpPr>
        <p:spPr>
          <a:xfrm>
            <a:off x="1337632" y="4385344"/>
            <a:ext cx="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0" name="Conector reto 29"/>
          <p:cNvSpPr/>
          <p:nvPr/>
        </p:nvSpPr>
        <p:spPr>
          <a:xfrm>
            <a:off x="1553632" y="4385344"/>
            <a:ext cx="576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1" name="Conector reto 30"/>
          <p:cNvSpPr/>
          <p:nvPr/>
        </p:nvSpPr>
        <p:spPr>
          <a:xfrm flipH="1">
            <a:off x="617632" y="4385344"/>
            <a:ext cx="50400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2" name="Forma livre 31"/>
          <p:cNvSpPr/>
          <p:nvPr/>
        </p:nvSpPr>
        <p:spPr>
          <a:xfrm>
            <a:off x="4365090" y="3736018"/>
            <a:ext cx="576000" cy="158400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3" name="Conector reto 32"/>
          <p:cNvSpPr/>
          <p:nvPr/>
        </p:nvSpPr>
        <p:spPr>
          <a:xfrm>
            <a:off x="761632" y="5033344"/>
            <a:ext cx="27108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4" name="Conector reto 33"/>
          <p:cNvSpPr/>
          <p:nvPr/>
        </p:nvSpPr>
        <p:spPr>
          <a:xfrm>
            <a:off x="1597911" y="5033344"/>
            <a:ext cx="37116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5" name="Conector reto 34"/>
          <p:cNvSpPr/>
          <p:nvPr/>
        </p:nvSpPr>
        <p:spPr>
          <a:xfrm flipV="1">
            <a:off x="2633632" y="4385344"/>
            <a:ext cx="359999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6" name="Conector reto 35"/>
          <p:cNvSpPr/>
          <p:nvPr/>
        </p:nvSpPr>
        <p:spPr>
          <a:xfrm flipV="1">
            <a:off x="3229430" y="3161344"/>
            <a:ext cx="1045792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7" name="Conector reto 36"/>
          <p:cNvSpPr/>
          <p:nvPr/>
        </p:nvSpPr>
        <p:spPr>
          <a:xfrm>
            <a:off x="5000850" y="3161344"/>
            <a:ext cx="537119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8" name="Conector reto 37"/>
          <p:cNvSpPr/>
          <p:nvPr/>
        </p:nvSpPr>
        <p:spPr>
          <a:xfrm>
            <a:off x="5963487" y="4097344"/>
            <a:ext cx="432001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39" name="Conector reto 38"/>
          <p:cNvSpPr/>
          <p:nvPr/>
        </p:nvSpPr>
        <p:spPr>
          <a:xfrm>
            <a:off x="6755488" y="4385344"/>
            <a:ext cx="576000" cy="64800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40" name="Conector reto 39"/>
          <p:cNvSpPr/>
          <p:nvPr/>
        </p:nvSpPr>
        <p:spPr>
          <a:xfrm>
            <a:off x="7979488" y="5033344"/>
            <a:ext cx="360000" cy="0"/>
          </a:xfrm>
          <a:prstGeom prst="line">
            <a:avLst/>
          </a:prstGeom>
          <a:noFill/>
          <a:ln w="38100">
            <a:solidFill>
              <a:srgbClr val="CE181E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91609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</a:p>
          <a:p>
            <a:pPr lvl="1"/>
            <a:r>
              <a:rPr lang="pt-BR" dirty="0" smtClean="0"/>
              <a:t>Escolha pivô</a:t>
            </a:r>
          </a:p>
          <a:p>
            <a:pPr lvl="2"/>
            <a:r>
              <a:rPr lang="pt-BR" dirty="0" smtClean="0"/>
              <a:t>Jeito simples:</a:t>
            </a:r>
          </a:p>
          <a:p>
            <a:pPr lvl="3"/>
            <a:r>
              <a:rPr lang="pt-BR" dirty="0" smtClean="0"/>
              <a:t>Elemento central</a:t>
            </a:r>
          </a:p>
          <a:p>
            <a:pPr lvl="1"/>
            <a:r>
              <a:rPr lang="pt-BR" dirty="0" smtClean="0"/>
              <a:t>Chamada</a:t>
            </a:r>
          </a:p>
          <a:p>
            <a:pPr lvl="2"/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0, tam-1)</a:t>
            </a: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9895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26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188637" y="2046960"/>
            <a:ext cx="45818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esq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361757" y="2025000"/>
            <a:ext cx="41913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dir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76725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188637" y="2046960"/>
            <a:ext cx="45818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esq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361757" y="2025000"/>
            <a:ext cx="41913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dir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389667" y="2010960"/>
            <a:ext cx="277938" cy="31203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smtClean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x</a:t>
            </a:r>
            <a:endParaRPr lang="pt-BR" sz="1500" b="0" i="0" u="none" strike="noStrike" kern="1200" cap="none" dirty="0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88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364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865658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943976"/>
              </p:ext>
            </p:extLst>
          </p:nvPr>
        </p:nvGraphicFramePr>
        <p:xfrm>
          <a:off x="188637" y="3429000"/>
          <a:ext cx="4678911" cy="33696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3079"/>
              </a:tblGrid>
              <a:tr h="336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188637" y="2046960"/>
            <a:ext cx="45818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esq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361757" y="2025000"/>
            <a:ext cx="41913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dir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389667" y="2010960"/>
            <a:ext cx="277938" cy="31203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smtClean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x</a:t>
            </a:r>
            <a:endParaRPr lang="pt-BR" sz="1500" b="0" i="0" u="none" strike="noStrike" kern="1200" cap="none" dirty="0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88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364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92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356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4492294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943976"/>
              </p:ext>
            </p:extLst>
          </p:nvPr>
        </p:nvGraphicFramePr>
        <p:xfrm>
          <a:off x="188637" y="3429000"/>
          <a:ext cx="4678911" cy="33696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3079"/>
              </a:tblGrid>
              <a:tr h="336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05737"/>
              </p:ext>
            </p:extLst>
          </p:nvPr>
        </p:nvGraphicFramePr>
        <p:xfrm>
          <a:off x="188637" y="4509000"/>
          <a:ext cx="4680352" cy="33840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4520"/>
              </a:tblGrid>
              <a:tr h="338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188637" y="2046960"/>
            <a:ext cx="45818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esq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361757" y="2025000"/>
            <a:ext cx="41913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dir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389667" y="2010960"/>
            <a:ext cx="277938" cy="31203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smtClean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x</a:t>
            </a:r>
            <a:endParaRPr lang="pt-BR" sz="1500" b="0" i="0" u="none" strike="noStrike" kern="1200" cap="none" dirty="0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88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364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92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356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72637" y="489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2780637" y="489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37864201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4997078" y="2276872"/>
            <a:ext cx="3967410" cy="3926416"/>
          </a:xfrm>
          <a:prstGeom prst="rect">
            <a:avLst/>
          </a:prstGeom>
          <a:solidFill>
            <a:srgbClr val="DDDDDD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void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*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{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int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i, j, x,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i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j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x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esq+dir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)/2];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do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&lt; x &amp;&amp; i &lt;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i++;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&gt; x &amp;&amp; j &gt;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 {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y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[i] =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[j] = y;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    i++; j--;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    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}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while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 &lt;=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&lt;j)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esq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j);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  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if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 (i&lt;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ds</a:t>
            </a: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, i, </a:t>
            </a:r>
            <a:r>
              <a:rPr lang="pt-BR" sz="1200" b="0" i="0" u="none" strike="noStrike" kern="1200" cap="none" dirty="0" err="1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dir</a:t>
            </a:r>
            <a:r>
              <a:rPr lang="pt-BR" sz="12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);</a:t>
            </a:r>
            <a:endParaRPr lang="pt-BR" sz="12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200" b="0" i="0" u="none" strike="noStrike" kern="1200" cap="none" dirty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}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02473"/>
              </p:ext>
            </p:extLst>
          </p:nvPr>
        </p:nvGraphicFramePr>
        <p:xfrm>
          <a:off x="188637" y="2349000"/>
          <a:ext cx="4677471" cy="33552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1639"/>
              </a:tblGrid>
              <a:tr h="335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943976"/>
              </p:ext>
            </p:extLst>
          </p:nvPr>
        </p:nvGraphicFramePr>
        <p:xfrm>
          <a:off x="188637" y="3429000"/>
          <a:ext cx="4678911" cy="33696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3079"/>
              </a:tblGrid>
              <a:tr h="336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05737"/>
              </p:ext>
            </p:extLst>
          </p:nvPr>
        </p:nvGraphicFramePr>
        <p:xfrm>
          <a:off x="188637" y="4509000"/>
          <a:ext cx="4680352" cy="33840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19479"/>
                <a:gridCol w="524520"/>
              </a:tblGrid>
              <a:tr h="338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815151"/>
              </p:ext>
            </p:extLst>
          </p:nvPr>
        </p:nvGraphicFramePr>
        <p:xfrm>
          <a:off x="2256837" y="5437080"/>
          <a:ext cx="519479" cy="33984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</a:tblGrid>
              <a:tr h="339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108587"/>
              </p:ext>
            </p:extLst>
          </p:nvPr>
        </p:nvGraphicFramePr>
        <p:xfrm>
          <a:off x="117820" y="5589000"/>
          <a:ext cx="2077916" cy="33984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19479"/>
              </a:tblGrid>
              <a:tr h="339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371428"/>
              </p:ext>
            </p:extLst>
          </p:nvPr>
        </p:nvGraphicFramePr>
        <p:xfrm>
          <a:off x="2843808" y="5589000"/>
          <a:ext cx="2084397" cy="335280"/>
        </p:xfrm>
        <a:graphic>
          <a:graphicData uri="http://schemas.openxmlformats.org/drawingml/2006/table">
            <a:tbl>
              <a:tblPr firstRow="1" bandRow="1"/>
              <a:tblGrid>
                <a:gridCol w="519479"/>
                <a:gridCol w="519479"/>
                <a:gridCol w="519479"/>
                <a:gridCol w="525960"/>
              </a:tblGrid>
              <a:tr h="2476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600">
                          <a:latin typeface="Courier New" pitchFamily="49"/>
                        </a:defRPr>
                      </a:pPr>
                      <a:r>
                        <a:rPr lang="pt-BR" sz="16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CaixaDeTexto 13"/>
          <p:cNvSpPr txBox="1"/>
          <p:nvPr/>
        </p:nvSpPr>
        <p:spPr>
          <a:xfrm>
            <a:off x="188637" y="2046960"/>
            <a:ext cx="45818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esq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361757" y="2025000"/>
            <a:ext cx="419130" cy="325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dir</a:t>
            </a:r>
            <a:endParaRPr lang="pt-BR" sz="15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389667" y="2010960"/>
            <a:ext cx="277938" cy="31203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 smtClean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x</a:t>
            </a:r>
            <a:endParaRPr lang="pt-BR" sz="1500" b="0" i="0" u="none" strike="noStrike" kern="1200" cap="none" dirty="0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88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364637" y="273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92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356637" y="381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72637" y="489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i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2780637" y="4890960"/>
            <a:ext cx="503999" cy="302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500" b="0" i="0" u="none" strike="noStrike" kern="1200" cap="none" dirty="0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7372327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Como escolher o pivô?</a:t>
            </a:r>
          </a:p>
          <a:p>
            <a:pPr lvl="1"/>
            <a:r>
              <a:rPr lang="pt-BR" dirty="0" smtClean="0"/>
              <a:t>Ideal </a:t>
            </a:r>
            <a:r>
              <a:rPr lang="pt-BR" dirty="0" smtClean="0">
                <a:sym typeface="Wingdings 2" panose="05020102010507070707" pitchFamily="18" charset="2"/>
              </a:rPr>
              <a:t> valor médio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Difícil ter certeza</a:t>
            </a:r>
          </a:p>
          <a:p>
            <a:pPr lvl="3"/>
            <a:r>
              <a:rPr lang="pt-BR" dirty="0">
                <a:sym typeface="Wingdings 2" panose="05020102010507070707" pitchFamily="18" charset="2"/>
              </a:rPr>
              <a:t>P</a:t>
            </a:r>
            <a:r>
              <a:rPr lang="pt-BR" dirty="0" smtClean="0">
                <a:sym typeface="Wingdings 2" panose="05020102010507070707" pitchFamily="18" charset="2"/>
              </a:rPr>
              <a:t>rincipalmente em conjuntos desordenados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Pior caso  escolher menor ou maior valor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Ainda assim, o algoritmo é eficiente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Diversas estratégias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Mediana de três (</a:t>
            </a:r>
            <a:r>
              <a:rPr lang="pt-BR" i="1" dirty="0" err="1" smtClean="0">
                <a:sym typeface="Wingdings 2" panose="05020102010507070707" pitchFamily="18" charset="2"/>
              </a:rPr>
              <a:t>median-of-three</a:t>
            </a:r>
            <a:r>
              <a:rPr lang="pt-BR" dirty="0" smtClean="0">
                <a:sym typeface="Wingdings 2" panose="05020102010507070707" pitchFamily="18" charset="2"/>
              </a:rPr>
              <a:t>)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Selecionar o primeiro, o último e o valor do meio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Classificá-los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Escolher o mediano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84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trocas</a:t>
            </a:r>
          </a:p>
          <a:p>
            <a:pPr lvl="1"/>
            <a:r>
              <a:rPr lang="pt-BR" dirty="0" smtClean="0"/>
              <a:t>Desempenho</a:t>
            </a:r>
          </a:p>
          <a:p>
            <a:pPr lvl="2"/>
            <a:r>
              <a:rPr lang="pt-BR" dirty="0" smtClean="0"/>
              <a:t>Médio – O(n log n)</a:t>
            </a:r>
          </a:p>
          <a:p>
            <a:pPr lvl="2"/>
            <a:r>
              <a:rPr lang="pt-BR" dirty="0" smtClean="0"/>
              <a:t>Pior caso</a:t>
            </a:r>
            <a:r>
              <a:rPr lang="pt-BR" dirty="0"/>
              <a:t> – </a:t>
            </a:r>
            <a:r>
              <a:rPr lang="pt-BR" dirty="0" smtClean="0"/>
              <a:t>O(n</a:t>
            </a:r>
            <a:r>
              <a:rPr lang="pt-BR" baseline="30000" dirty="0" smtClean="0"/>
              <a:t>2</a:t>
            </a:r>
            <a:r>
              <a:rPr lang="pt-BR" dirty="0" smtClean="0"/>
              <a:t>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107368" y="3429329"/>
            <a:ext cx="3658680" cy="295199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7362480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Como escolher o pivô?</a:t>
            </a:r>
          </a:p>
          <a:p>
            <a:pPr lvl="1"/>
            <a:r>
              <a:rPr lang="pt-BR" dirty="0" smtClean="0"/>
              <a:t>Ideal </a:t>
            </a:r>
            <a:r>
              <a:rPr lang="pt-BR" dirty="0" smtClean="0">
                <a:sym typeface="Wingdings 2" panose="05020102010507070707" pitchFamily="18" charset="2"/>
              </a:rPr>
              <a:t> valor médio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Difícil ter certeza</a:t>
            </a:r>
          </a:p>
          <a:p>
            <a:pPr lvl="3"/>
            <a:r>
              <a:rPr lang="pt-BR" dirty="0">
                <a:sym typeface="Wingdings 2" panose="05020102010507070707" pitchFamily="18" charset="2"/>
              </a:rPr>
              <a:t>P</a:t>
            </a:r>
            <a:r>
              <a:rPr lang="pt-BR" dirty="0" smtClean="0">
                <a:sym typeface="Wingdings 2" panose="05020102010507070707" pitchFamily="18" charset="2"/>
              </a:rPr>
              <a:t>rincipalmente em conjuntos desordenados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Pior caso  escolher menor ou maior valor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Ainda assim, o algoritmo é eficiente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Diversas estratégias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Mediana de três (</a:t>
            </a:r>
            <a:r>
              <a:rPr lang="pt-BR" i="1" dirty="0" err="1" smtClean="0">
                <a:sym typeface="Wingdings 2" panose="05020102010507070707" pitchFamily="18" charset="2"/>
              </a:rPr>
              <a:t>median-of-three</a:t>
            </a:r>
            <a:r>
              <a:rPr lang="pt-BR" dirty="0" smtClean="0">
                <a:sym typeface="Wingdings 2" panose="05020102010507070707" pitchFamily="18" charset="2"/>
              </a:rPr>
              <a:t>)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Selecionar o primeiro, o último e o valor do meio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Classificá-los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Escolher o mediano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010553"/>
              </p:ext>
            </p:extLst>
          </p:nvPr>
        </p:nvGraphicFramePr>
        <p:xfrm>
          <a:off x="5148064" y="5583520"/>
          <a:ext cx="3317400" cy="365760"/>
        </p:xfrm>
        <a:graphic>
          <a:graphicData uri="http://schemas.openxmlformats.org/drawingml/2006/table">
            <a:tbl>
              <a:tblPr firstRow="1" bandRow="1"/>
              <a:tblGrid>
                <a:gridCol w="473760"/>
                <a:gridCol w="473760"/>
                <a:gridCol w="473760"/>
                <a:gridCol w="473760"/>
                <a:gridCol w="473760"/>
                <a:gridCol w="473760"/>
                <a:gridCol w="474840"/>
              </a:tblGrid>
              <a:tr h="3301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872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Como escolher o pivô?</a:t>
            </a:r>
          </a:p>
          <a:p>
            <a:pPr lvl="1"/>
            <a:r>
              <a:rPr lang="pt-BR" dirty="0" smtClean="0"/>
              <a:t>Ideal </a:t>
            </a:r>
            <a:r>
              <a:rPr lang="pt-BR" dirty="0" smtClean="0">
                <a:sym typeface="Wingdings 2" panose="05020102010507070707" pitchFamily="18" charset="2"/>
              </a:rPr>
              <a:t> valor médio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Difícil ter certeza</a:t>
            </a:r>
          </a:p>
          <a:p>
            <a:pPr lvl="3"/>
            <a:r>
              <a:rPr lang="pt-BR" dirty="0">
                <a:sym typeface="Wingdings 2" panose="05020102010507070707" pitchFamily="18" charset="2"/>
              </a:rPr>
              <a:t>P</a:t>
            </a:r>
            <a:r>
              <a:rPr lang="pt-BR" dirty="0" smtClean="0">
                <a:sym typeface="Wingdings 2" panose="05020102010507070707" pitchFamily="18" charset="2"/>
              </a:rPr>
              <a:t>rincipalmente em conjuntos desordenados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Pior caso  escolher menor ou maior valor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Ainda assim, o algoritmo é eficiente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Diversas estratégias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Mediana de três (</a:t>
            </a:r>
            <a:r>
              <a:rPr lang="pt-BR" i="1" dirty="0" err="1" smtClean="0">
                <a:sym typeface="Wingdings 2" panose="05020102010507070707" pitchFamily="18" charset="2"/>
              </a:rPr>
              <a:t>median-of-three</a:t>
            </a:r>
            <a:r>
              <a:rPr lang="pt-BR" dirty="0" smtClean="0">
                <a:sym typeface="Wingdings 2" panose="05020102010507070707" pitchFamily="18" charset="2"/>
              </a:rPr>
              <a:t>)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Selecionar o primeiro, o último e o valor do meio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Classificá-los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Escolher o mediano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157266"/>
              </p:ext>
            </p:extLst>
          </p:nvPr>
        </p:nvGraphicFramePr>
        <p:xfrm>
          <a:off x="5148064" y="5583520"/>
          <a:ext cx="3317400" cy="365760"/>
        </p:xfrm>
        <a:graphic>
          <a:graphicData uri="http://schemas.openxmlformats.org/drawingml/2006/table">
            <a:tbl>
              <a:tblPr firstRow="1" bandRow="1"/>
              <a:tblGrid>
                <a:gridCol w="473760"/>
                <a:gridCol w="473760"/>
                <a:gridCol w="473760"/>
                <a:gridCol w="473760"/>
                <a:gridCol w="473760"/>
                <a:gridCol w="473760"/>
                <a:gridCol w="474840"/>
              </a:tblGrid>
              <a:tr h="3301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109605"/>
              </p:ext>
            </p:extLst>
          </p:nvPr>
        </p:nvGraphicFramePr>
        <p:xfrm>
          <a:off x="5148064" y="6303600"/>
          <a:ext cx="3317400" cy="365760"/>
        </p:xfrm>
        <a:graphic>
          <a:graphicData uri="http://schemas.openxmlformats.org/drawingml/2006/table">
            <a:tbl>
              <a:tblPr firstRow="1" bandRow="1"/>
              <a:tblGrid>
                <a:gridCol w="473760"/>
                <a:gridCol w="473760"/>
                <a:gridCol w="473760"/>
                <a:gridCol w="473760"/>
                <a:gridCol w="473760"/>
                <a:gridCol w="473760"/>
                <a:gridCol w="474840"/>
              </a:tblGrid>
              <a:tr h="3301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 smtClean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17</a:t>
                      </a:r>
                      <a:endParaRPr lang="pt-BR" sz="1800" b="0" i="0" u="none" strike="noStrike" kern="1200" cap="none" dirty="0">
                        <a:ln>
                          <a:noFill/>
                        </a:ln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 smtClean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22</a:t>
                      </a:r>
                      <a:endParaRPr lang="pt-BR" sz="1800" b="0" i="0" u="none" strike="noStrike" kern="1200" cap="none" dirty="0">
                        <a:ln>
                          <a:noFill/>
                        </a:ln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rma livre 6"/>
          <p:cNvSpPr/>
          <p:nvPr/>
        </p:nvSpPr>
        <p:spPr>
          <a:xfrm>
            <a:off x="6518764" y="6015568"/>
            <a:ext cx="576000" cy="21514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0 f8 1"/>
              <a:gd name="f17" fmla="+- 21600 0 f12"/>
              <a:gd name="f18" fmla="*/ f11 f7 1"/>
              <a:gd name="f19" fmla="*/ f13 f7 1"/>
              <a:gd name="f20" fmla="*/ f17 f11 1"/>
              <a:gd name="f21" fmla="*/ f20 1 10800"/>
              <a:gd name="f22" fmla="+- f12 f21 0"/>
              <a:gd name="f23" fmla="*/ f22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16" r="f19" b="f23"/>
            <a:pathLst>
              <a:path w="21600" h="21600">
                <a:moveTo>
                  <a:pt x="f11" y="f4"/>
                </a:moveTo>
                <a:lnTo>
                  <a:pt x="f11" y="f12"/>
                </a:lnTo>
                <a:lnTo>
                  <a:pt x="f4" y="f12"/>
                </a:lnTo>
                <a:lnTo>
                  <a:pt x="f6" y="f5"/>
                </a:lnTo>
                <a:lnTo>
                  <a:pt x="f5" y="f12"/>
                </a:lnTo>
                <a:lnTo>
                  <a:pt x="f13" y="f12"/>
                </a:lnTo>
                <a:lnTo>
                  <a:pt x="f13" y="f4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443616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resumo...</a:t>
            </a:r>
          </a:p>
          <a:p>
            <a:pPr lvl="1"/>
            <a:r>
              <a:rPr lang="pt-BR" dirty="0" smtClean="0"/>
              <a:t>Algoritmo rápido de uso geral</a:t>
            </a:r>
          </a:p>
          <a:p>
            <a:pPr lvl="1"/>
            <a:r>
              <a:rPr lang="pt-BR" dirty="0" smtClean="0"/>
              <a:t>Dividir para conquistar</a:t>
            </a:r>
          </a:p>
          <a:p>
            <a:pPr lvl="1"/>
            <a:r>
              <a:rPr lang="pt-BR" dirty="0" smtClean="0"/>
              <a:t>Naturalmente recursivo</a:t>
            </a:r>
          </a:p>
          <a:p>
            <a:pPr lvl="1"/>
            <a:r>
              <a:rPr lang="pt-BR" dirty="0" smtClean="0"/>
              <a:t>Desempenho médio O(n log n)</a:t>
            </a:r>
          </a:p>
          <a:p>
            <a:pPr lvl="1"/>
            <a:r>
              <a:rPr lang="pt-BR" dirty="0" smtClean="0"/>
              <a:t>Escolha do pivô afeta desempenho</a:t>
            </a:r>
          </a:p>
          <a:p>
            <a:pPr lvl="2"/>
            <a:r>
              <a:rPr lang="pt-BR" dirty="0" smtClean="0"/>
              <a:t>Mesmo com escolha ruim, algoritmo </a:t>
            </a:r>
            <a:r>
              <a:rPr lang="pt-BR" smtClean="0"/>
              <a:t>é eficiente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610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Ordenação por trocas</a:t>
            </a:r>
          </a:p>
          <a:p>
            <a:pPr lvl="1"/>
            <a:r>
              <a:rPr lang="pt-BR" dirty="0" smtClean="0"/>
              <a:t>Pivô</a:t>
            </a:r>
          </a:p>
          <a:p>
            <a:pPr lvl="2"/>
            <a:r>
              <a:rPr lang="pt-BR" dirty="0" smtClean="0"/>
              <a:t>Posição correta no conjunto ordenado final</a:t>
            </a:r>
          </a:p>
          <a:p>
            <a:pPr lvl="2"/>
            <a:r>
              <a:rPr lang="pt-BR" dirty="0" smtClean="0"/>
              <a:t>Itens à esquerda</a:t>
            </a:r>
          </a:p>
          <a:p>
            <a:pPr lvl="3"/>
            <a:r>
              <a:rPr lang="pt-BR" dirty="0" smtClean="0"/>
              <a:t>Menores</a:t>
            </a:r>
          </a:p>
          <a:p>
            <a:pPr lvl="2"/>
            <a:r>
              <a:rPr lang="pt-BR" dirty="0" smtClean="0"/>
              <a:t>Itens à direita</a:t>
            </a:r>
          </a:p>
          <a:p>
            <a:pPr lvl="3"/>
            <a:r>
              <a:rPr lang="pt-BR" dirty="0" smtClean="0"/>
              <a:t>Maiores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107368" y="3429329"/>
            <a:ext cx="3658680" cy="295199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39927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Algoritmo geral</a:t>
            </a:r>
          </a:p>
          <a:p>
            <a:pPr lvl="1"/>
            <a:r>
              <a:rPr lang="pt-BR" dirty="0" smtClean="0"/>
              <a:t>Escolha um pivô</a:t>
            </a:r>
          </a:p>
          <a:p>
            <a:pPr lvl="1"/>
            <a:r>
              <a:rPr lang="pt-BR" dirty="0" smtClean="0"/>
              <a:t>Mova elementos menores que ele para sua esquerda</a:t>
            </a:r>
          </a:p>
          <a:p>
            <a:pPr lvl="1"/>
            <a:r>
              <a:rPr lang="pt-BR" dirty="0" smtClean="0"/>
              <a:t>Mova elementos maiores que ele para sua direita</a:t>
            </a:r>
          </a:p>
          <a:p>
            <a:pPr lvl="1"/>
            <a:r>
              <a:rPr lang="pt-BR" dirty="0" smtClean="0"/>
              <a:t>Mesmo procedimento para elementos da esquerda</a:t>
            </a:r>
          </a:p>
          <a:p>
            <a:pPr lvl="1"/>
            <a:r>
              <a:rPr lang="pt-BR" dirty="0" smtClean="0"/>
              <a:t>Mesmo procedimento para elementos da direita</a:t>
            </a:r>
          </a:p>
        </p:txBody>
      </p:sp>
    </p:spTree>
    <p:extLst>
      <p:ext uri="{BB962C8B-B14F-4D97-AF65-F5344CB8AC3E}">
        <p14:creationId xmlns:p14="http://schemas.microsoft.com/office/powerpoint/2010/main" val="2391899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88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64369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819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64369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41" name="Forma livre 40"/>
          <p:cNvSpPr/>
          <p:nvPr/>
        </p:nvSpPr>
        <p:spPr>
          <a:xfrm>
            <a:off x="611727" y="3491058"/>
            <a:ext cx="3024000" cy="72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menores que o pivô</a:t>
            </a:r>
          </a:p>
        </p:txBody>
      </p:sp>
      <p:sp>
        <p:nvSpPr>
          <p:cNvPr id="42" name="Forma livre 41"/>
          <p:cNvSpPr/>
          <p:nvPr/>
        </p:nvSpPr>
        <p:spPr>
          <a:xfrm flipH="1">
            <a:off x="5422407" y="3491058"/>
            <a:ext cx="3024000" cy="72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maiores que o pivô</a:t>
            </a:r>
          </a:p>
        </p:txBody>
      </p:sp>
    </p:spTree>
    <p:extLst>
      <p:ext uri="{BB962C8B-B14F-4D97-AF65-F5344CB8AC3E}">
        <p14:creationId xmlns:p14="http://schemas.microsoft.com/office/powerpoint/2010/main" val="1665514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45338"/>
              </p:ext>
            </p:extLst>
          </p:nvPr>
        </p:nvGraphicFramePr>
        <p:xfrm>
          <a:off x="2123728" y="1844824"/>
          <a:ext cx="5075640" cy="40752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3760"/>
                <a:gridCol w="565560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28797"/>
              </p:ext>
            </p:extLst>
          </p:nvPr>
        </p:nvGraphicFramePr>
        <p:xfrm>
          <a:off x="974391" y="2894944"/>
          <a:ext cx="2255040" cy="408960"/>
        </p:xfrm>
        <a:graphic>
          <a:graphicData uri="http://schemas.openxmlformats.org/drawingml/2006/table">
            <a:tbl>
              <a:tblPr firstRow="1" bandRow="1"/>
              <a:tblGrid>
                <a:gridCol w="563760"/>
                <a:gridCol w="563760"/>
                <a:gridCol w="563760"/>
                <a:gridCol w="563760"/>
              </a:tblGrid>
              <a:tr h="4089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-4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410335"/>
              </p:ext>
            </p:extLst>
          </p:nvPr>
        </p:nvGraphicFramePr>
        <p:xfrm>
          <a:off x="5806167" y="2898544"/>
          <a:ext cx="225648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  <a:gridCol w="564120"/>
                <a:gridCol w="564120"/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64369"/>
              </p:ext>
            </p:extLst>
          </p:nvPr>
        </p:nvGraphicFramePr>
        <p:xfrm>
          <a:off x="4355976" y="2912944"/>
          <a:ext cx="564120" cy="410400"/>
        </p:xfrm>
        <a:graphic>
          <a:graphicData uri="http://schemas.openxmlformats.org/drawingml/2006/table">
            <a:tbl>
              <a:tblPr firstRow="1" bandRow="1"/>
              <a:tblGrid>
                <a:gridCol w="564120"/>
              </a:tblGrid>
              <a:tr h="410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Conector reto 18"/>
          <p:cNvSpPr/>
          <p:nvPr/>
        </p:nvSpPr>
        <p:spPr>
          <a:xfrm flipH="1">
            <a:off x="2123727" y="2392470"/>
            <a:ext cx="1070409" cy="39555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0" name="Conector reto 19"/>
          <p:cNvSpPr/>
          <p:nvPr/>
        </p:nvSpPr>
        <p:spPr>
          <a:xfrm>
            <a:off x="4631737" y="2392470"/>
            <a:ext cx="0" cy="480874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21" name="Conector reto 20"/>
          <p:cNvSpPr/>
          <p:nvPr/>
        </p:nvSpPr>
        <p:spPr>
          <a:xfrm>
            <a:off x="5751301" y="2394544"/>
            <a:ext cx="1224000" cy="43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41" name="Forma livre 40"/>
          <p:cNvSpPr/>
          <p:nvPr/>
        </p:nvSpPr>
        <p:spPr>
          <a:xfrm>
            <a:off x="611727" y="3491058"/>
            <a:ext cx="3024000" cy="72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menores que o pivô</a:t>
            </a:r>
          </a:p>
        </p:txBody>
      </p:sp>
      <p:sp>
        <p:nvSpPr>
          <p:cNvPr id="42" name="Forma livre 41"/>
          <p:cNvSpPr/>
          <p:nvPr/>
        </p:nvSpPr>
        <p:spPr>
          <a:xfrm flipH="1">
            <a:off x="5422407" y="3491058"/>
            <a:ext cx="3024000" cy="72000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21600 f7 1"/>
              <a:gd name="f17" fmla="*/ f12 f11 1"/>
              <a:gd name="f18" fmla="*/ f13 f8 1"/>
              <a:gd name="f19" fmla="*/ f11 f8 1"/>
              <a:gd name="f20" fmla="*/ f17 1 10800"/>
              <a:gd name="f21" fmla="+- f12 0 f20"/>
              <a:gd name="f22" fmla="*/ f21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19" r="f16" b="f18"/>
            <a:pathLst>
              <a:path w="21600" h="21600">
                <a:moveTo>
                  <a:pt x="f5" y="f11"/>
                </a:moveTo>
                <a:lnTo>
                  <a:pt x="f12" y="f11"/>
                </a:lnTo>
                <a:lnTo>
                  <a:pt x="f12" y="f4"/>
                </a:lnTo>
                <a:lnTo>
                  <a:pt x="f4" y="f6"/>
                </a:lnTo>
                <a:lnTo>
                  <a:pt x="f12" y="f5"/>
                </a:lnTo>
                <a:lnTo>
                  <a:pt x="f12" y="f13"/>
                </a:lnTo>
                <a:lnTo>
                  <a:pt x="f5" y="f13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maiores que o pivô</a:t>
            </a:r>
          </a:p>
        </p:txBody>
      </p:sp>
    </p:spTree>
    <p:extLst>
      <p:ext uri="{BB962C8B-B14F-4D97-AF65-F5344CB8AC3E}">
        <p14:creationId xmlns:p14="http://schemas.microsoft.com/office/powerpoint/2010/main" val="1993030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429</TotalTime>
  <Words>1974</Words>
  <Application>Microsoft Office PowerPoint</Application>
  <PresentationFormat>Apresentação na tela (4:3)</PresentationFormat>
  <Paragraphs>801</Paragraphs>
  <Slides>32</Slides>
  <Notes>21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42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  <vt:lpstr>Quicksort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92</cp:revision>
  <dcterms:created xsi:type="dcterms:W3CDTF">2010-07-26T15:10:49Z</dcterms:created>
  <dcterms:modified xsi:type="dcterms:W3CDTF">2024-04-01T12:46:25Z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