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1"/>
  </p:notesMasterIdLst>
  <p:sldIdLst>
    <p:sldId id="256" r:id="rId2"/>
    <p:sldId id="262" r:id="rId3"/>
    <p:sldId id="263" r:id="rId4"/>
    <p:sldId id="265" r:id="rId5"/>
    <p:sldId id="266" r:id="rId6"/>
    <p:sldId id="267" r:id="rId7"/>
    <p:sldId id="268" r:id="rId8"/>
    <p:sldId id="269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4707" autoAdjust="0"/>
  </p:normalViewPr>
  <p:slideViewPr>
    <p:cSldViewPr>
      <p:cViewPr varScale="1">
        <p:scale>
          <a:sx n="93" d="100"/>
          <a:sy n="93" d="100"/>
        </p:scale>
        <p:origin x="74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01/10/2024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65021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341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01/10/2024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01/10/2024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01/10/2024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01/10/2024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01/10/2024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01/10/2024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01/10/2024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01/10/2024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01/10/2024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01/10/2024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01/10/2024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Pilha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898487"/>
              </p:ext>
            </p:extLst>
          </p:nvPr>
        </p:nvGraphicFramePr>
        <p:xfrm>
          <a:off x="4067944" y="2334208"/>
          <a:ext cx="1370519" cy="4047120"/>
        </p:xfrm>
        <a:graphic>
          <a:graphicData uri="http://schemas.openxmlformats.org/drawingml/2006/table">
            <a:tbl>
              <a:tblPr firstRow="1" bandRow="1"/>
              <a:tblGrid>
                <a:gridCol w="685440"/>
                <a:gridCol w="685079"/>
              </a:tblGrid>
              <a:tr h="3531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endParaRPr lang="pt-BR" sz="1800" b="0" i="0" u="none" strike="noStrike" kern="1200" cap="none" dirty="0">
                        <a:ln>
                          <a:noFill/>
                        </a:ln>
                        <a:latin typeface="Constantia" panose="02030602050306030303" pitchFamily="18" charset="0"/>
                        <a:ea typeface="AR PL SungtiL GB" pitchFamily="2"/>
                        <a:cs typeface="Lohit Devanagari" pitchFamily="2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D</a:t>
                      </a: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C</a:t>
                      </a: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B</a:t>
                      </a:r>
                    </a:p>
                  </a:txBody>
                  <a:tcPr/>
                </a:tc>
              </a:tr>
              <a:tr h="40968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A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ector reto 4"/>
          <p:cNvSpPr/>
          <p:nvPr/>
        </p:nvSpPr>
        <p:spPr>
          <a:xfrm>
            <a:off x="3410224" y="4941168"/>
            <a:ext cx="10080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topo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6" name="Conector reto 5"/>
          <p:cNvSpPr/>
          <p:nvPr/>
        </p:nvSpPr>
        <p:spPr>
          <a:xfrm flipH="1">
            <a:off x="5076056" y="1953207"/>
            <a:ext cx="1368152" cy="25165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err="1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push</a:t>
            </a: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(‘E</a:t>
            </a:r>
            <a:r>
              <a:rPr lang="pt-BR" sz="1800" b="0" i="0" u="none" strike="noStrike" kern="1200" cap="none" dirty="0" smtClean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’)</a:t>
            </a:r>
            <a:endParaRPr lang="pt-BR" dirty="0" smtClean="0"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244573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Pilha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418292"/>
              </p:ext>
            </p:extLst>
          </p:nvPr>
        </p:nvGraphicFramePr>
        <p:xfrm>
          <a:off x="4067944" y="2334208"/>
          <a:ext cx="1370519" cy="4047120"/>
        </p:xfrm>
        <a:graphic>
          <a:graphicData uri="http://schemas.openxmlformats.org/drawingml/2006/table">
            <a:tbl>
              <a:tblPr firstRow="1" bandRow="1"/>
              <a:tblGrid>
                <a:gridCol w="685440"/>
                <a:gridCol w="685079"/>
              </a:tblGrid>
              <a:tr h="3531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E</a:t>
                      </a: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D</a:t>
                      </a: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C</a:t>
                      </a: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B</a:t>
                      </a:r>
                    </a:p>
                  </a:txBody>
                  <a:tcPr/>
                </a:tc>
              </a:tr>
              <a:tr h="40968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A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ector reto 4"/>
          <p:cNvSpPr/>
          <p:nvPr/>
        </p:nvSpPr>
        <p:spPr>
          <a:xfrm>
            <a:off x="3410224" y="4509120"/>
            <a:ext cx="10080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topo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6" name="Conector reto 5"/>
          <p:cNvSpPr/>
          <p:nvPr/>
        </p:nvSpPr>
        <p:spPr>
          <a:xfrm flipH="1">
            <a:off x="5076056" y="1953207"/>
            <a:ext cx="1368152" cy="25165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err="1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push</a:t>
            </a: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(‘E</a:t>
            </a:r>
            <a:r>
              <a:rPr lang="pt-BR" sz="1800" b="0" i="0" u="none" strike="noStrike" kern="1200" cap="none" dirty="0" smtClean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’)</a:t>
            </a:r>
            <a:endParaRPr lang="pt-BR" dirty="0" smtClean="0"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080074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Pilha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418292"/>
              </p:ext>
            </p:extLst>
          </p:nvPr>
        </p:nvGraphicFramePr>
        <p:xfrm>
          <a:off x="4067944" y="2334208"/>
          <a:ext cx="1370519" cy="4047120"/>
        </p:xfrm>
        <a:graphic>
          <a:graphicData uri="http://schemas.openxmlformats.org/drawingml/2006/table">
            <a:tbl>
              <a:tblPr firstRow="1" bandRow="1"/>
              <a:tblGrid>
                <a:gridCol w="685440"/>
                <a:gridCol w="685079"/>
              </a:tblGrid>
              <a:tr h="3531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E</a:t>
                      </a: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D</a:t>
                      </a: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C</a:t>
                      </a: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B</a:t>
                      </a:r>
                    </a:p>
                  </a:txBody>
                  <a:tcPr/>
                </a:tc>
              </a:tr>
              <a:tr h="40968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A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ector reto 4"/>
          <p:cNvSpPr/>
          <p:nvPr/>
        </p:nvSpPr>
        <p:spPr>
          <a:xfrm>
            <a:off x="3410224" y="4509120"/>
            <a:ext cx="10080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topo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6" name="Conector reto 5"/>
          <p:cNvSpPr/>
          <p:nvPr/>
        </p:nvSpPr>
        <p:spPr>
          <a:xfrm flipH="1">
            <a:off x="5076056" y="1953207"/>
            <a:ext cx="1368152" cy="25165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pop()</a:t>
            </a:r>
            <a:endParaRPr lang="pt-BR" dirty="0" smtClean="0"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707116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Pilha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418292"/>
              </p:ext>
            </p:extLst>
          </p:nvPr>
        </p:nvGraphicFramePr>
        <p:xfrm>
          <a:off x="4067944" y="2334208"/>
          <a:ext cx="1370519" cy="4047120"/>
        </p:xfrm>
        <a:graphic>
          <a:graphicData uri="http://schemas.openxmlformats.org/drawingml/2006/table">
            <a:tbl>
              <a:tblPr firstRow="1" bandRow="1"/>
              <a:tblGrid>
                <a:gridCol w="685440"/>
                <a:gridCol w="685079"/>
              </a:tblGrid>
              <a:tr h="3531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E</a:t>
                      </a: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D</a:t>
                      </a: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C</a:t>
                      </a: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B</a:t>
                      </a:r>
                    </a:p>
                  </a:txBody>
                  <a:tcPr/>
                </a:tc>
              </a:tr>
              <a:tr h="40968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A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ector reto 4"/>
          <p:cNvSpPr/>
          <p:nvPr/>
        </p:nvSpPr>
        <p:spPr>
          <a:xfrm>
            <a:off x="3410224" y="4941168"/>
            <a:ext cx="10080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topo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  <p:sp>
        <p:nvSpPr>
          <p:cNvPr id="6" name="Conector reto 5"/>
          <p:cNvSpPr/>
          <p:nvPr/>
        </p:nvSpPr>
        <p:spPr>
          <a:xfrm flipH="1">
            <a:off x="5076056" y="1953207"/>
            <a:ext cx="1368152" cy="25165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 smtClean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pop() -&gt; ‘E’</a:t>
            </a:r>
            <a:endParaRPr lang="pt-BR" dirty="0" smtClean="0"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064493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Listas encadeadas</a:t>
            </a:r>
          </a:p>
          <a:p>
            <a:pPr lvl="1"/>
            <a:r>
              <a:rPr lang="pt-BR" dirty="0" smtClean="0"/>
              <a:t>Armazenamento linear</a:t>
            </a:r>
          </a:p>
          <a:p>
            <a:pPr lvl="1"/>
            <a:r>
              <a:rPr lang="pt-BR" dirty="0" smtClean="0"/>
              <a:t>Semelhante a vetores (</a:t>
            </a:r>
            <a:r>
              <a:rPr lang="pt-BR" i="1" dirty="0" err="1" smtClean="0"/>
              <a:t>arrays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MAS, sem armazenamento contíguo</a:t>
            </a:r>
          </a:p>
          <a:p>
            <a:pPr lvl="2"/>
            <a:r>
              <a:rPr lang="pt-BR" dirty="0" smtClean="0"/>
              <a:t>Ligados por ponteiros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2123728" y="4176208"/>
            <a:ext cx="4680000" cy="1041839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2123728" y="5434071"/>
            <a:ext cx="4680000" cy="959400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3612372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Listas encadeadas</a:t>
            </a:r>
          </a:p>
          <a:p>
            <a:pPr lvl="1"/>
            <a:r>
              <a:rPr lang="pt-BR" dirty="0" smtClean="0"/>
              <a:t>Comparação com vetores </a:t>
            </a:r>
            <a:r>
              <a:rPr lang="pt-BR" dirty="0"/>
              <a:t>(</a:t>
            </a:r>
            <a:r>
              <a:rPr lang="pt-BR" i="1" dirty="0" err="1"/>
              <a:t>arrays</a:t>
            </a:r>
            <a:r>
              <a:rPr lang="pt-BR" dirty="0" smtClean="0"/>
              <a:t>)</a:t>
            </a:r>
          </a:p>
          <a:p>
            <a:pPr lvl="2"/>
            <a:r>
              <a:rPr lang="pt-BR" dirty="0" smtClean="0"/>
              <a:t>Vetores </a:t>
            </a:r>
            <a:r>
              <a:rPr lang="pt-BR" dirty="0"/>
              <a:t>(</a:t>
            </a:r>
            <a:r>
              <a:rPr lang="pt-BR" i="1" dirty="0" err="1"/>
              <a:t>arrays</a:t>
            </a:r>
            <a:r>
              <a:rPr lang="pt-BR" dirty="0" smtClean="0"/>
              <a:t>)</a:t>
            </a:r>
          </a:p>
          <a:p>
            <a:pPr lvl="3"/>
            <a:r>
              <a:rPr lang="pt-BR" dirty="0" smtClean="0"/>
              <a:t>Tamanho fixo</a:t>
            </a:r>
          </a:p>
          <a:p>
            <a:pPr lvl="3"/>
            <a:r>
              <a:rPr lang="pt-BR" dirty="0" smtClean="0"/>
              <a:t>Inserção e remoção de elemento é cara</a:t>
            </a:r>
          </a:p>
          <a:p>
            <a:pPr lvl="3"/>
            <a:r>
              <a:rPr lang="pt-BR" dirty="0" smtClean="0"/>
              <a:t>Acesso aleatório garantido</a:t>
            </a:r>
          </a:p>
          <a:p>
            <a:pPr lvl="2"/>
            <a:r>
              <a:rPr lang="pt-BR" dirty="0" smtClean="0"/>
              <a:t>Listas</a:t>
            </a:r>
          </a:p>
          <a:p>
            <a:pPr lvl="3"/>
            <a:r>
              <a:rPr lang="pt-BR" dirty="0" smtClean="0"/>
              <a:t>Tamanho dinâmico</a:t>
            </a:r>
          </a:p>
          <a:p>
            <a:pPr lvl="3"/>
            <a:r>
              <a:rPr lang="pt-BR" dirty="0" smtClean="0"/>
              <a:t>Inserção e remoção fáceis</a:t>
            </a:r>
          </a:p>
          <a:p>
            <a:pPr lvl="3"/>
            <a:r>
              <a:rPr lang="pt-BR" dirty="0" smtClean="0"/>
              <a:t>Acesso aleatório não permitido</a:t>
            </a:r>
          </a:p>
          <a:p>
            <a:pPr lvl="3"/>
            <a:r>
              <a:rPr lang="pt-BR" dirty="0" smtClean="0"/>
              <a:t>Usa mais memória (ponteiros) e programação trabalhosa</a:t>
            </a:r>
          </a:p>
          <a:p>
            <a:pPr lvl="3"/>
            <a:r>
              <a:rPr lang="pt-BR" dirty="0" smtClean="0"/>
              <a:t>Uso de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structs</a:t>
            </a:r>
            <a:r>
              <a:rPr lang="pt-BR" dirty="0" smtClean="0"/>
              <a:t> e ponteiros obrigatórios</a:t>
            </a:r>
          </a:p>
        </p:txBody>
      </p:sp>
    </p:spTree>
    <p:extLst>
      <p:ext uri="{BB962C8B-B14F-4D97-AF65-F5344CB8AC3E}">
        <p14:creationId xmlns:p14="http://schemas.microsoft.com/office/powerpoint/2010/main" val="31227156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Listas encadeadas</a:t>
            </a:r>
          </a:p>
          <a:p>
            <a:pPr lvl="1"/>
            <a:r>
              <a:rPr lang="pt-BR" dirty="0" smtClean="0"/>
              <a:t>Índices</a:t>
            </a:r>
          </a:p>
          <a:p>
            <a:pPr lvl="2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Head</a:t>
            </a:r>
          </a:p>
          <a:p>
            <a:pPr lvl="3"/>
            <a:r>
              <a:rPr lang="pt-BR" dirty="0" smtClean="0"/>
              <a:t>Início da lista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Tail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3"/>
            <a:r>
              <a:rPr lang="pt-BR" dirty="0" smtClean="0"/>
              <a:t>Fim da lista</a:t>
            </a:r>
          </a:p>
          <a:p>
            <a:pPr lvl="3"/>
            <a:r>
              <a:rPr lang="pt-BR" dirty="0" smtClean="0"/>
              <a:t>Opcional</a:t>
            </a:r>
          </a:p>
          <a:p>
            <a:pPr lvl="2"/>
            <a:r>
              <a:rPr lang="pt-BR" dirty="0" smtClean="0"/>
              <a:t>Operações</a:t>
            </a:r>
          </a:p>
          <a:p>
            <a:pPr lvl="3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search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,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insert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,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remove()</a:t>
            </a:r>
            <a:r>
              <a:rPr lang="pt-BR" dirty="0" smtClean="0"/>
              <a:t>,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traverse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4"/>
            <a:r>
              <a:rPr lang="pt-BR" dirty="0" smtClean="0"/>
              <a:t>Buscar, Inserir, Remover e Percorrer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4338152" y="2218047"/>
            <a:ext cx="4427896" cy="985738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4307723" y="3379145"/>
            <a:ext cx="4458325" cy="913951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218844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Árvores Binárias</a:t>
            </a:r>
          </a:p>
          <a:p>
            <a:pPr lvl="1"/>
            <a:r>
              <a:rPr lang="pt-BR" dirty="0" smtClean="0"/>
              <a:t>Representação de hierarquia e dependência</a:t>
            </a:r>
          </a:p>
          <a:p>
            <a:pPr lvl="2"/>
            <a:r>
              <a:rPr lang="pt-BR" dirty="0" smtClean="0"/>
              <a:t>Estruturas </a:t>
            </a:r>
            <a:r>
              <a:rPr lang="pt-BR" dirty="0" err="1" smtClean="0"/>
              <a:t>auto-ordenadas</a:t>
            </a:r>
            <a:endParaRPr lang="pt-BR" dirty="0" smtClean="0"/>
          </a:p>
          <a:p>
            <a:pPr lvl="3"/>
            <a:r>
              <a:rPr lang="pt-BR" dirty="0" smtClean="0"/>
              <a:t>Inserção e remoção rápidas</a:t>
            </a:r>
          </a:p>
          <a:p>
            <a:pPr lvl="3"/>
            <a:r>
              <a:rPr lang="pt-BR" dirty="0" smtClean="0"/>
              <a:t>Procedimento para percorrer (</a:t>
            </a:r>
            <a:r>
              <a:rPr lang="pt-BR" i="1" dirty="0" err="1" smtClean="0"/>
              <a:t>traverse</a:t>
            </a:r>
            <a:r>
              <a:rPr lang="pt-BR" dirty="0" smtClean="0"/>
              <a:t>) a árvore</a:t>
            </a:r>
          </a:p>
          <a:p>
            <a:pPr lvl="1"/>
            <a:r>
              <a:rPr lang="pt-BR" dirty="0" smtClean="0"/>
              <a:t>Caso específico de “árvores”</a:t>
            </a:r>
          </a:p>
          <a:p>
            <a:pPr lvl="2"/>
            <a:r>
              <a:rPr lang="pt-BR" dirty="0" smtClean="0"/>
              <a:t>Simplificação de alocação de dados/informação</a:t>
            </a:r>
          </a:p>
          <a:p>
            <a:pPr lvl="2"/>
            <a:r>
              <a:rPr lang="pt-BR" dirty="0" smtClean="0"/>
              <a:t>Cada nó tem duas folhas (dois ponteiros)</a:t>
            </a:r>
          </a:p>
          <a:p>
            <a:pPr lvl="3"/>
            <a:r>
              <a:rPr lang="pt-BR" dirty="0" smtClean="0"/>
              <a:t>Menores à esquerda</a:t>
            </a:r>
          </a:p>
          <a:p>
            <a:pPr lvl="3"/>
            <a:r>
              <a:rPr lang="pt-BR" dirty="0" smtClean="0"/>
              <a:t>Maiores à direita</a:t>
            </a:r>
          </a:p>
          <a:p>
            <a:pPr lvl="2"/>
            <a:r>
              <a:rPr lang="pt-BR" dirty="0" smtClean="0"/>
              <a:t>Raiz </a:t>
            </a:r>
            <a:r>
              <a:rPr lang="pt-BR" dirty="0" smtClean="0">
                <a:sym typeface="Wingdings 2" panose="05020102010507070707" pitchFamily="18" charset="2"/>
              </a:rPr>
              <a:t></a:t>
            </a:r>
            <a:r>
              <a:rPr lang="pt-BR" dirty="0" smtClean="0"/>
              <a:t> nó especial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62597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4657400" y="2495324"/>
            <a:ext cx="4000680" cy="2990880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467544" y="2495324"/>
            <a:ext cx="3892809" cy="29908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24968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Em resumo...</a:t>
            </a:r>
          </a:p>
          <a:p>
            <a:pPr lvl="1"/>
            <a:r>
              <a:rPr lang="pt-BR" dirty="0" smtClean="0"/>
              <a:t>Úteis para processo e algoritmos em computação</a:t>
            </a:r>
          </a:p>
          <a:p>
            <a:pPr lvl="1"/>
            <a:r>
              <a:rPr lang="pt-BR" dirty="0" smtClean="0"/>
              <a:t>Pilhas e listas são estruturas simples</a:t>
            </a:r>
          </a:p>
          <a:p>
            <a:pPr lvl="2"/>
            <a:r>
              <a:rPr lang="pt-BR" dirty="0" smtClean="0"/>
              <a:t>FIFO e LIFO</a:t>
            </a:r>
          </a:p>
          <a:p>
            <a:pPr lvl="1"/>
            <a:r>
              <a:rPr lang="pt-BR" dirty="0" smtClean="0"/>
              <a:t>Listas encadeadas são flexíveis</a:t>
            </a:r>
          </a:p>
          <a:p>
            <a:pPr lvl="2"/>
            <a:r>
              <a:rPr lang="pt-BR" dirty="0" smtClean="0"/>
              <a:t>Custo e complexidade adicionais</a:t>
            </a:r>
          </a:p>
          <a:p>
            <a:pPr lvl="3"/>
            <a:r>
              <a:rPr lang="pt-BR" i="1" dirty="0" smtClean="0"/>
              <a:t>Trade-off</a:t>
            </a:r>
          </a:p>
          <a:p>
            <a:pPr lvl="1"/>
            <a:r>
              <a:rPr lang="pt-BR" dirty="0" smtClean="0"/>
              <a:t>Árvores são adequadas para hierarquia e ordem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8361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Dois aspectos importantes para programação</a:t>
            </a:r>
          </a:p>
          <a:p>
            <a:pPr lvl="1"/>
            <a:r>
              <a:rPr lang="pt-BR" dirty="0" smtClean="0"/>
              <a:t>Algoritmos</a:t>
            </a:r>
          </a:p>
          <a:p>
            <a:pPr lvl="1"/>
            <a:r>
              <a:rPr lang="pt-BR" dirty="0" smtClean="0"/>
              <a:t>Estruturas de dados</a:t>
            </a:r>
          </a:p>
          <a:p>
            <a:r>
              <a:rPr lang="pt-BR" dirty="0" smtClean="0"/>
              <a:t>Estruturas de dados</a:t>
            </a:r>
          </a:p>
          <a:p>
            <a:pPr lvl="1"/>
            <a:r>
              <a:rPr lang="pt-BR" dirty="0" smtClean="0"/>
              <a:t>Formas de organizar e acessar informações</a:t>
            </a:r>
          </a:p>
          <a:p>
            <a:pPr lvl="2"/>
            <a:r>
              <a:rPr lang="pt-BR" dirty="0" smtClean="0"/>
              <a:t>Dependem do problema e da implementação</a:t>
            </a:r>
          </a:p>
          <a:p>
            <a:pPr lvl="1"/>
            <a:r>
              <a:rPr lang="pt-BR" dirty="0" smtClean="0"/>
              <a:t>Abstração em representação de dados</a:t>
            </a:r>
          </a:p>
          <a:p>
            <a:pPr lvl="2"/>
            <a:r>
              <a:rPr lang="pt-BR" dirty="0" smtClean="0"/>
              <a:t>Tipos primitivos</a:t>
            </a:r>
          </a:p>
          <a:p>
            <a:pPr lvl="2"/>
            <a:r>
              <a:rPr lang="pt-BR" dirty="0" smtClean="0"/>
              <a:t>Tipos complexos (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structs</a:t>
            </a:r>
            <a:r>
              <a:rPr lang="pt-BR" dirty="0" smtClean="0"/>
              <a:t>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Estruturas fundamentais</a:t>
            </a:r>
          </a:p>
          <a:p>
            <a:pPr lvl="1"/>
            <a:r>
              <a:rPr lang="pt-BR" dirty="0" smtClean="0"/>
              <a:t>Filas</a:t>
            </a:r>
          </a:p>
          <a:p>
            <a:pPr lvl="1"/>
            <a:r>
              <a:rPr lang="pt-BR" dirty="0" smtClean="0"/>
              <a:t>Pilhas</a:t>
            </a:r>
          </a:p>
          <a:p>
            <a:pPr lvl="1"/>
            <a:r>
              <a:rPr lang="pt-BR" dirty="0" smtClean="0"/>
              <a:t>Listas encadeadas</a:t>
            </a:r>
          </a:p>
          <a:p>
            <a:pPr lvl="1"/>
            <a:r>
              <a:rPr lang="pt-BR" dirty="0" smtClean="0"/>
              <a:t>Árvores binárias</a:t>
            </a:r>
          </a:p>
          <a:p>
            <a:r>
              <a:rPr lang="pt-BR" dirty="0" smtClean="0"/>
              <a:t>Armazenam diversos tipos</a:t>
            </a:r>
          </a:p>
          <a:p>
            <a:pPr lvl="1"/>
            <a:r>
              <a:rPr lang="pt-BR" dirty="0" smtClean="0"/>
              <a:t>Primitivos e complexos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5041314" y="1600200"/>
            <a:ext cx="3724734" cy="26889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3113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r>
              <a:rPr lang="pt-BR" smtClean="0"/>
              <a:t>Filas</a:t>
            </a:r>
            <a:endParaRPr lang="pt-BR" dirty="0" smtClean="0"/>
          </a:p>
          <a:p>
            <a:pPr lvl="1"/>
            <a:r>
              <a:rPr lang="pt-BR" dirty="0" smtClean="0"/>
              <a:t>Lista linear de informações</a:t>
            </a:r>
          </a:p>
          <a:p>
            <a:pPr lvl="2"/>
            <a:r>
              <a:rPr lang="pt-BR" dirty="0" smtClean="0"/>
              <a:t>Fila comum do dia-a-dia</a:t>
            </a:r>
          </a:p>
          <a:p>
            <a:pPr lvl="1"/>
            <a:r>
              <a:rPr lang="pt-BR" dirty="0" smtClean="0"/>
              <a:t>Acesso FIFO</a:t>
            </a:r>
          </a:p>
          <a:p>
            <a:pPr lvl="2"/>
            <a:r>
              <a:rPr lang="pt-BR" i="1" dirty="0" err="1" smtClean="0"/>
              <a:t>First</a:t>
            </a:r>
            <a:r>
              <a:rPr lang="pt-BR" i="1" dirty="0" smtClean="0"/>
              <a:t> in, </a:t>
            </a:r>
            <a:r>
              <a:rPr lang="pt-BR" i="1" dirty="0" err="1" smtClean="0"/>
              <a:t>First</a:t>
            </a:r>
            <a:r>
              <a:rPr lang="pt-BR" i="1" dirty="0" smtClean="0"/>
              <a:t> Out</a:t>
            </a:r>
            <a:endParaRPr lang="pt-BR" dirty="0" smtClean="0"/>
          </a:p>
          <a:p>
            <a:pPr lvl="2"/>
            <a:r>
              <a:rPr lang="pt-BR" dirty="0" smtClean="0"/>
              <a:t>Primeiro que entra,</a:t>
            </a:r>
            <a:br>
              <a:rPr lang="pt-BR" dirty="0" smtClean="0"/>
            </a:br>
            <a:r>
              <a:rPr lang="pt-BR" dirty="0" smtClean="0"/>
              <a:t>Primeiro que sai</a:t>
            </a:r>
          </a:p>
          <a:p>
            <a:pPr lvl="1"/>
            <a:r>
              <a:rPr lang="pt-BR" dirty="0" smtClean="0"/>
              <a:t>Operações básicas</a:t>
            </a:r>
          </a:p>
          <a:p>
            <a:pPr lvl="2"/>
            <a:r>
              <a:rPr lang="pt-BR" dirty="0" smtClean="0"/>
              <a:t>Enfileira (</a:t>
            </a:r>
            <a:r>
              <a:rPr lang="pt-BR" i="1" dirty="0" err="1" smtClean="0"/>
              <a:t>enqueue</a:t>
            </a:r>
            <a:r>
              <a:rPr lang="pt-BR" dirty="0" smtClean="0"/>
              <a:t>) e </a:t>
            </a:r>
            <a:r>
              <a:rPr lang="pt-BR" dirty="0" err="1"/>
              <a:t>d</a:t>
            </a:r>
            <a:r>
              <a:rPr lang="pt-BR" dirty="0" err="1" smtClean="0"/>
              <a:t>esenfileira</a:t>
            </a:r>
            <a:r>
              <a:rPr lang="pt-BR" dirty="0" smtClean="0"/>
              <a:t> (</a:t>
            </a:r>
            <a:r>
              <a:rPr lang="pt-BR" i="1" dirty="0" smtClean="0"/>
              <a:t>deque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Uso</a:t>
            </a:r>
          </a:p>
          <a:p>
            <a:pPr lvl="2"/>
            <a:r>
              <a:rPr lang="pt-BR" i="1" dirty="0" smtClean="0">
                <a:sym typeface="Wingdings 2" panose="05020102010507070707" pitchFamily="18" charset="2"/>
              </a:rPr>
              <a:t>Buffers</a:t>
            </a:r>
            <a:r>
              <a:rPr lang="pt-BR" dirty="0" smtClean="0">
                <a:sym typeface="Wingdings 2" panose="05020102010507070707" pitchFamily="18" charset="2"/>
              </a:rPr>
              <a:t>, distribuição de eventos, simulações</a:t>
            </a:r>
            <a:endParaRPr lang="pt-BR" dirty="0" smtClean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lum bright="-50000"/>
            <a:alphaModFix/>
          </a:blip>
          <a:srcRect/>
          <a:stretch>
            <a:fillRect/>
          </a:stretch>
        </p:blipFill>
        <p:spPr>
          <a:xfrm>
            <a:off x="4904096" y="2780928"/>
            <a:ext cx="4239904" cy="28741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5590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Filas</a:t>
            </a:r>
          </a:p>
          <a:p>
            <a:pPr lvl="1"/>
            <a:r>
              <a:rPr lang="pt-BR" dirty="0" smtClean="0"/>
              <a:t>Pode ser implementada com vetores </a:t>
            </a:r>
            <a:r>
              <a:rPr lang="pt-BR" dirty="0"/>
              <a:t>(</a:t>
            </a:r>
            <a:r>
              <a:rPr lang="pt-BR" i="1" dirty="0" err="1"/>
              <a:t>arrays</a:t>
            </a:r>
            <a:r>
              <a:rPr lang="pt-BR" dirty="0"/>
              <a:t>)</a:t>
            </a:r>
            <a:endParaRPr lang="pt-BR" dirty="0" smtClean="0"/>
          </a:p>
          <a:p>
            <a:pPr lvl="2"/>
            <a:r>
              <a:rPr lang="pt-BR" dirty="0" smtClean="0"/>
              <a:t>Índices para armazenamento e recuperação</a:t>
            </a:r>
          </a:p>
          <a:p>
            <a:pPr lvl="3"/>
            <a:r>
              <a:rPr lang="pt-BR" dirty="0" smtClean="0"/>
              <a:t>“Caminham” na fila</a:t>
            </a:r>
          </a:p>
          <a:p>
            <a:pPr lvl="2"/>
            <a:r>
              <a:rPr lang="pt-BR" dirty="0" smtClean="0"/>
              <a:t>Operações atualizam índices e armazenam informações</a:t>
            </a:r>
          </a:p>
          <a:p>
            <a:pPr lvl="3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qstore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,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qretrieve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pt-BR" dirty="0" smtClean="0"/>
              <a:t>Pode ser implementada de modo circular</a:t>
            </a:r>
          </a:p>
          <a:p>
            <a:pPr lvl="2"/>
            <a:r>
              <a:rPr lang="pt-BR" dirty="0" smtClean="0"/>
              <a:t>Índices reiniciados quando espaço da fila chega ao fim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34684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Filas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2979803"/>
              </p:ext>
            </p:extLst>
          </p:nvPr>
        </p:nvGraphicFramePr>
        <p:xfrm>
          <a:off x="3059832" y="2132856"/>
          <a:ext cx="3455635" cy="407520"/>
        </p:xfrm>
        <a:graphic>
          <a:graphicData uri="http://schemas.openxmlformats.org/drawingml/2006/table">
            <a:tbl>
              <a:tblPr firstRow="1" bandRow="1"/>
              <a:tblGrid>
                <a:gridCol w="691559"/>
                <a:gridCol w="691559"/>
                <a:gridCol w="691559"/>
                <a:gridCol w="691559"/>
                <a:gridCol w="689399"/>
              </a:tblGrid>
              <a:tr h="407520"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ector reto 4"/>
          <p:cNvSpPr/>
          <p:nvPr/>
        </p:nvSpPr>
        <p:spPr>
          <a:xfrm>
            <a:off x="3409753" y="1734696"/>
            <a:ext cx="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6" name="Conector reto 5"/>
          <p:cNvSpPr/>
          <p:nvPr/>
        </p:nvSpPr>
        <p:spPr>
          <a:xfrm flipV="1">
            <a:off x="3409753" y="2598696"/>
            <a:ext cx="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881449"/>
              </p:ext>
            </p:extLst>
          </p:nvPr>
        </p:nvGraphicFramePr>
        <p:xfrm>
          <a:off x="3059832" y="3395112"/>
          <a:ext cx="3455635" cy="407520"/>
        </p:xfrm>
        <a:graphic>
          <a:graphicData uri="http://schemas.openxmlformats.org/drawingml/2006/table">
            <a:tbl>
              <a:tblPr firstRow="1" bandRow="1"/>
              <a:tblGrid>
                <a:gridCol w="691559"/>
                <a:gridCol w="691559"/>
                <a:gridCol w="691559"/>
                <a:gridCol w="691559"/>
                <a:gridCol w="689399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Conector reto 7"/>
          <p:cNvSpPr/>
          <p:nvPr/>
        </p:nvSpPr>
        <p:spPr>
          <a:xfrm>
            <a:off x="4067833" y="2996952"/>
            <a:ext cx="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9" name="Conector reto 8"/>
          <p:cNvSpPr/>
          <p:nvPr/>
        </p:nvSpPr>
        <p:spPr>
          <a:xfrm flipV="1">
            <a:off x="3409753" y="3860952"/>
            <a:ext cx="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5147833" y="3065351"/>
            <a:ext cx="1368000" cy="2916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qstore(‘A’)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179549"/>
              </p:ext>
            </p:extLst>
          </p:nvPr>
        </p:nvGraphicFramePr>
        <p:xfrm>
          <a:off x="3092232" y="4587208"/>
          <a:ext cx="3455635" cy="407520"/>
        </p:xfrm>
        <a:graphic>
          <a:graphicData uri="http://schemas.openxmlformats.org/drawingml/2006/table">
            <a:tbl>
              <a:tblPr firstRow="1" bandRow="1"/>
              <a:tblGrid>
                <a:gridCol w="691559"/>
                <a:gridCol w="691559"/>
                <a:gridCol w="691559"/>
                <a:gridCol w="691559"/>
                <a:gridCol w="689399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Conector reto 11"/>
          <p:cNvSpPr/>
          <p:nvPr/>
        </p:nvSpPr>
        <p:spPr>
          <a:xfrm>
            <a:off x="4820233" y="4221088"/>
            <a:ext cx="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3" name="Conector reto 12"/>
          <p:cNvSpPr/>
          <p:nvPr/>
        </p:nvSpPr>
        <p:spPr>
          <a:xfrm flipV="1">
            <a:off x="3442152" y="5053048"/>
            <a:ext cx="0" cy="360001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5180233" y="4257449"/>
            <a:ext cx="1368000" cy="2916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qstore(‘B’)</a:t>
            </a:r>
          </a:p>
        </p:txBody>
      </p:sp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291527"/>
              </p:ext>
            </p:extLst>
          </p:nvPr>
        </p:nvGraphicFramePr>
        <p:xfrm>
          <a:off x="3092415" y="5747389"/>
          <a:ext cx="3455635" cy="407520"/>
        </p:xfrm>
        <a:graphic>
          <a:graphicData uri="http://schemas.openxmlformats.org/drawingml/2006/table">
            <a:tbl>
              <a:tblPr firstRow="1" bandRow="1"/>
              <a:tblGrid>
                <a:gridCol w="691559"/>
                <a:gridCol w="691559"/>
                <a:gridCol w="691559"/>
                <a:gridCol w="691559"/>
                <a:gridCol w="689399"/>
              </a:tblGrid>
              <a:tr h="407520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urier New" pitchFamily="49"/>
                          <a:ea typeface="AR PL SungtiL GB" pitchFamily="2"/>
                          <a:cs typeface="Lohit Devanagari" pitchFamily="2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Liberation Sans" pitchFamily="1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Conector reto 15"/>
          <p:cNvSpPr/>
          <p:nvPr/>
        </p:nvSpPr>
        <p:spPr>
          <a:xfrm>
            <a:off x="4820416" y="5381269"/>
            <a:ext cx="0" cy="360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7" name="Conector reto 16"/>
          <p:cNvSpPr/>
          <p:nvPr/>
        </p:nvSpPr>
        <p:spPr>
          <a:xfrm flipV="1">
            <a:off x="4139952" y="6213229"/>
            <a:ext cx="0" cy="360001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>
              <a:ln>
                <a:noFill/>
              </a:ln>
              <a:latin typeface="Liberation Sans" pitchFamily="18"/>
              <a:ea typeface="AR PL SungtiL GB" pitchFamily="2"/>
              <a:cs typeface="Lohit Devanagari" pitchFamily="2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5180416" y="5417630"/>
            <a:ext cx="2120750" cy="294268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400" b="0" i="0" u="none" strike="noStrike" kern="1200" cap="none" dirty="0" err="1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qretrieve</a:t>
            </a:r>
            <a:r>
              <a:rPr lang="pt-BR" sz="1400" b="0" i="0" u="none" strike="noStrike" kern="1200" cap="none" dirty="0" smtClean="0">
                <a:ln>
                  <a:noFill/>
                </a:ln>
                <a:latin typeface="Courier New" pitchFamily="49"/>
                <a:ea typeface="AR PL SungtiL GB" pitchFamily="2"/>
                <a:cs typeface="Lohit Devanagari" pitchFamily="2"/>
              </a:rPr>
              <a:t>() -&gt; ‘A’</a:t>
            </a:r>
            <a:endParaRPr lang="pt-BR" sz="1400" b="0" i="0" u="none" strike="noStrike" kern="1200" cap="none" dirty="0">
              <a:ln>
                <a:noFill/>
              </a:ln>
              <a:latin typeface="Courier New" pitchFamily="49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829924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smtClean="0"/>
              <a:t>Pilha</a:t>
            </a:r>
          </a:p>
          <a:p>
            <a:pPr lvl="1"/>
            <a:r>
              <a:rPr lang="pt-BR" dirty="0" smtClean="0"/>
              <a:t>Uma “pilha” de informações</a:t>
            </a:r>
          </a:p>
          <a:p>
            <a:pPr lvl="2"/>
            <a:r>
              <a:rPr lang="pt-BR" dirty="0" smtClean="0"/>
              <a:t>Pilha de pratos</a:t>
            </a:r>
          </a:p>
          <a:p>
            <a:pPr lvl="1"/>
            <a:r>
              <a:rPr lang="pt-BR" dirty="0" smtClean="0"/>
              <a:t>Acesso LIFO</a:t>
            </a:r>
          </a:p>
          <a:p>
            <a:pPr lvl="2"/>
            <a:r>
              <a:rPr lang="pt-BR" i="1" dirty="0" err="1" smtClean="0"/>
              <a:t>Last</a:t>
            </a:r>
            <a:r>
              <a:rPr lang="pt-BR" i="1" dirty="0" smtClean="0"/>
              <a:t> in, </a:t>
            </a:r>
            <a:r>
              <a:rPr lang="pt-BR" i="1" dirty="0" err="1" smtClean="0"/>
              <a:t>First</a:t>
            </a:r>
            <a:r>
              <a:rPr lang="pt-BR" i="1" dirty="0" smtClean="0"/>
              <a:t> out</a:t>
            </a:r>
          </a:p>
          <a:p>
            <a:pPr lvl="2"/>
            <a:r>
              <a:rPr lang="pt-BR" dirty="0" smtClean="0"/>
              <a:t>Último que entra,</a:t>
            </a:r>
            <a:br>
              <a:rPr lang="pt-BR" dirty="0" smtClean="0"/>
            </a:br>
            <a:r>
              <a:rPr lang="pt-BR" dirty="0" smtClean="0"/>
              <a:t>Primeiro que sai</a:t>
            </a:r>
          </a:p>
          <a:p>
            <a:pPr lvl="1"/>
            <a:r>
              <a:rPr lang="pt-BR" dirty="0" smtClean="0"/>
              <a:t>Operações básicas</a:t>
            </a:r>
          </a:p>
          <a:p>
            <a:pPr lvl="2"/>
            <a:r>
              <a:rPr lang="pt-BR" dirty="0" smtClean="0"/>
              <a:t>Empilhar (</a:t>
            </a:r>
            <a:r>
              <a:rPr lang="pt-BR" i="1" dirty="0" err="1" smtClean="0"/>
              <a:t>push</a:t>
            </a:r>
            <a:r>
              <a:rPr lang="pt-BR" dirty="0" smtClean="0"/>
              <a:t>) e desempilhar (</a:t>
            </a:r>
            <a:r>
              <a:rPr lang="pt-BR" i="1" dirty="0" smtClean="0"/>
              <a:t>pop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Uso</a:t>
            </a:r>
          </a:p>
          <a:p>
            <a:pPr lvl="2"/>
            <a:r>
              <a:rPr lang="pt-BR" dirty="0" smtClean="0"/>
              <a:t>Compiladores/interpretadores, expressões matemáticas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4788024" y="1700808"/>
            <a:ext cx="4137576" cy="29739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2492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Pilha</a:t>
            </a:r>
          </a:p>
          <a:p>
            <a:pPr lvl="1"/>
            <a:r>
              <a:rPr lang="pt-BR" dirty="0" smtClean="0"/>
              <a:t>Pode </a:t>
            </a:r>
            <a:r>
              <a:rPr lang="pt-BR" dirty="0"/>
              <a:t>ser implementada com </a:t>
            </a:r>
            <a:r>
              <a:rPr lang="pt-BR" dirty="0" smtClean="0"/>
              <a:t>vetores (</a:t>
            </a:r>
            <a:r>
              <a:rPr lang="pt-BR" i="1" dirty="0" err="1" smtClean="0"/>
              <a:t>arrays</a:t>
            </a:r>
            <a:r>
              <a:rPr lang="pt-BR" dirty="0"/>
              <a:t>)</a:t>
            </a:r>
          </a:p>
          <a:p>
            <a:pPr lvl="2"/>
            <a:r>
              <a:rPr lang="pt-BR" dirty="0" smtClean="0"/>
              <a:t>Operações </a:t>
            </a:r>
            <a:r>
              <a:rPr lang="pt-BR" dirty="0"/>
              <a:t>atualizam índices e armazenam informações</a:t>
            </a:r>
          </a:p>
          <a:p>
            <a:pPr lvl="3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,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pop()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Teste de limites dos vetores</a:t>
            </a:r>
          </a:p>
          <a:p>
            <a:pPr lvl="3"/>
            <a:r>
              <a:rPr lang="pt-BR" dirty="0" smtClean="0"/>
              <a:t>Overflow e </a:t>
            </a:r>
            <a:r>
              <a:rPr lang="pt-BR" dirty="0" err="1" smtClean="0"/>
              <a:t>underflow</a:t>
            </a:r>
            <a:endParaRPr lang="pt-BR" dirty="0" smtClean="0"/>
          </a:p>
          <a:p>
            <a:pPr lvl="2"/>
            <a:r>
              <a:rPr lang="pt-BR" dirty="0" smtClean="0"/>
              <a:t>Índice “topo” indica elemento mais recente</a:t>
            </a:r>
          </a:p>
          <a:p>
            <a:pPr lvl="3"/>
            <a:r>
              <a:rPr lang="pt-BR" dirty="0" smtClean="0"/>
              <a:t>Próximo elemento a ser retirado</a:t>
            </a:r>
          </a:p>
          <a:p>
            <a:pPr lvl="4"/>
            <a:r>
              <a:rPr lang="pt-BR" dirty="0" smtClean="0"/>
              <a:t>Ou espaço para colocar novo elemento</a:t>
            </a:r>
          </a:p>
          <a:p>
            <a:pPr lvl="2"/>
            <a:r>
              <a:rPr lang="pt-BR" dirty="0" smtClean="0"/>
              <a:t>Pode ser implementado com alocação dinâmica</a:t>
            </a:r>
          </a:p>
          <a:p>
            <a:pPr lvl="3"/>
            <a:r>
              <a:rPr lang="pt-BR" dirty="0" smtClean="0"/>
              <a:t>Vemos depois...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6598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Estruturas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Pilha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346222"/>
              </p:ext>
            </p:extLst>
          </p:nvPr>
        </p:nvGraphicFramePr>
        <p:xfrm>
          <a:off x="4067944" y="2334208"/>
          <a:ext cx="1370519" cy="4047120"/>
        </p:xfrm>
        <a:graphic>
          <a:graphicData uri="http://schemas.openxmlformats.org/drawingml/2006/table">
            <a:tbl>
              <a:tblPr firstRow="1" bandRow="1"/>
              <a:tblGrid>
                <a:gridCol w="685440"/>
                <a:gridCol w="685079"/>
              </a:tblGrid>
              <a:tr h="3531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pt-BR" sz="1800" b="0" i="0" u="none" strike="noStrike" kern="1200" cap="none">
                        <a:ln>
                          <a:noFill/>
                        </a:ln>
                        <a:latin typeface="Constantia" panose="02030602050306030303" pitchFamily="18" charset="0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endParaRPr lang="pt-BR" sz="1800" b="0" i="0" u="none" strike="noStrike" kern="1200" cap="none" dirty="0">
                        <a:ln>
                          <a:noFill/>
                        </a:ln>
                        <a:latin typeface="Constantia" panose="02030602050306030303" pitchFamily="18" charset="0"/>
                        <a:ea typeface="AR PL SungtiL GB" pitchFamily="2"/>
                        <a:cs typeface="Lohit Devanagari" pitchFamily="2"/>
                      </a:endParaRP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D</a:t>
                      </a: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C</a:t>
                      </a:r>
                    </a:p>
                  </a:txBody>
                  <a:tcPr/>
                </a:tc>
              </a:tr>
              <a:tr h="40896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B</a:t>
                      </a:r>
                    </a:p>
                  </a:txBody>
                  <a:tcPr/>
                </a:tc>
              </a:tr>
              <a:tr h="409680">
                <a:tc>
                  <a:txBody>
                    <a:bodyPr/>
                    <a:lstStyle/>
                    <a:p>
                      <a:pPr marL="0" marR="0" lvl="0" indent="0" algn="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>
                          <a:latin typeface="Courier New" pitchFamily="49"/>
                        </a:defRPr>
                      </a:pPr>
                      <a:r>
                        <a:rPr lang="pt-BR" sz="1800" b="0" i="0" u="none" strike="noStrike" kern="1200" cap="none" dirty="0">
                          <a:ln>
                            <a:noFill/>
                          </a:ln>
                          <a:latin typeface="Constantia" panose="02030602050306030303" pitchFamily="18" charset="0"/>
                          <a:ea typeface="AR PL SungtiL GB" pitchFamily="2"/>
                          <a:cs typeface="Lohit Devanagari" pitchFamily="2"/>
                        </a:rPr>
                        <a:t>A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ector reto 4"/>
          <p:cNvSpPr/>
          <p:nvPr/>
        </p:nvSpPr>
        <p:spPr>
          <a:xfrm>
            <a:off x="3410224" y="4941168"/>
            <a:ext cx="10080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rPr>
              <a:t>topo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 cap="none" dirty="0">
              <a:ln>
                <a:noFill/>
              </a:ln>
              <a:latin typeface="Constantia" panose="02030602050306030303" pitchFamily="18" charset="0"/>
              <a:ea typeface="AR PL SungtiL GB" pitchFamily="2"/>
              <a:cs typeface="Lohit Devanagar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3196646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467</TotalTime>
  <Words>558</Words>
  <Application>Microsoft Office PowerPoint</Application>
  <PresentationFormat>Apresentação na tela (4:3)</PresentationFormat>
  <Paragraphs>221</Paragraphs>
  <Slides>19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9" baseType="lpstr">
      <vt:lpstr>AR PL SungtiL GB</vt:lpstr>
      <vt:lpstr>Calibri</vt:lpstr>
      <vt:lpstr>Constantia</vt:lpstr>
      <vt:lpstr>Courier New</vt:lpstr>
      <vt:lpstr>Liberation Sans</vt:lpstr>
      <vt:lpstr>Lohit Devanagari</vt:lpstr>
      <vt:lpstr>Tw Cen MT</vt:lpstr>
      <vt:lpstr>Wingdings</vt:lpstr>
      <vt:lpstr>Wingdings 2</vt:lpstr>
      <vt:lpstr>Mediano</vt:lpstr>
      <vt:lpstr>estruturas de dados</vt:lpstr>
      <vt:lpstr>Estruturas de Dados</vt:lpstr>
      <vt:lpstr>Estruturas de Dados</vt:lpstr>
      <vt:lpstr>Estruturas de Dados</vt:lpstr>
      <vt:lpstr>Estruturas de Dados</vt:lpstr>
      <vt:lpstr>Estruturas de Dados</vt:lpstr>
      <vt:lpstr>Estruturas de Dados</vt:lpstr>
      <vt:lpstr>Estruturas de Dados</vt:lpstr>
      <vt:lpstr>Estruturas de Dados</vt:lpstr>
      <vt:lpstr>Estruturas de Dados</vt:lpstr>
      <vt:lpstr>Estruturas de Dados</vt:lpstr>
      <vt:lpstr>Estruturas de Dados</vt:lpstr>
      <vt:lpstr>Estruturas de Dados</vt:lpstr>
      <vt:lpstr>Estruturas de Dados</vt:lpstr>
      <vt:lpstr>Estruturas de Dados</vt:lpstr>
      <vt:lpstr>Estruturas de Dados</vt:lpstr>
      <vt:lpstr>Estruturas de Dados</vt:lpstr>
      <vt:lpstr>Estruturas de Dados</vt:lpstr>
      <vt:lpstr>Estruturas de Dados</vt:lpstr>
    </vt:vector>
  </TitlesOfParts>
  <Company>Escritório de 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Conta da Microsoft</cp:lastModifiedBy>
  <cp:revision>98</cp:revision>
  <dcterms:created xsi:type="dcterms:W3CDTF">2010-07-26T15:10:49Z</dcterms:created>
  <dcterms:modified xsi:type="dcterms:W3CDTF">2024-10-01T21:11:27Z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