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8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4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pt-BR" dirty="0" smtClean="0"/>
              <a:t>Lista linear de informações</a:t>
            </a:r>
          </a:p>
          <a:p>
            <a:pPr lvl="1"/>
            <a:r>
              <a:rPr lang="pt-BR" dirty="0" smtClean="0"/>
              <a:t>Fila comum do dia-a-dia</a:t>
            </a:r>
          </a:p>
          <a:p>
            <a:r>
              <a:rPr lang="pt-BR" dirty="0" smtClean="0"/>
              <a:t>Acesso FIFO</a:t>
            </a:r>
          </a:p>
          <a:p>
            <a:pPr lvl="1"/>
            <a:r>
              <a:rPr lang="pt-BR" i="1" dirty="0" err="1" smtClean="0"/>
              <a:t>First</a:t>
            </a:r>
            <a:r>
              <a:rPr lang="pt-BR" i="1" dirty="0" smtClean="0"/>
              <a:t> in, </a:t>
            </a:r>
            <a:r>
              <a:rPr lang="pt-BR" i="1" dirty="0" err="1" smtClean="0"/>
              <a:t>First</a:t>
            </a:r>
            <a:r>
              <a:rPr lang="pt-BR" i="1" dirty="0" smtClean="0"/>
              <a:t> Out</a:t>
            </a:r>
            <a:endParaRPr lang="pt-BR" dirty="0" smtClean="0"/>
          </a:p>
          <a:p>
            <a:pPr lvl="1"/>
            <a:r>
              <a:rPr lang="pt-BR" dirty="0" smtClean="0"/>
              <a:t>Primeiro que entra,</a:t>
            </a:r>
            <a:br>
              <a:rPr lang="pt-BR" dirty="0" smtClean="0"/>
            </a:br>
            <a:r>
              <a:rPr lang="pt-BR" dirty="0" smtClean="0"/>
              <a:t>Primeiro que sai</a:t>
            </a:r>
          </a:p>
          <a:p>
            <a:r>
              <a:rPr lang="pt-BR" dirty="0" smtClean="0"/>
              <a:t>Operações básicas</a:t>
            </a:r>
          </a:p>
          <a:p>
            <a:pPr lvl="1"/>
            <a:r>
              <a:rPr lang="pt-BR" dirty="0" smtClean="0"/>
              <a:t>Enfileira (</a:t>
            </a:r>
            <a:r>
              <a:rPr lang="pt-BR" i="1" dirty="0" err="1" smtClean="0"/>
              <a:t>enqueue</a:t>
            </a:r>
            <a:r>
              <a:rPr lang="pt-BR" dirty="0" smtClean="0"/>
              <a:t>) e </a:t>
            </a:r>
            <a:r>
              <a:rPr lang="pt-BR" dirty="0" err="1"/>
              <a:t>d</a:t>
            </a:r>
            <a:r>
              <a:rPr lang="pt-BR" dirty="0" err="1" smtClean="0"/>
              <a:t>esenfileira</a:t>
            </a:r>
            <a:r>
              <a:rPr lang="pt-BR" dirty="0" smtClean="0"/>
              <a:t> (</a:t>
            </a:r>
            <a:r>
              <a:rPr lang="pt-BR" i="1" dirty="0" smtClean="0"/>
              <a:t>deque</a:t>
            </a:r>
            <a:r>
              <a:rPr lang="pt-BR" dirty="0" smtClean="0"/>
              <a:t>)</a:t>
            </a:r>
          </a:p>
          <a:p>
            <a:r>
              <a:rPr lang="pt-BR" dirty="0" smtClean="0"/>
              <a:t>Uso</a:t>
            </a:r>
          </a:p>
          <a:p>
            <a:pPr lvl="1"/>
            <a:r>
              <a:rPr lang="pt-BR" i="1" dirty="0" smtClean="0">
                <a:sym typeface="Wingdings 2" panose="05020102010507070707" pitchFamily="18" charset="2"/>
              </a:rPr>
              <a:t>Buffers</a:t>
            </a:r>
            <a:r>
              <a:rPr lang="pt-BR" dirty="0" smtClean="0">
                <a:sym typeface="Wingdings 2" panose="05020102010507070707" pitchFamily="18" charset="2"/>
              </a:rPr>
              <a:t>, distribuição de eventos, simulações</a:t>
            </a:r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904096" y="2420888"/>
            <a:ext cx="4239904" cy="28741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0995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Pode ser implementada com vetores </a:t>
            </a:r>
            <a:r>
              <a:rPr lang="pt-BR" dirty="0"/>
              <a:t>(</a:t>
            </a:r>
            <a:r>
              <a:rPr lang="pt-BR" i="1" dirty="0" err="1"/>
              <a:t>arrays</a:t>
            </a:r>
            <a:r>
              <a:rPr lang="pt-BR" dirty="0"/>
              <a:t>)</a:t>
            </a:r>
            <a:endParaRPr lang="pt-BR" dirty="0" smtClean="0"/>
          </a:p>
          <a:p>
            <a:pPr lvl="1"/>
            <a:r>
              <a:rPr lang="pt-BR" dirty="0" smtClean="0"/>
              <a:t>Índices para armazenamento e recuperação</a:t>
            </a:r>
          </a:p>
          <a:p>
            <a:pPr lvl="2"/>
            <a:r>
              <a:rPr lang="pt-BR" dirty="0" smtClean="0"/>
              <a:t>“Caminham” na fila</a:t>
            </a:r>
          </a:p>
          <a:p>
            <a:pPr lvl="1"/>
            <a:r>
              <a:rPr lang="pt-BR" dirty="0" smtClean="0"/>
              <a:t>Operações atualizam índices e armazenam dados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qstore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qretrieve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t-BR" dirty="0" smtClean="0"/>
              <a:t>Pode ser implementada de modo circular</a:t>
            </a:r>
          </a:p>
          <a:p>
            <a:pPr lvl="1"/>
            <a:r>
              <a:rPr lang="pt-BR" dirty="0" smtClean="0"/>
              <a:t>Índices reiniciados quando espaço da fila</a:t>
            </a:r>
            <a:br>
              <a:rPr lang="pt-BR" dirty="0" smtClean="0"/>
            </a:br>
            <a:r>
              <a:rPr lang="pt-BR" dirty="0" smtClean="0"/>
              <a:t>chega ao fim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135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/>
          </p:nvPr>
        </p:nvGraphicFramePr>
        <p:xfrm>
          <a:off x="3059832" y="2132856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09753" y="1734696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6" name="Conector reto 5"/>
          <p:cNvSpPr/>
          <p:nvPr/>
        </p:nvSpPr>
        <p:spPr>
          <a:xfrm flipV="1">
            <a:off x="3409753" y="2598696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/>
          </p:nvPr>
        </p:nvGraphicFramePr>
        <p:xfrm>
          <a:off x="3059832" y="3395112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ector reto 7"/>
          <p:cNvSpPr/>
          <p:nvPr/>
        </p:nvSpPr>
        <p:spPr>
          <a:xfrm>
            <a:off x="4067833" y="2996952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onector reto 8"/>
          <p:cNvSpPr/>
          <p:nvPr/>
        </p:nvSpPr>
        <p:spPr>
          <a:xfrm flipV="1">
            <a:off x="3409753" y="3860952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147833" y="3065351"/>
            <a:ext cx="1368000" cy="291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qstore(‘A’)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/>
          </p:nvPr>
        </p:nvGraphicFramePr>
        <p:xfrm>
          <a:off x="3092232" y="4587208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Conector reto 11"/>
          <p:cNvSpPr/>
          <p:nvPr/>
        </p:nvSpPr>
        <p:spPr>
          <a:xfrm>
            <a:off x="4820233" y="4221088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Conector reto 12"/>
          <p:cNvSpPr/>
          <p:nvPr/>
        </p:nvSpPr>
        <p:spPr>
          <a:xfrm flipV="1">
            <a:off x="3442152" y="5053048"/>
            <a:ext cx="0" cy="36000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180233" y="4257449"/>
            <a:ext cx="1368000" cy="291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qstore(‘B’)</a:t>
            </a: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/>
          </p:nvPr>
        </p:nvGraphicFramePr>
        <p:xfrm>
          <a:off x="3092415" y="5747389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Conector reto 15"/>
          <p:cNvSpPr/>
          <p:nvPr/>
        </p:nvSpPr>
        <p:spPr>
          <a:xfrm>
            <a:off x="4820416" y="5381269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Conector reto 16"/>
          <p:cNvSpPr/>
          <p:nvPr/>
        </p:nvSpPr>
        <p:spPr>
          <a:xfrm flipV="1">
            <a:off x="4139952" y="6213229"/>
            <a:ext cx="0" cy="36000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180416" y="5417630"/>
            <a:ext cx="2120750" cy="29426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qretrieve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() -&gt; ‘A’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52677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</a:p>
          <a:p>
            <a:pPr lvl="1"/>
            <a:r>
              <a:rPr lang="pt-BR" dirty="0" smtClean="0"/>
              <a:t>Aqui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baseada em vetores (</a:t>
            </a:r>
            <a:r>
              <a:rPr lang="pt-BR" i="1" dirty="0" err="1" smtClean="0"/>
              <a:t>arrays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Pode ser implementada com listas encadeadas</a:t>
            </a:r>
          </a:p>
          <a:p>
            <a:pPr lvl="1"/>
            <a:r>
              <a:rPr lang="pt-BR" dirty="0" smtClean="0"/>
              <a:t>Início e fim da fila precisam ser controlados</a:t>
            </a:r>
            <a:endParaRPr lang="pt-BR" dirty="0" smtClean="0"/>
          </a:p>
          <a:p>
            <a:pPr lvl="2"/>
            <a:r>
              <a:rPr lang="pt-BR" i="1" dirty="0" smtClean="0"/>
              <a:t>Overflow</a:t>
            </a:r>
            <a:r>
              <a:rPr lang="pt-BR" dirty="0" smtClean="0"/>
              <a:t> precisa ser monitorado</a:t>
            </a:r>
          </a:p>
          <a:p>
            <a:pPr lvl="1"/>
            <a:r>
              <a:rPr lang="pt-BR" dirty="0" smtClean="0"/>
              <a:t>Se a fila for circular, controlar sua </a:t>
            </a:r>
            <a:r>
              <a:rPr lang="pt-BR" dirty="0" err="1" smtClean="0"/>
              <a:t>reiniciação</a:t>
            </a:r>
            <a:endParaRPr lang="pt-BR" dirty="0" smtClean="0"/>
          </a:p>
          <a:p>
            <a:pPr lvl="1"/>
            <a:endParaRPr lang="pt-BR" dirty="0" smtClean="0"/>
          </a:p>
          <a:p>
            <a:pPr lvl="2"/>
            <a:r>
              <a:rPr lang="pt-BR" dirty="0" smtClean="0"/>
              <a:t>Exemplo</a:t>
            </a:r>
            <a:endParaRPr lang="pt-BR" dirty="0"/>
          </a:p>
          <a:p>
            <a:pPr lvl="3"/>
            <a:r>
              <a:rPr lang="pt-BR" sz="1800" dirty="0">
                <a:highlight>
                  <a:scrgbClr r="0" g="0" b="0">
                    <a:alpha val="0"/>
                  </a:scrgbClr>
                </a:highlight>
                <a:latin typeface="Liberation Sans" pitchFamily="18"/>
              </a:rPr>
              <a:t>https://www.cs.usfca.edu/~galles/visualization/QueueArray.html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54698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027955" y="2204863"/>
            <a:ext cx="4121298" cy="4071328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qstore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i)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(fim==MAX)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printf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("Fila cheia.\n");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fila[fim] = i;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fim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++;</a:t>
            </a: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qretrieve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()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==fim)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printf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("Fila vazia.\n");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NULL;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fila[ini-1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];</a:t>
            </a:r>
            <a:endParaRPr lang="pt-BR" sz="18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259632" y="3497782"/>
            <a:ext cx="2151528" cy="1485491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// inicialização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#define MAX 10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fila[MAX];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fim = 0;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= 0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30000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</a:p>
          <a:p>
            <a:pPr lvl="1"/>
            <a:r>
              <a:rPr lang="pt-BR" dirty="0" smtClean="0"/>
              <a:t>Com fila circular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668388" y="3213191"/>
            <a:ext cx="4121298" cy="2880104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qretrieve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()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solidFill>
                  <a:srgbClr val="C9211E"/>
                </a:solidFill>
                <a:latin typeface="Courier New" pitchFamily="49"/>
                <a:ea typeface="AR PL SungtiL GB" pitchFamily="2"/>
                <a:cs typeface="Lohit Devanagari" pitchFamily="2"/>
              </a:rPr>
              <a:t>    // reinicio da fila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== MAX)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= 0;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==fim)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printf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("Fila vazia.\n");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NULL;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fila[ini-1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];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33726" y="3213192"/>
            <a:ext cx="4121298" cy="2880104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qstore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i)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(fim+1 ==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||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(fim+1==MAX &amp;&amp; !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ini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printf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("Fila cheia.\n");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return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fila[fim] = i;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fim</a:t>
            </a:r>
            <a:r>
              <a:rPr lang="pt-BR" sz="16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6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solidFill>
                  <a:srgbClr val="C9211E"/>
                </a:solidFill>
                <a:latin typeface="Courier New" pitchFamily="49"/>
                <a:ea typeface="AR PL SungtiL GB" pitchFamily="2"/>
                <a:cs typeface="Lohit Devanagari" pitchFamily="2"/>
              </a:rPr>
              <a:t>    // reinicio da fila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6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(fim == MAX) fim = 0;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6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44112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414</TotalTime>
  <Words>340</Words>
  <Application>Microsoft Office PowerPoint</Application>
  <PresentationFormat>Apresentação na tela (4:3)</PresentationFormat>
  <Paragraphs>93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7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filas</vt:lpstr>
      <vt:lpstr>Filas</vt:lpstr>
      <vt:lpstr>Filas</vt:lpstr>
      <vt:lpstr>Filas</vt:lpstr>
      <vt:lpstr>Filas</vt:lpstr>
      <vt:lpstr>Filas</vt:lpstr>
      <vt:lpstr>Filas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89</cp:revision>
  <dcterms:created xsi:type="dcterms:W3CDTF">2010-07-26T15:10:49Z</dcterms:created>
  <dcterms:modified xsi:type="dcterms:W3CDTF">2024-04-01T18:44:55Z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