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56" r:id="rId2"/>
    <p:sldId id="263" r:id="rId3"/>
    <p:sldId id="262" r:id="rId4"/>
    <p:sldId id="264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88" d="100"/>
          <a:sy n="88" d="100"/>
        </p:scale>
        <p:origin x="84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Pilhas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Pilhas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Uma </a:t>
            </a:r>
            <a:r>
              <a:rPr lang="pt-BR" dirty="0" smtClean="0"/>
              <a:t>“pilha” de informações</a:t>
            </a:r>
          </a:p>
          <a:p>
            <a:pPr lvl="1"/>
            <a:r>
              <a:rPr lang="pt-BR" dirty="0" smtClean="0"/>
              <a:t>Pilha de pratos</a:t>
            </a:r>
          </a:p>
          <a:p>
            <a:r>
              <a:rPr lang="pt-BR" dirty="0" smtClean="0"/>
              <a:t>Acesso LIFO</a:t>
            </a:r>
          </a:p>
          <a:p>
            <a:pPr lvl="1"/>
            <a:r>
              <a:rPr lang="pt-BR" i="1" dirty="0" err="1" smtClean="0"/>
              <a:t>Last</a:t>
            </a:r>
            <a:r>
              <a:rPr lang="pt-BR" i="1" dirty="0" smtClean="0"/>
              <a:t> in, </a:t>
            </a:r>
            <a:r>
              <a:rPr lang="pt-BR" i="1" dirty="0" err="1" smtClean="0"/>
              <a:t>First</a:t>
            </a:r>
            <a:r>
              <a:rPr lang="pt-BR" i="1" dirty="0" smtClean="0"/>
              <a:t> out</a:t>
            </a:r>
          </a:p>
          <a:p>
            <a:pPr lvl="1"/>
            <a:r>
              <a:rPr lang="pt-BR" dirty="0" smtClean="0"/>
              <a:t>Último que </a:t>
            </a:r>
            <a:r>
              <a:rPr lang="pt-BR" dirty="0" smtClean="0"/>
              <a:t>entra, Primeiro </a:t>
            </a:r>
            <a:r>
              <a:rPr lang="pt-BR" dirty="0" smtClean="0"/>
              <a:t>que sai</a:t>
            </a:r>
          </a:p>
          <a:p>
            <a:r>
              <a:rPr lang="pt-BR" dirty="0" smtClean="0"/>
              <a:t>Operações básicas</a:t>
            </a:r>
          </a:p>
          <a:p>
            <a:pPr lvl="1"/>
            <a:r>
              <a:rPr lang="pt-BR" dirty="0" smtClean="0"/>
              <a:t>Empilhar (</a:t>
            </a:r>
            <a:r>
              <a:rPr lang="pt-BR" i="1" dirty="0" err="1" smtClean="0"/>
              <a:t>push</a:t>
            </a:r>
            <a:r>
              <a:rPr lang="pt-BR" dirty="0" smtClean="0"/>
              <a:t>) e desempilhar (</a:t>
            </a:r>
            <a:r>
              <a:rPr lang="pt-BR" i="1" dirty="0" smtClean="0"/>
              <a:t>pop</a:t>
            </a:r>
            <a:r>
              <a:rPr lang="pt-BR" dirty="0" smtClean="0"/>
              <a:t>)</a:t>
            </a:r>
          </a:p>
          <a:p>
            <a:r>
              <a:rPr lang="pt-BR" dirty="0" smtClean="0"/>
              <a:t>Uso</a:t>
            </a:r>
          </a:p>
          <a:p>
            <a:pPr lvl="1"/>
            <a:r>
              <a:rPr lang="pt-BR" dirty="0" smtClean="0"/>
              <a:t>Compiladores/interpretadores, expressões matemáticas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220072" y="2492896"/>
            <a:ext cx="3816424" cy="27430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8005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Pilhas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Implementação</a:t>
            </a:r>
          </a:p>
          <a:p>
            <a:pPr lvl="1"/>
            <a:r>
              <a:rPr lang="pt-BR" dirty="0"/>
              <a:t>Aqui </a:t>
            </a:r>
            <a:r>
              <a:rPr lang="pt-BR" dirty="0">
                <a:sym typeface="Wingdings 2" panose="05020102010507070707" pitchFamily="18" charset="2"/>
              </a:rPr>
              <a:t></a:t>
            </a:r>
            <a:r>
              <a:rPr lang="pt-BR" dirty="0"/>
              <a:t> baseada em vetores (</a:t>
            </a:r>
            <a:r>
              <a:rPr lang="pt-BR" i="1" dirty="0" err="1"/>
              <a:t>arrays</a:t>
            </a:r>
            <a:r>
              <a:rPr lang="pt-BR" dirty="0"/>
              <a:t>)</a:t>
            </a:r>
          </a:p>
          <a:p>
            <a:pPr lvl="2"/>
            <a:r>
              <a:rPr lang="pt-BR" dirty="0"/>
              <a:t>Pode ser implementada com listas </a:t>
            </a:r>
            <a:r>
              <a:rPr lang="pt-BR" dirty="0" smtClean="0"/>
              <a:t>encadeadas</a:t>
            </a:r>
          </a:p>
          <a:p>
            <a:pPr lvl="1"/>
            <a:r>
              <a:rPr lang="pt-BR" dirty="0" smtClean="0"/>
              <a:t>Topo precisa ser controlado</a:t>
            </a:r>
          </a:p>
          <a:p>
            <a:pPr lvl="2"/>
            <a:r>
              <a:rPr lang="pt-BR" i="1" dirty="0" smtClean="0"/>
              <a:t>Overflow</a:t>
            </a:r>
            <a:r>
              <a:rPr lang="pt-BR" dirty="0" smtClean="0"/>
              <a:t> precisa ser monitorado</a:t>
            </a:r>
          </a:p>
          <a:p>
            <a:pPr lvl="2"/>
            <a:r>
              <a:rPr lang="pt-BR" dirty="0" smtClean="0"/>
              <a:t>Pilha cheia!</a:t>
            </a:r>
          </a:p>
          <a:p>
            <a:pPr lvl="2"/>
            <a:endParaRPr lang="pt-BR" dirty="0"/>
          </a:p>
          <a:p>
            <a:pPr lvl="2"/>
            <a:r>
              <a:rPr lang="pt-BR" dirty="0" smtClean="0"/>
              <a:t>Exemplo</a:t>
            </a:r>
          </a:p>
          <a:p>
            <a:pPr lvl="3"/>
            <a:r>
              <a:rPr lang="pt-BR" sz="1800" dirty="0">
                <a:highlight>
                  <a:scrgbClr r="0" g="0" b="0">
                    <a:alpha val="0"/>
                  </a:scrgbClr>
                </a:highlight>
                <a:latin typeface="Liberation Sans" pitchFamily="18"/>
              </a:rPr>
              <a:t>https://www.cs.usfca.edu/~</a:t>
            </a:r>
            <a:r>
              <a:rPr lang="pt-BR" sz="18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</a:rPr>
              <a:t>galles/visualization/StackArray.html</a:t>
            </a:r>
            <a:endParaRPr lang="pt-BR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Pilhas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Implementação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63032" y="2105056"/>
            <a:ext cx="4244408" cy="4274717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push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(topo &gt;= MAX)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printf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("Pilha cheia.\n");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pilha[topo] = i;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topo++;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pop()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topo--;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(topo &lt; 0)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printf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("Pilha vazia.\n");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topo = 0;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NULL;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pilha[topo];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269575" y="3393282"/>
            <a:ext cx="2028417" cy="1194964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// inicialização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#define MAX 10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pilha[MAX];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topo = 0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4268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382</TotalTime>
  <Words>173</Words>
  <Application>Microsoft Office PowerPoint</Application>
  <PresentationFormat>Apresentação na tela (4:3)</PresentationFormat>
  <Paragraphs>49</Paragraphs>
  <Slides>4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4" baseType="lpstr">
      <vt:lpstr>AR PL SungtiL GB</vt:lpstr>
      <vt:lpstr>Calibri</vt:lpstr>
      <vt:lpstr>Constantia</vt:lpstr>
      <vt:lpstr>Courier New</vt:lpstr>
      <vt:lpstr>Liberation Sans</vt:lpstr>
      <vt:lpstr>Lohit Devanagari</vt:lpstr>
      <vt:lpstr>Tw Cen MT</vt:lpstr>
      <vt:lpstr>Wingdings</vt:lpstr>
      <vt:lpstr>Wingdings 2</vt:lpstr>
      <vt:lpstr>Mediano</vt:lpstr>
      <vt:lpstr>Pilhas</vt:lpstr>
      <vt:lpstr>Pilhas</vt:lpstr>
      <vt:lpstr>Pilhas</vt:lpstr>
      <vt:lpstr>Pilhas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87</cp:revision>
  <dcterms:created xsi:type="dcterms:W3CDTF">2010-07-26T15:10:49Z</dcterms:created>
  <dcterms:modified xsi:type="dcterms:W3CDTF">2024-04-01T18:47:46Z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