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274" r:id="rId4"/>
    <p:sldId id="258" r:id="rId5"/>
    <p:sldId id="364" r:id="rId6"/>
    <p:sldId id="365" r:id="rId7"/>
    <p:sldId id="367" r:id="rId8"/>
    <p:sldId id="369" r:id="rId9"/>
    <p:sldId id="366" r:id="rId10"/>
    <p:sldId id="392" r:id="rId11"/>
    <p:sldId id="394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93" r:id="rId32"/>
    <p:sldId id="388" r:id="rId33"/>
    <p:sldId id="389" r:id="rId34"/>
    <p:sldId id="390" r:id="rId35"/>
    <p:sldId id="391" r:id="rId36"/>
    <p:sldId id="395" r:id="rId37"/>
    <p:sldId id="397" r:id="rId38"/>
    <p:sldId id="396" r:id="rId39"/>
    <p:sldId id="398" r:id="rId40"/>
    <p:sldId id="399" r:id="rId41"/>
    <p:sldId id="327" r:id="rId42"/>
    <p:sldId id="400" r:id="rId43"/>
    <p:sldId id="402" r:id="rId44"/>
    <p:sldId id="401" r:id="rId45"/>
    <p:sldId id="403" r:id="rId46"/>
    <p:sldId id="404" r:id="rId47"/>
    <p:sldId id="405" r:id="rId48"/>
    <p:sldId id="278" r:id="rId49"/>
    <p:sldId id="363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7C8"/>
    <a:srgbClr val="FECC00"/>
    <a:srgbClr val="FF231F"/>
    <a:srgbClr val="FFFFFF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81481" autoAdjust="0"/>
  </p:normalViewPr>
  <p:slideViewPr>
    <p:cSldViewPr snapToGrid="0">
      <p:cViewPr varScale="1">
        <p:scale>
          <a:sx n="45" d="100"/>
          <a:sy n="45" d="100"/>
        </p:scale>
        <p:origin x="11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56360-ABBD-4510-B732-D1C6F1F71233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9EF5-9B26-4607-A244-0FC9A33E8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3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8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usado primeiramente pela General Motors na fabricação de veículos, realizava trabalhos perigosos para humanos.</a:t>
            </a:r>
          </a:p>
          <a:p>
            <a:r>
              <a:rPr lang="pt-BR" dirty="0"/>
              <a:t>Mas o que o robô tem de inteligência artificial? Ele consegue realizar uma atividade específica que era realizada por um humano.</a:t>
            </a:r>
          </a:p>
          <a:p>
            <a:r>
              <a:rPr lang="pt-BR" dirty="0"/>
              <a:t>Robô é inteligente? </a:t>
            </a:r>
            <a:r>
              <a:rPr lang="pt-BR" dirty="0">
                <a:sym typeface="Wingdings" panose="05000000000000000000" pitchFamily="2" charset="2"/>
              </a:rPr>
              <a:t> Capacidade de reproduzir ações humanas.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3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Certo nível de raciocínio </a:t>
            </a:r>
            <a:r>
              <a:rPr lang="pt-BR" dirty="0">
                <a:sym typeface="Wingdings" panose="05000000000000000000" pitchFamily="2" charset="2"/>
              </a:rPr>
              <a:t> Evoluiu ao longo do tempo.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70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parte do sistema inteligente foi desenvolvida pelo Departamento de Ciência da Computação da Carnegie Mellon University em Pittsburgh (EUA).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1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Projeto completo do veículo está disponível.</a:t>
            </a:r>
          </a:p>
          <a:p>
            <a:endParaRPr lang="pt-BR" dirty="0"/>
          </a:p>
          <a:p>
            <a:r>
              <a:rPr lang="pt-BR" dirty="0"/>
              <a:t>Custo: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$265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incluindo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lançamento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operações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Desenvolvimento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construção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do lander que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aterrissou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marte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$150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para o rover.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73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ano antes (1996) – Deep blue perdeu para o Kasparov;</a:t>
            </a:r>
          </a:p>
          <a:p>
            <a:r>
              <a:rPr lang="pt-BR" dirty="0"/>
              <a:t>Kasparov acusou a IBM dizendo que jogadores humanos interviram (reprogramação) do computador no meio da partida;</a:t>
            </a:r>
          </a:p>
          <a:p>
            <a:r>
              <a:rPr lang="pt-BR" dirty="0"/>
              <a:t>Ainda existem rumores que o Kasparov recebeu para perder do Deep Blue e promover o computador.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2ª jogada: 72.084 jogos possíveis, 3ª - 9 milhões, 4ª - 318 milhões. Se um computador que fosse capaz de analisar 100 milhões de jogadas possíveis por segundo demoraria aproximadamente 3 x 10^104 anos.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8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42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Robôs humanoides são considerados os mais difíceis de serem projetados.</a:t>
            </a:r>
          </a:p>
          <a:p>
            <a:r>
              <a:rPr lang="pt-BR" dirty="0"/>
              <a:t>Primeiro protótipo na década de 80;</a:t>
            </a:r>
          </a:p>
          <a:p>
            <a:r>
              <a:rPr lang="pt-BR" dirty="0"/>
              <a:t>Vem sendo aperfeiçoado desde seu lançamento.</a:t>
            </a:r>
          </a:p>
          <a:p>
            <a:r>
              <a:rPr lang="pt-BR" dirty="0"/>
              <a:t>1986 e 97 </a:t>
            </a:r>
            <a:r>
              <a:rPr lang="pt-BR" dirty="0">
                <a:sym typeface="Wingdings" panose="05000000000000000000" pitchFamily="2" charset="2"/>
              </a:rPr>
              <a:t> Recursos e tempo dedicado a caminhada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9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DARPA - </a:t>
            </a:r>
            <a:r>
              <a:rPr lang="en-US" b="0" i="0" dirty="0">
                <a:solidFill>
                  <a:srgbClr val="EEF0FF"/>
                </a:solidFill>
                <a:effectLst/>
                <a:latin typeface="Google Sans"/>
              </a:rPr>
              <a:t>Defense Advanced Research Projects Agency (USA)</a:t>
            </a:r>
            <a:br>
              <a:rPr lang="pt-BR" dirty="0"/>
            </a:br>
            <a:r>
              <a:rPr lang="pt-BR" dirty="0"/>
              <a:t>Desenvolvido em parceria com a Volkswagen – plataforma do VW Touareg;</a:t>
            </a:r>
          </a:p>
          <a:p>
            <a:r>
              <a:rPr lang="pt-BR" dirty="0"/>
              <a:t>Percurso de </a:t>
            </a:r>
            <a:r>
              <a:rPr lang="pt-BR" i="1" dirty="0"/>
              <a:t>Off Road </a:t>
            </a:r>
            <a:r>
              <a:rPr lang="pt-BR" dirty="0"/>
              <a:t>de 212 km – completou em 6 horas e 54 min.</a:t>
            </a:r>
          </a:p>
          <a:p>
            <a:r>
              <a:rPr lang="pt-BR" dirty="0"/>
              <a:t>O segundo colocado completou em 7 horas e 5 min.</a:t>
            </a:r>
          </a:p>
          <a:p>
            <a:r>
              <a:rPr lang="pt-BR" dirty="0"/>
              <a:t>Prêmio de 2 milhões de dólares.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1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Jogar </a:t>
            </a:r>
            <a:r>
              <a:rPr lang="pt-BR" dirty="0" err="1"/>
              <a:t>ping</a:t>
            </a:r>
            <a:r>
              <a:rPr lang="pt-BR" dirty="0"/>
              <a:t> </a:t>
            </a:r>
            <a:r>
              <a:rPr lang="pt-BR" dirty="0" err="1"/>
              <a:t>pong</a:t>
            </a:r>
            <a:r>
              <a:rPr lang="pt-BR" dirty="0"/>
              <a:t> é uma tarefa bastante complexa em termos de aprendizado e agilidade;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Tosy</a:t>
            </a:r>
            <a:r>
              <a:rPr lang="pt-BR" dirty="0"/>
              <a:t> é uma empresa de robótica vietnamita.</a:t>
            </a:r>
          </a:p>
          <a:p>
            <a:r>
              <a:rPr lang="pt-BR" i="1" dirty="0"/>
              <a:t>High </a:t>
            </a:r>
            <a:r>
              <a:rPr lang="pt-BR" i="1" dirty="0" err="1"/>
              <a:t>Speed</a:t>
            </a:r>
            <a:r>
              <a:rPr lang="pt-BR" i="1" dirty="0"/>
              <a:t> Vision System – </a:t>
            </a:r>
            <a:r>
              <a:rPr lang="pt-BR" i="0" dirty="0"/>
              <a:t>Sistema de visão de alta velocidade</a:t>
            </a:r>
            <a:r>
              <a:rPr lang="pt-BR" i="1" dirty="0"/>
              <a:t>.</a:t>
            </a:r>
          </a:p>
          <a:p>
            <a:r>
              <a:rPr lang="pt-BR" i="0" dirty="0"/>
              <a:t>IA no sistema de visão.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robôs possuem IA para aperfeiçoar os níveis de jogadas.</a:t>
            </a:r>
          </a:p>
          <a:p>
            <a:r>
              <a:rPr lang="pt-BR" dirty="0" err="1"/>
              <a:t>Topio</a:t>
            </a:r>
            <a:r>
              <a:rPr lang="pt-BR" dirty="0"/>
              <a:t> 1.0: 20 graus de liberdade, 6 pernas – sistemas hidráulicos (1,85 cm, 300 kg).</a:t>
            </a:r>
          </a:p>
          <a:p>
            <a:r>
              <a:rPr lang="pt-BR" dirty="0" err="1"/>
              <a:t>Topio</a:t>
            </a:r>
            <a:r>
              <a:rPr lang="pt-BR" dirty="0"/>
              <a:t> 2.0: 42 graus de liberdade, 2 pernas – servomotores CC (ou DC) (2,15 cm, 60 kg).</a:t>
            </a:r>
          </a:p>
          <a:p>
            <a:r>
              <a:rPr lang="pt-BR" dirty="0" err="1"/>
              <a:t>Topio</a:t>
            </a:r>
            <a:r>
              <a:rPr lang="pt-BR" dirty="0"/>
              <a:t> 3.0: 39 graus de liberdade, 2 pernas – </a:t>
            </a:r>
            <a:r>
              <a:rPr lang="pt-BR" dirty="0" err="1"/>
              <a:t>brushless</a:t>
            </a:r>
            <a:r>
              <a:rPr lang="pt-BR" dirty="0"/>
              <a:t> CC (ou DC) (1,88 cm, 120 kg).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93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Pal</a:t>
            </a:r>
            <a:r>
              <a:rPr lang="pt-BR" dirty="0"/>
              <a:t> </a:t>
            </a:r>
            <a:r>
              <a:rPr lang="pt-BR" dirty="0" err="1"/>
              <a:t>Robotics</a:t>
            </a:r>
            <a:endParaRPr lang="pt-BR" dirty="0"/>
          </a:p>
          <a:p>
            <a:r>
              <a:rPr lang="pt-BR" dirty="0"/>
              <a:t>Aplicações: pesquisa, logística, vendas e interação social.		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21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Watson tem aplicações como produto comercial nas áreas:</a:t>
            </a:r>
          </a:p>
          <a:p>
            <a:r>
              <a:rPr lang="pt-BR" dirty="0"/>
              <a:t>Saúde: faz pesquisas bibliográficas sobre medicamentos para tratamento de doença relacionados ao desenvolvimento de novos medicamentos;</a:t>
            </a:r>
          </a:p>
          <a:p>
            <a:r>
              <a:rPr lang="pt-BR" dirty="0"/>
              <a:t>Educação: Análise cognitiva – professores compreender os alunos (estilos de aprendizagem); </a:t>
            </a:r>
          </a:p>
          <a:p>
            <a:r>
              <a:rPr lang="pt-BR" dirty="0"/>
              <a:t>Marketing: Anúncios personalizados, classificação de acordo com o perfil do consumidor.</a:t>
            </a:r>
          </a:p>
          <a:p>
            <a:r>
              <a:rPr lang="pt-BR" dirty="0"/>
              <a:t>Previsão: meteorológica – Modelos de previsão com muitas entradas;</a:t>
            </a:r>
          </a:p>
          <a:p>
            <a:r>
              <a:rPr lang="pt-BR" dirty="0"/>
              <a:t>Segurança: Visão computacional (reconhecimento de face);</a:t>
            </a:r>
          </a:p>
          <a:p>
            <a:endParaRPr lang="pt-BR" dirty="0"/>
          </a:p>
          <a:p>
            <a:r>
              <a:rPr lang="pt-BR" dirty="0"/>
              <a:t>Resposta correta seria Chicago;</a:t>
            </a:r>
          </a:p>
          <a:p>
            <a:r>
              <a:rPr lang="pt-BR" dirty="0"/>
              <a:t>Resposta do Watson Toronto com vários pontos de interrogação;</a:t>
            </a:r>
          </a:p>
          <a:p>
            <a:endParaRPr lang="pt-BR" dirty="0"/>
          </a:p>
          <a:p>
            <a:r>
              <a:rPr lang="pt-BR" dirty="0"/>
              <a:t>Toronto também tem 2 aeroportos com nomes relacionados a guerras mundiais; </a:t>
            </a:r>
          </a:p>
          <a:p>
            <a:r>
              <a:rPr lang="pt-BR" dirty="0"/>
              <a:t>14% de certeza e a segunda opção era Chicago.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63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Outros assistentes:</a:t>
            </a:r>
          </a:p>
          <a:p>
            <a:r>
              <a:rPr lang="pt-BR" dirty="0"/>
              <a:t>Google – Google </a:t>
            </a:r>
            <a:r>
              <a:rPr lang="pt-BR" dirty="0" err="1"/>
              <a:t>Now</a:t>
            </a:r>
            <a:r>
              <a:rPr lang="pt-BR" dirty="0"/>
              <a:t> / Google </a:t>
            </a:r>
            <a:r>
              <a:rPr lang="pt-BR" dirty="0" err="1"/>
              <a:t>Assistent</a:t>
            </a:r>
            <a:endParaRPr lang="pt-BR" dirty="0"/>
          </a:p>
          <a:p>
            <a:r>
              <a:rPr lang="pt-BR" dirty="0"/>
              <a:t>Microsoft – Cortana</a:t>
            </a:r>
          </a:p>
          <a:p>
            <a:r>
              <a:rPr lang="pt-BR" dirty="0" err="1"/>
              <a:t>Amazon</a:t>
            </a:r>
            <a:r>
              <a:rPr lang="pt-BR" dirty="0"/>
              <a:t> – Echo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538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Tela animada como rosto que o permite expressar-se através de várias expressões faciais. </a:t>
            </a:r>
          </a:p>
          <a:p>
            <a:r>
              <a:rPr lang="pt-BR" dirty="0"/>
              <a:t>O “rosto” pode indicar em que ele está focado, e qual seu status atual. Pode até mesmo expressar confusão quando algo não está certo. </a:t>
            </a:r>
          </a:p>
          <a:p>
            <a:r>
              <a:rPr lang="pt-BR" dirty="0"/>
              <a:t>As versões mais recentes tem sensores ao redor de sua cabeça que lhe permitem sentir pessoas próximas </a:t>
            </a:r>
            <a:r>
              <a:rPr lang="pt-BR" dirty="0">
                <a:sym typeface="Wingdings" panose="05000000000000000000" pitchFamily="2" charset="2"/>
              </a:rPr>
              <a:t> Interação home máquina.</a:t>
            </a:r>
            <a:endParaRPr lang="pt-BR" dirty="0"/>
          </a:p>
          <a:p>
            <a:r>
              <a:rPr lang="pt-BR" dirty="0"/>
              <a:t>Por exemplo: o robô é sensível para saber quando deixa uma ferramenta cair ou algo inesperado acontece e então ele para de trabalhar, o que não acontece com outros robôs industriais;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3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Desenvolvido em parceria a Universidade de </a:t>
            </a:r>
            <a:r>
              <a:rPr lang="pt-BR" dirty="0" err="1"/>
              <a:t>Tokyo</a:t>
            </a:r>
            <a:r>
              <a:rPr lang="pt-BR" dirty="0"/>
              <a:t> e a Toyota.</a:t>
            </a:r>
          </a:p>
          <a:p>
            <a:r>
              <a:rPr lang="pt-BR" dirty="0"/>
              <a:t>Foi lançado do Japão em 2013 em um veículo espacial com suprimentos para a ISS.</a:t>
            </a:r>
          </a:p>
          <a:p>
            <a:r>
              <a:rPr lang="pt-BR" dirty="0"/>
              <a:t>Reconhecimento de voz e processamento de linguagem natural, reconhecimento facial, telecomunicações e gravação de vídeo.</a:t>
            </a:r>
          </a:p>
          <a:p>
            <a:r>
              <a:rPr lang="pt-BR" dirty="0"/>
              <a:t>O objetivo dele foi de interagir com os astronautas e iniciar um processo para que os robôs tenham mais atividades em missões espaciais.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404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acidente foi que ele invadiu uma faixa exclusiva para ônibus para fazer uma conversão, o sistema assumiu que o motorista do ônibus iria diminuir a velocidade.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0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9CAF-B377-0ED4-BE29-614A8431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A3AB29-6DB6-C0FD-6F46-4BD24902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D4CD2F-D70A-8DCC-1A27-B7CF73CD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ganhou cidadania – Arábia </a:t>
            </a:r>
            <a:r>
              <a:rPr lang="pt-BR" dirty="0" err="1"/>
              <a:t>Saudida</a:t>
            </a:r>
            <a:r>
              <a:rPr lang="pt-BR" dirty="0"/>
              <a:t>, mesmo criticando os direitos das mulheres no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desenho que ela fez foi vendido em um leilão por R$ 3,9 milhões de reais.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disse que irá destruir os humanos.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Uso para fins de pesquisa;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Promoção da IA é ética em discussões públicas;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Framework para testes de tecnologia;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de companhia;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Ajuda em eventos com grande número de pessoas (informações por exemplo).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B7B055-2A86-D85D-DF4C-3391BEED9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3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empresa tem por característica desenvolver robôs de grande robustez e agilidade.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que teve o início do seu desenvolvimento em 2013, começou a chamar a atenção em 2018 </a:t>
            </a:r>
            <a:r>
              <a:rPr lang="pt-BR" dirty="0">
                <a:sym typeface="Wingdings" panose="05000000000000000000" pitchFamily="2" charset="2"/>
              </a:rPr>
              <a:t> Movimentos considerados complexos para humanoides.</a:t>
            </a:r>
            <a:endParaRPr lang="pt-BR" dirty="0"/>
          </a:p>
          <a:p>
            <a:r>
              <a:rPr lang="pt-BR" dirty="0"/>
              <a:t>O Atlas em específico tem supervisão da DARPA – Eu falei da competição da DARPA para veículos autônomos Off Road (Stanley), existe outra somente de robôs autônomos.</a:t>
            </a:r>
            <a:br>
              <a:rPr lang="pt-BR" dirty="0"/>
            </a:br>
            <a:r>
              <a:rPr lang="pt-BR" dirty="0"/>
              <a:t>DARPA -</a:t>
            </a:r>
            <a:r>
              <a:rPr lang="en-US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Defense Advanced Research Projects Agency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91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Sundar</a:t>
            </a:r>
            <a:r>
              <a:rPr lang="pt-BR" dirty="0"/>
              <a:t> Pichai – Google e </a:t>
            </a:r>
            <a:r>
              <a:rPr lang="pt-BR" dirty="0" err="1"/>
              <a:t>Alphabet</a:t>
            </a:r>
            <a:r>
              <a:rPr lang="pt-BR" dirty="0"/>
              <a:t> (</a:t>
            </a:r>
            <a:r>
              <a:rPr lang="pt-BR" dirty="0" err="1"/>
              <a:t>Waymo</a:t>
            </a:r>
            <a:r>
              <a:rPr lang="pt-BR" dirty="0"/>
              <a:t>) – CEO</a:t>
            </a:r>
          </a:p>
          <a:p>
            <a:r>
              <a:rPr lang="pt-BR" dirty="0"/>
              <a:t>Tempo Vídeo: 40 segundos</a:t>
            </a:r>
          </a:p>
          <a:p>
            <a:endParaRPr lang="pt-BR" dirty="0"/>
          </a:p>
          <a:p>
            <a:r>
              <a:rPr lang="pt-BR" dirty="0"/>
              <a:t>1ª ligação – Agendar um corte de cabelo;</a:t>
            </a:r>
          </a:p>
          <a:p>
            <a:r>
              <a:rPr lang="pt-BR" dirty="0"/>
              <a:t>2ª ligação – Reserva em um restaurante.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8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01 – Um dos primeiros robôs humanoides negociado comercialmente para aplicações industriais;</a:t>
            </a:r>
          </a:p>
          <a:p>
            <a:r>
              <a:rPr lang="pt-BR" dirty="0"/>
              <a:t>Figure 02 – A evolução – parceria com a OpenAI (ChatGPT)</a:t>
            </a:r>
          </a:p>
          <a:p>
            <a:r>
              <a:rPr lang="pt-BR" dirty="0"/>
              <a:t>Estudo de caso em uma linha de montagem da BMW em 2024.</a:t>
            </a:r>
          </a:p>
          <a:p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Motivação (Site):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10 milhões de vagas de emprego nos EUA;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7 milhões dessas vagas são para funções essenciais em armazéns, transporte e varejo;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6 milhões de pessoas disponíveis para estas vagas onde as taxas de rotatividade e problemas de saúde são altas.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0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gosta de jogar futebol </a:t>
            </a:r>
            <a:r>
              <a:rPr lang="pt-BR" dirty="0">
                <a:sym typeface="Wingdings" panose="05000000000000000000" pitchFamily="2" charset="2"/>
              </a:rPr>
              <a:t> Existem condições que permitem ou não vocês jogarem futebol.</a:t>
            </a:r>
            <a:endParaRPr lang="pt-BR" dirty="0"/>
          </a:p>
          <a:p>
            <a:r>
              <a:rPr lang="pt-BR" dirty="0"/>
              <a:t>Vocês armazenam esses dados ao longo do tempo e pretendem usar um algoritmo de </a:t>
            </a:r>
            <a:r>
              <a:rPr lang="pt-BR" i="1" dirty="0"/>
              <a:t>machine learning </a:t>
            </a:r>
            <a:r>
              <a:rPr lang="pt-BR" i="0" dirty="0"/>
              <a:t>para ajudar vocês e seus colegas a tomarem essa decisão </a:t>
            </a:r>
            <a:r>
              <a:rPr lang="pt-BR" i="0" dirty="0">
                <a:sym typeface="Wingdings" panose="05000000000000000000" pitchFamily="2" charset="2"/>
              </a:rPr>
              <a:t> Estamos falando de um problema de classificação binária.</a:t>
            </a:r>
          </a:p>
          <a:p>
            <a:r>
              <a:rPr lang="pt-BR" i="0" dirty="0">
                <a:sym typeface="Wingdings" panose="05000000000000000000" pitchFamily="2" charset="2"/>
              </a:rPr>
              <a:t>Conjunto de dados rotulados.</a:t>
            </a:r>
          </a:p>
          <a:p>
            <a:r>
              <a:rPr lang="pt-BR" dirty="0"/>
              <a:t>Dimensão do problema diz respeito a quantas variáveis você 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 dirty="0">
                <a:sym typeface="Wingdings" panose="05000000000000000000" pitchFamily="2" charset="2"/>
              </a:rPr>
              <a:t>Falar de que ponto pode chegar a complexidade deste problema.</a:t>
            </a:r>
            <a:endParaRPr lang="pt-BR" i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1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gráfico da esquerda mostra a aquisição de empresas do setor IA por empresas líderes do setor.</a:t>
            </a:r>
          </a:p>
          <a:p>
            <a:r>
              <a:rPr lang="pt-BR" dirty="0"/>
              <a:t>O gráfico da direita (acima) mostra a receita das empresas do setor.</a:t>
            </a:r>
          </a:p>
          <a:p>
            <a:r>
              <a:rPr lang="pt-BR" dirty="0"/>
              <a:t>O gráfico da direita (abaixo) mostra a curva de inovação da inteligência artificial e o ponto em que ela se encontra.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67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exemplo que vimos foi de classificação.</a:t>
            </a:r>
            <a:br>
              <a:rPr lang="pt-BR" dirty="0"/>
            </a:br>
            <a:r>
              <a:rPr lang="pt-BR" dirty="0"/>
              <a:t>Existem diferentes métodos/algoritmos de aprendizado de máquina para cada tipo de problema a ser resolvido.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da SVM vetores de suporte;</a:t>
            </a:r>
          </a:p>
          <a:p>
            <a:r>
              <a:rPr lang="pt-BR" dirty="0"/>
              <a:t>Falar da dificuldade relacionada a dimensão do problema.</a:t>
            </a:r>
          </a:p>
          <a:p>
            <a:r>
              <a:rPr lang="pt-BR" dirty="0"/>
              <a:t>Não existe um método ótimo para todas as aplicações: avaliar a literatura problemas similares e testar um conjunto de métodos e parâmetros.</a:t>
            </a:r>
          </a:p>
          <a:p>
            <a:endParaRPr lang="pt-BR" dirty="0"/>
          </a:p>
          <a:p>
            <a:r>
              <a:rPr lang="pt-BR" dirty="0"/>
              <a:t>Aplicação que vocês devem conhecer mas possivelmente não sabiam que é de um algoritmo de classificação e a detecção de fraudes em pagamentos pela internet, principalmente em compras com c</a:t>
            </a:r>
            <a:r>
              <a:rPr lang="pt-BR" dirty="0">
                <a:sym typeface="Wingdings" panose="05000000000000000000" pitchFamily="2" charset="2"/>
              </a:rPr>
              <a:t>artão de crédito.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59E24-BBAF-4C75-A79E-B666BA4CF59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40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dados servem para tentar entender até onde a inteligência artificial deve chegar para se equiparar a inteligência humana.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8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LISP – linguagem forma matemática projetada para o processamento de dados simbólico;</a:t>
            </a:r>
          </a:p>
          <a:p>
            <a:r>
              <a:rPr lang="pt-BR" dirty="0"/>
              <a:t>Linguagem que deu origem as primeiras implementações de inteligência artificial – primeira vez em que se usou funções.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4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4D4D4D"/>
                </a:solidFill>
                <a:effectLst/>
                <a:latin typeface="Barlow"/>
              </a:rPr>
              <a:t>John Searle: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Fraca – um robô que desempenha uma tarefa na indústria que anteriormente era realizada pelo homem.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Reconhecimento de face durante o check-in; detecção de fraudes em compras de cartão de crédito.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Forte – uma pessoa que lê caracteres em chinês, possivelmente consegue se adaptar para falar chinês, conhece algo sobre a cultura chinesa e ainda conseguiria recomendar um bom restaurante chinês na cidade em que mora.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Hoje, para resolver todas estas tarefas, diferentes sistemas de IA seriam necessários.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Conforme a tecnologia de IA aumenta, a linha que separa a IA Forte da IA Fraca também muda, além disso, outras tecnologias que hoje são consideradas IA deixam de ser consideradas IA, exemplo, traçar rotas – alguns pesquisadores dizem que isso não é mais IA.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Waymo</a:t>
            </a:r>
            <a:r>
              <a:rPr lang="pt-BR" dirty="0"/>
              <a:t> (Empresa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Alphabet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 Inc). Agora em outubro de 2020 lançou 100 carros autônomos e serviço sem motorista. O projeto começou em 2009 com o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firefly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Depois de fazer o primeiro veículo, o projeto demorou 2 anos para colocar 3 veículos em funcionamento (Phoenix). Na sequência, demorou mais 1 ano para o sistema funcionar com 100 carros.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6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53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McCulloch</a:t>
            </a:r>
            <a:r>
              <a:rPr lang="pt-BR" dirty="0"/>
              <a:t> – </a:t>
            </a:r>
            <a:r>
              <a:rPr lang="pt-BR" dirty="0" err="1"/>
              <a:t>Neuroanatomista</a:t>
            </a:r>
            <a:r>
              <a:rPr lang="pt-BR" dirty="0"/>
              <a:t> e psiquiatra </a:t>
            </a:r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 estudos iniciais sobre cibernética;</a:t>
            </a:r>
          </a:p>
          <a:p>
            <a:r>
              <a:rPr lang="pt-BR" dirty="0" err="1"/>
              <a:t>Pitts</a:t>
            </a:r>
            <a:r>
              <a:rPr lang="pt-BR" dirty="0"/>
              <a:t> – Cientista cognitivo (estudo da mente), recebeu o PhD do MIT com 20 anos de idade.</a:t>
            </a:r>
          </a:p>
          <a:p>
            <a:r>
              <a:rPr lang="pt-BR" dirty="0"/>
              <a:t>Primeiro modelo de neurônio artificial que assume uma função lógica e binária.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75EC-71BF-30F0-14CD-C09EB9FA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5DD228-1F53-691E-2A5B-874B99DCE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F0D199-A1D1-F97A-9002-B9D4733BC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Touring foi tão importante para a área da computação que tem um prêmio com o nome dele – Touring </a:t>
            </a:r>
            <a:r>
              <a:rPr lang="pt-BR" dirty="0" err="1"/>
              <a:t>Price</a:t>
            </a:r>
            <a:endParaRPr lang="pt-BR" dirty="0"/>
          </a:p>
          <a:p>
            <a:r>
              <a:rPr lang="pt-BR" dirty="0"/>
              <a:t>Enigma – máquina de criptografia para comunicação alemã na segunda guerra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Dizem que ele foi o principal responsável pelo encurtamento da segunda guerra mundial</a:t>
            </a:r>
            <a:br>
              <a:rPr lang="pt-BR" dirty="0"/>
            </a:br>
            <a:r>
              <a:rPr lang="pt-BR" i="1" dirty="0"/>
              <a:t>The </a:t>
            </a:r>
            <a:r>
              <a:rPr lang="pt-BR" i="1" dirty="0" err="1"/>
              <a:t>imitation</a:t>
            </a:r>
            <a:r>
              <a:rPr lang="pt-BR" i="1" dirty="0"/>
              <a:t> game </a:t>
            </a:r>
            <a:r>
              <a:rPr lang="pt-BR" i="0" dirty="0"/>
              <a:t>(filme)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C92773-4368-9ECB-F277-C999D47F0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2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C6D6-8440-4D0C-9CD2-9ADC4D496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22B8BB-5CA6-4A26-853C-35E51A2C8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FF76A-0025-4C62-8208-B2BE2B49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B782D0D-8374-B6DF-43B9-F3CB98E3E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6461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C62B5-54C9-42E6-A430-E81F9947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2A26A4-4F4A-48AB-8520-561F15B22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634D52-59B6-4C04-85BF-15FEE260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FC7E8FE5-4B3F-F35E-C960-C541ECE0F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3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DC528C-49E6-4059-A33B-6EA1D45FF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4854E-4086-4FDA-9989-D13081F5F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27D29-DF3F-43CF-9D20-5852808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5EB712B-E10A-725B-1BCC-7439983E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17580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1482C-B4BC-41D3-872D-A098E640E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3E176E-4159-4A89-9539-9D1C36DA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015E-4593-4DF0-8BF8-EF0EF3C4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C6EEB766-E394-1131-B070-05AD1C79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7334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24CFA-1D39-414D-8FB6-D8CA323F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BC6D6-A592-44B2-9C18-7EBDE25B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072E2-194A-4DD0-9A31-87DC7CA7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A084D3E-FF47-1EA7-3C03-2E965714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6075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4BCA6-D236-4161-81BC-78BD8340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E4E5F-4B76-4285-9E46-5A4ED7FF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D33ED3-0C66-45E4-924D-C2B23370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EE23FE4-C55F-26A9-B236-5CD64BD53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6052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80371-37CD-4A71-B0CE-503A8E43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89E54-E8C3-4D43-9053-D1C4A7D05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15174B-DF7A-4403-B0D0-F271A02C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9A30B1-0F9C-4EB4-9606-CF5D6BEB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0AE92B1A-CB2E-4E00-6E4D-CA21EFB68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7255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C602-4DD9-4018-BE9B-53C06075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D3C0D6-CFC0-4B81-8A05-2081742D5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1A9CA2-5B79-47CC-96CA-E2500FC39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C19708-398B-4E76-ABD8-9791D4A1C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819721-C698-48D6-BE2D-63D37142E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8AE942-9535-4A4A-AE35-B3C7BDEC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DC553-5A2D-48A0-8A86-B48A6CB44931}" type="datetime1">
              <a:rPr lang="pt-BR" smtClean="0"/>
              <a:t>01/09/2025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938F7C-F86E-426A-B453-D20BB0B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8D443A-824C-4FF5-945F-BAC87995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19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C0F87-FE90-49D9-8BD7-1ED3B47F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9D06F-7CD8-4F7D-8F03-3A49EA59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866D969-BC61-3BCF-6CD8-6E323F4BD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339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1AB908-7B37-418B-A5E1-74174F0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047B1A-0078-4114-A26A-3CB17AB0F52F}" type="datetime1">
              <a:rPr lang="pt-BR" smtClean="0"/>
              <a:t>01/09/2025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DE2332-5E9F-45F6-904F-0E3BD9F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1DB431-479D-46BB-A7A8-FBCB2AAE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51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70687-F1FE-4F5D-9C22-F16859AC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67CAF7-5B8F-4F9E-9CA0-347D4DE6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3742E6-F485-4436-B562-5F90F0FCD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6BEEB2-DA56-4D04-9E1F-A9D7CB5B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6948E92-9F00-4D26-12B2-463C6E800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980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14E34-2838-48F3-B80F-62836F60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C090D3-8290-492E-BFE9-76BBB19A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B8917-AA69-48F6-9AE6-D8B2E963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70E95-71CB-462B-ABF9-5AAA3C7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1775036-50DD-4456-89C5-309AB07A423E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EE9264B-FA82-4A33-A9E5-2608AE41BF4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49783-A45D-43A8-B3F4-19C273A8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BBAFD2-A97E-4083-93AD-EAD350703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B7B2A-1C0B-4A88-B429-F3B63BC4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57DC40-CF56-4462-B172-6DED9651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3AC91-7934-42A9-99B0-45E795047536}" type="datetime1">
              <a:rPr lang="pt-BR" smtClean="0"/>
              <a:t>01/09/2025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578C29-C3E7-4351-A773-7FA46D01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C8AB2-DFCA-4B68-9B39-34E9A831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43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1005D-6E2E-43DD-83A1-C33986A5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14779C-83E7-4688-B629-7921566C9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34D483-1DF1-4A80-B572-602E45E8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91FB0D2-1034-E771-1C45-5D58C15C5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8652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FCDC30-6DA9-4855-B95A-F96014849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D47E37-9F77-4FFD-A6FD-3991A8EF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A1D569-3D76-4D5E-B68B-9F75801F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DE56AC3-CEC3-DCD4-908A-27E939E74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976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65529-2FEF-423B-B4A6-654C0F6D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E3B245-F896-40E5-908C-F4BA6DF2D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FA1ECB-D61C-4293-AC21-74EC59F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19C4627-FEA2-D65C-413F-2AAE0E8D8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192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8AFEA-4552-4B81-B1E2-B01DD952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92259-FC31-489B-9731-F9414CE6D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B34B08-79E7-42F6-82F3-541B93B1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A24948-123E-4D23-BC33-58F19A20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89E7AE3-00EF-823B-18A1-A63E0696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939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BE84C-8C41-430E-B35F-502BDCAC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2D73E-0B7B-4018-8313-65F6EC1E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D75B89-0528-48FA-8583-5D13B6919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EA7BAE-E9FD-4496-8102-2128D2CDE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3C996F-EB40-4025-B51B-D722006A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02F081-3B51-49B3-97C7-5E3DE77E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9E756A91-552E-304B-996F-55A29A2D0E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2758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70D6C-A2A7-499C-A6E9-77AEDEC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425E14-00DC-4C7B-8056-13065ADE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4E85E2D-3474-B8F8-8E37-3B97D64F0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874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53A7F-99A8-4EBB-858A-D955C294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7ACF1-8862-CBC9-50D1-B1240D88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2934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B2791-0BE0-4380-B9E5-AA8B3034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8054-E93F-474C-B95E-1D412798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406C13-9ED8-4A0B-A079-4AB68F81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633714-2BBC-4981-9A5C-13879D5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F55BE2B-93FF-9F90-BE35-029AC1EE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59700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8F4B8-EEAD-4614-83E0-EF9CA38B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412655-5D26-4A16-A5E8-3E7B15123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532852-E9E9-4718-A035-99BED7C7B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8C67DF-4FA3-4B7A-8BBE-6387B067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ADA9F41-F7EC-CCA0-FA9B-3A44E56A8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083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AE249E-8479-48EA-AD43-75E3455A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5CD61F-F3E5-481C-8C3D-D12CC2EE5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688FD5-B7FA-4999-8C10-57E1D5237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78CAFD-60BE-4AFD-9A7D-5E24032C7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6C72-E61F-4F57-891B-60E86BC45DCD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F14E826-58F7-43BC-8018-563972571152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68233D-262C-4F67-BEB3-395E24825C3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90A0CF63-791D-42B2-A2FB-194D346682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2" y="136524"/>
            <a:ext cx="1570931" cy="6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22D6CD-E665-4748-A483-9F8C4946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67864F-7778-47B2-BD41-25AF5B01F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E32DE7-F3F3-4191-A055-C875A9622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2B3DE852-E8A0-2C2A-130A-CA6DBC29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754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rosa@utfpr.edu.br" TargetMode="External"/><Relationship Id="rId7" Type="http://schemas.openxmlformats.org/officeDocument/2006/relationships/hyperlink" Target="mailto:linhares@dainf.ct.utfpr.edu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bertofreire@utfpr.edu.br" TargetMode="External"/><Relationship Id="rId5" Type="http://schemas.openxmlformats.org/officeDocument/2006/relationships/hyperlink" Target="mailto:robertofreire@utfpr.edu.br" TargetMode="External"/><Relationship Id="rId10" Type="http://schemas.openxmlformats.org/officeDocument/2006/relationships/hyperlink" Target="https://internationaljournalofresearch.com/2020/07/04/human-brain/" TargetMode="External"/><Relationship Id="rId4" Type="http://schemas.openxmlformats.org/officeDocument/2006/relationships/hyperlink" Target="mailto:will@utfpr.edu.br" TargetMode="Externa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jit.edu/~ronkowit/eliza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MPF/mpf/rover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caloid.com/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vwgmHFwhc?feature=oembed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hyperlink" Target="https://youtu.be/eKvwgmHFwh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l-robotics.com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apple.com/br/siri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thinkrobotic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aymo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https://www.youtube.com/embed/LikxFZZO2sk?feature=oembed" TargetMode="External"/><Relationship Id="rId1" Type="http://schemas.openxmlformats.org/officeDocument/2006/relationships/video" Target="https://www.youtube.com/embed/_sBBaNYex3E?feature=oembed" TargetMode="External"/><Relationship Id="rId6" Type="http://schemas.openxmlformats.org/officeDocument/2006/relationships/image" Target="../media/image65.jpeg"/><Relationship Id="rId5" Type="http://schemas.openxmlformats.org/officeDocument/2006/relationships/hyperlink" Target="https://www.bostondynamics.com/atlas" TargetMode="External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5VN56jQMWM?feature=oembed" TargetMode="Externa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igure.ai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ndomiaula.blogspot.com/2018/01/jugamos-pensar-que-es-el-futuro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cience.stackexchange.com/questions/17536/kernel-trick-explanation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de.wikipedia.org/wiki/Support_Vector_Machin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ics.uci.edu/dataset/470/parkinson+s+disease+classificatio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obot-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vergreenleaf.blogspot.com/2013/04/my-first-blog-award-liebster.html" TargetMode="External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will@utfpr.edu.br" TargetMode="External"/><Relationship Id="rId7" Type="http://schemas.openxmlformats.org/officeDocument/2006/relationships/hyperlink" Target="http://www.pngall.com/robot-png" TargetMode="External"/><Relationship Id="rId2" Type="http://schemas.openxmlformats.org/officeDocument/2006/relationships/hyperlink" Target="mailto:mrosa@utfpr.edu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hyperlink" Target="mailto:linhares@dainf.ct.utfpr.edu.br" TargetMode="External"/><Relationship Id="rId4" Type="http://schemas.openxmlformats.org/officeDocument/2006/relationships/hyperlink" Target="mailto:robertofreire@utfpr.edu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schoolsdo.org/2017/05/continued-brain-training-can-help-concussion-victi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moov.blogspot.com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60ED-23D7-4E51-B2E4-ACE8DAFC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4800"/>
            <a:ext cx="9144000" cy="147180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pt-BR" sz="4800" b="1" dirty="0">
                <a:latin typeface="+mn-lt"/>
                <a:ea typeface="+mn-ea"/>
                <a:cs typeface="+mn-cs"/>
              </a:rPr>
              <a:t>Projeto da Disciplina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ABCCB8-16DC-4EAB-9A76-800A4C4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895351"/>
            <a:ext cx="9144000" cy="3614796"/>
          </a:xfrm>
        </p:spPr>
        <p:txBody>
          <a:bodyPr>
            <a:normAutofit fontScale="92500" lnSpcReduction="20000"/>
          </a:bodyPr>
          <a:lstStyle/>
          <a:p>
            <a:r>
              <a:rPr lang="pt-BR" sz="3200" b="1" dirty="0"/>
              <a:t>2INF72A – Computação 2</a:t>
            </a:r>
            <a:endParaRPr lang="pt-BR" sz="2800" b="1" dirty="0"/>
          </a:p>
          <a:p>
            <a:endParaRPr lang="pt-BR" dirty="0"/>
          </a:p>
          <a:p>
            <a:r>
              <a:rPr lang="pt-BR" dirty="0"/>
              <a:t>Prof. Marcelo de Oliveira Rosa – </a:t>
            </a:r>
            <a:r>
              <a:rPr lang="pt-BR" i="1" dirty="0">
                <a:hlinkClick r:id="rId3"/>
              </a:rPr>
              <a:t>mrosa@utfpr.edu.br</a:t>
            </a:r>
            <a:r>
              <a:rPr lang="pt-BR" dirty="0"/>
              <a:t> </a:t>
            </a:r>
          </a:p>
          <a:p>
            <a:r>
              <a:rPr lang="pt-BR" sz="2400" dirty="0"/>
              <a:t>Prof. Newton Carlos Will – </a:t>
            </a:r>
            <a:r>
              <a:rPr lang="pt-BR" sz="2400" dirty="0">
                <a:hlinkClick r:id="rId4"/>
              </a:rPr>
              <a:t>will@utfpr.edu.br</a:t>
            </a:r>
            <a:r>
              <a:rPr lang="pt-BR" sz="2400" dirty="0"/>
              <a:t> </a:t>
            </a:r>
            <a:endParaRPr lang="pt-BR" dirty="0"/>
          </a:p>
          <a:p>
            <a:r>
              <a:rPr lang="pt-BR" dirty="0"/>
              <a:t>Prof. Roberto Zanetti Freire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5"/>
              </a:rPr>
              <a:t>ro</a:t>
            </a:r>
            <a:r>
              <a:rPr lang="pt-BR" i="1" dirty="0">
                <a:hlinkClick r:id="rId6"/>
              </a:rPr>
              <a:t>bertofreire@utfpr.edu.br</a:t>
            </a:r>
            <a:endParaRPr lang="pt-BR" i="1" dirty="0"/>
          </a:p>
          <a:p>
            <a:r>
              <a:rPr lang="pt-BR" dirty="0"/>
              <a:t>Prof. Robson Ribeiro Linhares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7"/>
              </a:rPr>
              <a:t>linhares@dainf.ct.utfpr.edu.br</a:t>
            </a:r>
            <a:r>
              <a:rPr lang="pt-BR" i="1" dirty="0"/>
              <a:t> </a:t>
            </a:r>
          </a:p>
          <a:p>
            <a:endParaRPr lang="pt-BR" b="1" dirty="0"/>
          </a:p>
          <a:p>
            <a:r>
              <a:rPr lang="pt-BR" b="1" dirty="0"/>
              <a:t>Engenharia de Controle e Automação e Engenhara Elétrica</a:t>
            </a:r>
          </a:p>
          <a:p>
            <a:r>
              <a:rPr lang="pt-BR" b="1" dirty="0"/>
              <a:t>Departamento Acadêmico de Eletrotécnica – DAELT-CT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9738E66F-9980-4AF7-B077-B60F86EC1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7" y="5720864"/>
            <a:ext cx="2379490" cy="944980"/>
          </a:xfrm>
          <a:prstGeom prst="rect">
            <a:avLst/>
          </a:prstGeom>
        </p:spPr>
      </p:pic>
      <p:pic>
        <p:nvPicPr>
          <p:cNvPr id="6" name="Imagem 5" descr="Uma imagem contendo animal, azul, mesa, decorado&#10;&#10;Descrição gerada automaticamente">
            <a:extLst>
              <a:ext uri="{FF2B5EF4-FFF2-40B4-BE49-F238E27FC236}">
                <a16:creationId xmlns:a16="http://schemas.microsoft.com/office/drawing/2014/main" id="{6BD4F112-A2F8-411F-9AA3-C3B60760CA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9128" r="49205"/>
          <a:stretch/>
        </p:blipFill>
        <p:spPr>
          <a:xfrm>
            <a:off x="9490858" y="0"/>
            <a:ext cx="2701142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12556EC-8035-43B5-8F59-B5DC9B07A198}"/>
              </a:ext>
            </a:extLst>
          </p:cNvPr>
          <p:cNvSpPr/>
          <p:nvPr/>
        </p:nvSpPr>
        <p:spPr>
          <a:xfrm>
            <a:off x="9490858" y="-3313"/>
            <a:ext cx="24384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20000">
                <a:srgbClr val="FFFFFF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9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11A4-86DA-BDB3-ED03-DE292779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728F6-2A0C-E193-7E0E-104E63E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1772BB-201B-829C-C9F4-FA76EC0F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94F121-C57B-4924-8B61-194E67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 descr="Gráfico, Gráfico de bolhas&#10;&#10;Descrição gerada automaticamente">
            <a:extLst>
              <a:ext uri="{FF2B5EF4-FFF2-40B4-BE49-F238E27FC236}">
                <a16:creationId xmlns:a16="http://schemas.microsoft.com/office/drawing/2014/main" id="{DAA3D4C9-C870-6DB6-E860-E7B8CB94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6" y="824821"/>
            <a:ext cx="5118834" cy="52348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E7A7C26-57E5-DC83-D90E-385E5048D67D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71C7A6D-3C3B-B0A9-CE1B-50689EE5D7E8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6EE76066-1AA5-01A7-7695-51875646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B8110-3C46-9629-D188-7D868340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13676D-5FFD-D54A-7340-4B910A4C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1D20A1-463C-30A0-375A-970661BE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11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23A552C-D3EB-6248-04E5-5BD95292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1943 – </a:t>
            </a:r>
            <a:r>
              <a:rPr lang="pt-BR" b="1" kern="0" dirty="0" err="1"/>
              <a:t>McCulloch</a:t>
            </a:r>
            <a:r>
              <a:rPr lang="pt-BR" b="1" kern="0" dirty="0"/>
              <a:t> e </a:t>
            </a:r>
            <a:r>
              <a:rPr lang="pt-BR" b="1" kern="0" dirty="0" err="1"/>
              <a:t>Pitts</a:t>
            </a:r>
            <a:endParaRPr lang="pt-BR" b="1" kern="0" dirty="0"/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96F42D74-E717-3410-4B49-7D1C2B70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/>
          <a:stretch/>
        </p:blipFill>
        <p:spPr>
          <a:xfrm>
            <a:off x="6440280" y="1283936"/>
            <a:ext cx="2766216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Uma imagem contendo traçado, pássaro&#10;&#10;Descrição gerada automaticamente">
            <a:extLst>
              <a:ext uri="{FF2B5EF4-FFF2-40B4-BE49-F238E27FC236}">
                <a16:creationId xmlns:a16="http://schemas.microsoft.com/office/drawing/2014/main" id="{1508E782-A134-E931-2070-3FC8133F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89" y="2213202"/>
            <a:ext cx="2885741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A3401D69-4A55-7BCA-3BCB-54539A472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1215"/>
            <a:ext cx="3080917" cy="2532129"/>
          </a:xfrm>
          <a:prstGeom prst="rect">
            <a:avLst/>
          </a:prstGeom>
        </p:spPr>
      </p:pic>
      <p:pic>
        <p:nvPicPr>
          <p:cNvPr id="10" name="Imagem 9" descr="Foto em preto e branco de homem pousando para foto&#10;&#10;Descrição gerada automaticamente">
            <a:extLst>
              <a:ext uri="{FF2B5EF4-FFF2-40B4-BE49-F238E27FC236}">
                <a16:creationId xmlns:a16="http://schemas.microsoft.com/office/drawing/2014/main" id="{FAF28578-8EA9-5FD3-D2A8-D0EE90ED9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12845" b="6137"/>
          <a:stretch/>
        </p:blipFill>
        <p:spPr>
          <a:xfrm>
            <a:off x="4022556" y="2511215"/>
            <a:ext cx="2116526" cy="25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A4E8-B85A-CE9E-75A7-5121ABF8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B6124-6B71-8270-DB16-F2B9A116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BC74AF-1FF2-1284-1A17-56B5D919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B8AF8E-E67B-3651-671C-EFE10EA1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12</a:t>
            </a:fld>
            <a:endParaRPr lang="pt-BR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5FE4D97C-47B2-59ED-C1DC-8560381C7F9D}"/>
              </a:ext>
            </a:extLst>
          </p:cNvPr>
          <p:cNvSpPr txBox="1">
            <a:spLocks/>
          </p:cNvSpPr>
          <p:nvPr/>
        </p:nvSpPr>
        <p:spPr>
          <a:xfrm>
            <a:off x="9141958" y="6249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89E99-14F5-4229-8B61-FC3862D9DBC8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13" name="Imagem 1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A5CADB7D-666F-9A14-D27E-2817B353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10992"/>
          <a:stretch/>
        </p:blipFill>
        <p:spPr>
          <a:xfrm>
            <a:off x="5759727" y="2851490"/>
            <a:ext cx="3227543" cy="29940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45F324E-1254-F1FA-ACED-7FAC11C1CFBD}"/>
              </a:ext>
            </a:extLst>
          </p:cNvPr>
          <p:cNvGrpSpPr/>
          <p:nvPr/>
        </p:nvGrpSpPr>
        <p:grpSpPr>
          <a:xfrm>
            <a:off x="9019763" y="1429438"/>
            <a:ext cx="2739031" cy="4368593"/>
            <a:chOff x="487172" y="1845493"/>
            <a:chExt cx="2967228" cy="4732553"/>
          </a:xfrm>
        </p:grpSpPr>
        <p:pic>
          <p:nvPicPr>
            <p:cNvPr id="15" name="Imagem 14" descr="Homem pousando para foto&#10;&#10;Descrição gerada automaticamente">
              <a:extLst>
                <a:ext uri="{FF2B5EF4-FFF2-40B4-BE49-F238E27FC236}">
                  <a16:creationId xmlns:a16="http://schemas.microsoft.com/office/drawing/2014/main" id="{FBD5506E-FC4D-BE44-66FA-85FB8353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72" y="1845493"/>
              <a:ext cx="2967228" cy="4218807"/>
            </a:xfrm>
            <a:prstGeom prst="rect">
              <a:avLst/>
            </a:prstGeom>
          </p:spPr>
        </p:pic>
        <p:sp>
          <p:nvSpPr>
            <p:cNvPr id="16" name="Espaço Reservado para Conteúdo 2">
              <a:extLst>
                <a:ext uri="{FF2B5EF4-FFF2-40B4-BE49-F238E27FC236}">
                  <a16:creationId xmlns:a16="http://schemas.microsoft.com/office/drawing/2014/main" id="{8C27DF8B-375D-C445-8E2B-A23DD190D327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1519143" y="6134229"/>
              <a:ext cx="903285" cy="443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6666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6666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6666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t-BR" sz="2000" kern="0" dirty="0"/>
                <a:t>2015</a:t>
              </a:r>
            </a:p>
          </p:txBody>
        </p:sp>
      </p:grpSp>
      <p:pic>
        <p:nvPicPr>
          <p:cNvPr id="17" name="Imagem 16" descr="Foto em preto e branco&#10;&#10;Descrição gerada automaticamente">
            <a:extLst>
              <a:ext uri="{FF2B5EF4-FFF2-40B4-BE49-F238E27FC236}">
                <a16:creationId xmlns:a16="http://schemas.microsoft.com/office/drawing/2014/main" id="{9867BEE0-D0CF-F875-885B-992A777AF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0" y="1311886"/>
            <a:ext cx="3199793" cy="2530744"/>
          </a:xfrm>
          <a:prstGeom prst="rect">
            <a:avLst/>
          </a:prstGeom>
        </p:spPr>
      </p:pic>
      <p:pic>
        <p:nvPicPr>
          <p:cNvPr id="18" name="Imagem 17" descr="Diagrama, Linha do tempo&#10;&#10;Descrição gerada automaticamente">
            <a:extLst>
              <a:ext uri="{FF2B5EF4-FFF2-40B4-BE49-F238E27FC236}">
                <a16:creationId xmlns:a16="http://schemas.microsoft.com/office/drawing/2014/main" id="{C41A6C92-1A48-1F08-4386-16A1178C5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0" y="3420848"/>
            <a:ext cx="4007943" cy="26575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CCC37F-E773-60EE-00AC-774BE3428B4C}"/>
              </a:ext>
            </a:extLst>
          </p:cNvPr>
          <p:cNvGrpSpPr/>
          <p:nvPr/>
        </p:nvGrpSpPr>
        <p:grpSpPr>
          <a:xfrm>
            <a:off x="323985" y="1430636"/>
            <a:ext cx="2681006" cy="1951287"/>
            <a:chOff x="525860" y="2115111"/>
            <a:chExt cx="2681006" cy="1951287"/>
          </a:xfrm>
        </p:grpSpPr>
        <p:pic>
          <p:nvPicPr>
            <p:cNvPr id="20" name="Imagem 19" descr="Foto em preto e branco de pessoa olhando para a câmera&#10;&#10;Descrição gerada automaticamente">
              <a:extLst>
                <a:ext uri="{FF2B5EF4-FFF2-40B4-BE49-F238E27FC236}">
                  <a16:creationId xmlns:a16="http://schemas.microsoft.com/office/drawing/2014/main" id="{47B7E6FC-DACF-73B7-E2B8-670E20BC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0" y="2115111"/>
              <a:ext cx="2453497" cy="163374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6E1246D-80FC-C06E-17EE-DB848AD7593A}"/>
                </a:ext>
              </a:extLst>
            </p:cNvPr>
            <p:cNvSpPr txBox="1"/>
            <p:nvPr/>
          </p:nvSpPr>
          <p:spPr>
            <a:xfrm>
              <a:off x="753368" y="3697067"/>
              <a:ext cx="2453498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Alan 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0F89C-3F22-4790-6EDA-8E7D584E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2987FB-F8BE-0738-A8E5-85B71749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43896B-2647-00D3-CCE2-DFE5E223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13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74E303D-9A9D-7F98-365B-3DD237724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5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1961 – Robô </a:t>
            </a:r>
            <a:r>
              <a:rPr lang="pt-BR" b="1" kern="0" dirty="0" err="1"/>
              <a:t>Unimate</a:t>
            </a:r>
            <a:endParaRPr lang="pt-BR" b="1" kern="0" dirty="0"/>
          </a:p>
          <a:p>
            <a:r>
              <a:rPr lang="pt-BR" kern="0" dirty="0"/>
              <a:t>Primeiro robô industrial.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Uma imagem contendo Interface gráfica do usuário, Site&#10;&#10;Descrição gerada automaticamente">
            <a:extLst>
              <a:ext uri="{FF2B5EF4-FFF2-40B4-BE49-F238E27FC236}">
                <a16:creationId xmlns:a16="http://schemas.microsoft.com/office/drawing/2014/main" id="{CF8D8630-3708-6954-F0B3-B20E6A5A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41" y="1924775"/>
            <a:ext cx="5880100" cy="41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BCFFA-286C-EC6C-2D76-70FC0714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91CB63-9A7D-3D56-37F4-6DF3123D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655958-644B-E766-9D14-147BCA0B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14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B8BEF03-2AFA-EE5E-84D8-9356AF72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5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1966 – Eliza</a:t>
            </a:r>
          </a:p>
          <a:p>
            <a:r>
              <a:rPr lang="pt-BR" kern="0" dirty="0"/>
              <a:t>Primeiro </a:t>
            </a:r>
            <a:r>
              <a:rPr lang="pt-BR" kern="0" dirty="0" err="1"/>
              <a:t>Chatbot</a:t>
            </a:r>
            <a:r>
              <a:rPr lang="pt-BR" kern="0" dirty="0"/>
              <a:t> – software para simulação de diálogos.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E8C07F8-2DAF-D357-C538-C677812A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380546"/>
            <a:ext cx="4924425" cy="34671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B64ADEC-BBF5-DBB4-1294-4F13CE4C39BD}"/>
              </a:ext>
            </a:extLst>
          </p:cNvPr>
          <p:cNvSpPr txBox="1"/>
          <p:nvPr/>
        </p:nvSpPr>
        <p:spPr>
          <a:xfrm>
            <a:off x="6785201" y="3929430"/>
            <a:ext cx="420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https://web.njit.edu/~ronkowit/eliza.html</a:t>
            </a:r>
            <a:r>
              <a:rPr lang="pt-BR" dirty="0">
                <a:solidFill>
                  <a:srgbClr val="4257C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66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5EE3-8A6B-9E1B-CB5A-346A41DA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6AA4-C235-F91D-E388-E710679C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BAF6B6-1975-EA84-89B9-788166C6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4DC648-C9DF-889C-5A1D-E3F6A72E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15</a:t>
            </a:fld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567DADC-04F4-794D-7E96-F1E8CA15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1969 – Robô Freddy</a:t>
            </a:r>
          </a:p>
          <a:p>
            <a:r>
              <a:rPr lang="pt-BR" kern="0" dirty="0"/>
              <a:t>Primeiro robô programável;</a:t>
            </a:r>
          </a:p>
          <a:p>
            <a:r>
              <a:rPr lang="pt-BR" kern="0" dirty="0"/>
              <a:t>Desenvolvido na </a:t>
            </a:r>
            <a:r>
              <a:rPr lang="pt-BR" i="1" kern="0" dirty="0" err="1"/>
              <a:t>School</a:t>
            </a:r>
            <a:r>
              <a:rPr lang="pt-BR" i="1" kern="0" dirty="0"/>
              <a:t> </a:t>
            </a:r>
            <a:r>
              <a:rPr lang="pt-BR" i="1" kern="0" dirty="0" err="1"/>
              <a:t>of</a:t>
            </a:r>
            <a:r>
              <a:rPr lang="pt-BR" i="1" kern="0" dirty="0"/>
              <a:t> </a:t>
            </a:r>
            <a:r>
              <a:rPr lang="pt-BR" i="1" kern="0" dirty="0" err="1"/>
              <a:t>Informatics</a:t>
            </a:r>
            <a:r>
              <a:rPr lang="pt-BR" i="1" kern="0" dirty="0"/>
              <a:t> </a:t>
            </a:r>
            <a:r>
              <a:rPr lang="pt-BR" kern="0" dirty="0"/>
              <a:t>no Reino Unido</a:t>
            </a:r>
            <a:br>
              <a:rPr lang="pt-BR" kern="0" dirty="0"/>
            </a:br>
            <a:r>
              <a:rPr lang="pt-BR" kern="0" dirty="0"/>
              <a:t>(Edimburgo);</a:t>
            </a:r>
          </a:p>
          <a:p>
            <a:r>
              <a:rPr lang="pt-BR" kern="0" dirty="0"/>
              <a:t>Capacidade de  ver e manipular objetos.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" name="Imagem 10" descr="Foto em preto e branco&#10;&#10;Descrição gerada automaticamente">
            <a:extLst>
              <a:ext uri="{FF2B5EF4-FFF2-40B4-BE49-F238E27FC236}">
                <a16:creationId xmlns:a16="http://schemas.microsoft.com/office/drawing/2014/main" id="{99969623-D25E-C385-E445-EA41E9779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18" y="3915678"/>
            <a:ext cx="5178764" cy="21578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9BB9AA-41C9-D39C-C29C-4BAA65FCE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39" y="1275737"/>
            <a:ext cx="2603518" cy="24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540A-6B54-1523-5855-82F95B40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F022-DCCA-0BB0-6020-3915A825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86C1F6-835E-EB24-2F4D-B65CC02D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24F121-0EFF-6B6A-3022-BDAA1A64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F2CD9-7BC2-053D-BB88-8A219527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1972 – Robô </a:t>
            </a:r>
            <a:r>
              <a:rPr lang="pt-BR" b="1" kern="0" dirty="0" err="1"/>
              <a:t>Shakey</a:t>
            </a:r>
            <a:endParaRPr lang="pt-BR" b="1" kern="0" dirty="0"/>
          </a:p>
          <a:p>
            <a:r>
              <a:rPr lang="pt-BR" kern="0" dirty="0"/>
              <a:t>Primeiro robô controlado por </a:t>
            </a:r>
            <a:br>
              <a:rPr lang="pt-BR" kern="0" dirty="0"/>
            </a:br>
            <a:r>
              <a:rPr lang="pt-BR" b="1" kern="0" dirty="0"/>
              <a:t>inteligência artificial</a:t>
            </a:r>
            <a:r>
              <a:rPr lang="pt-BR" kern="0" dirty="0"/>
              <a:t>;</a:t>
            </a:r>
          </a:p>
          <a:p>
            <a:r>
              <a:rPr lang="pt-BR" kern="0" dirty="0"/>
              <a:t>Desenvolvido em Stanford;</a:t>
            </a:r>
          </a:p>
          <a:p>
            <a:r>
              <a:rPr lang="pt-BR" kern="0" dirty="0"/>
              <a:t>Programado em LISP;</a:t>
            </a:r>
          </a:p>
          <a:p>
            <a:r>
              <a:rPr lang="pt-BR" kern="0" dirty="0"/>
              <a:t>Conseguia quebrar rotinas</a:t>
            </a:r>
            <a:br>
              <a:rPr lang="pt-BR" kern="0" dirty="0"/>
            </a:br>
            <a:r>
              <a:rPr lang="pt-BR" kern="0" dirty="0"/>
              <a:t>em pequenas atividades.</a:t>
            </a:r>
          </a:p>
        </p:txBody>
      </p:sp>
      <p:pic>
        <p:nvPicPr>
          <p:cNvPr id="6" name="Imagem 5" descr="Uma imagem contendo no interior, mesa, vivendo, quarto&#10;&#10;Descrição gerada automaticamente">
            <a:extLst>
              <a:ext uri="{FF2B5EF4-FFF2-40B4-BE49-F238E27FC236}">
                <a16:creationId xmlns:a16="http://schemas.microsoft.com/office/drawing/2014/main" id="{33106E61-D8C2-963F-470B-2A15D258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20" y="1164726"/>
            <a:ext cx="3601759" cy="48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A93-40F7-A03E-7342-BAF8F527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ACCA2-DD0C-4998-3BA9-F1E8F1CD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92F29A-E581-2E32-72D2-F37D015F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67B8C3-126D-993F-EF63-485B0458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17</a:t>
            </a:fld>
            <a:endParaRPr lang="pt-BR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B9D2350-A24E-3B6B-3222-35B6A0BE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3318589"/>
            <a:ext cx="2859145" cy="2804627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F478369-A47B-3681-6BD8-43C0570E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0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1989 – Veículo autônomo ALVINN (</a:t>
            </a:r>
            <a:r>
              <a:rPr lang="pt-BR" b="1" i="1" kern="0" dirty="0" err="1"/>
              <a:t>Autonomous</a:t>
            </a:r>
            <a:r>
              <a:rPr lang="pt-BR" b="1" i="1" kern="0" dirty="0"/>
              <a:t> Land </a:t>
            </a:r>
            <a:r>
              <a:rPr lang="pt-BR" b="1" i="1" kern="0" dirty="0" err="1"/>
              <a:t>Vehicle</a:t>
            </a:r>
            <a:r>
              <a:rPr lang="pt-BR" b="1" i="1" kern="0" dirty="0"/>
              <a:t> in a Neural Network</a:t>
            </a:r>
            <a:r>
              <a:rPr lang="pt-BR" b="1" kern="0" dirty="0"/>
              <a:t>)</a:t>
            </a:r>
          </a:p>
          <a:p>
            <a:r>
              <a:rPr lang="pt-BR" kern="0" dirty="0"/>
              <a:t>Veículo de guerra;</a:t>
            </a:r>
          </a:p>
          <a:p>
            <a:r>
              <a:rPr lang="pt-BR" kern="0" dirty="0"/>
              <a:t>Precursor dos veículos autônomos.</a:t>
            </a:r>
          </a:p>
        </p:txBody>
      </p:sp>
      <p:pic>
        <p:nvPicPr>
          <p:cNvPr id="7" name="Imagem 6" descr="Caminhão verde na grama&#10;&#10;Descrição gerada automaticamente">
            <a:extLst>
              <a:ext uri="{FF2B5EF4-FFF2-40B4-BE49-F238E27FC236}">
                <a16:creationId xmlns:a16="http://schemas.microsoft.com/office/drawing/2014/main" id="{212CE17D-A396-7B39-AC1D-9E328580E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2" y="2001766"/>
            <a:ext cx="5066832" cy="32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649F4-A29A-6C1A-CB84-95C84F27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361D-1EB6-682B-5B46-197E69D5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52DFB-5360-95E3-F80A-135B912E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3605BC-0B1A-340A-4D28-F8382B0E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DF8D4-0734-C382-E90D-3C9152DF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Sojourner</a:t>
            </a:r>
            <a:endParaRPr lang="pt-BR" b="1" kern="0" dirty="0"/>
          </a:p>
          <a:p>
            <a:r>
              <a:rPr lang="pt-BR" kern="0" dirty="0"/>
              <a:t>Primeiro veículo autônomo </a:t>
            </a:r>
            <a:r>
              <a:rPr lang="pt-BR" i="1" kern="0" dirty="0" err="1"/>
              <a:t>microrover</a:t>
            </a:r>
            <a:r>
              <a:rPr lang="pt-BR" kern="0" dirty="0"/>
              <a:t> a transitar em marte;</a:t>
            </a:r>
          </a:p>
          <a:p>
            <a:r>
              <a:rPr lang="pt-BR" kern="0" dirty="0"/>
              <a:t>28 cm x 63 cm x 48 cm (H x C x L);</a:t>
            </a:r>
          </a:p>
          <a:p>
            <a:r>
              <a:rPr lang="pt-BR" kern="0" dirty="0"/>
              <a:t>Percorreu cerca de 100 m;</a:t>
            </a:r>
          </a:p>
          <a:p>
            <a:r>
              <a:rPr lang="pt-BR" kern="0" dirty="0"/>
              <a:t>Enviou dezenas de fotos, funcionou por </a:t>
            </a:r>
            <a:br>
              <a:rPr lang="pt-BR" kern="0" dirty="0"/>
            </a:br>
            <a:r>
              <a:rPr lang="pt-BR" kern="0" dirty="0"/>
              <a:t>85 dias e perdeu contato com a NASA.</a:t>
            </a:r>
          </a:p>
          <a:p>
            <a:endParaRPr lang="pt-BR" kern="0" dirty="0">
              <a:hlinkClick r:id="rId3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65544F-B5BB-1AF5-EC9E-F6E5063AC9A9}"/>
              </a:ext>
            </a:extLst>
          </p:cNvPr>
          <p:cNvSpPr txBox="1"/>
          <p:nvPr/>
        </p:nvSpPr>
        <p:spPr>
          <a:xfrm>
            <a:off x="1103031" y="5719796"/>
            <a:ext cx="614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400" kern="0" dirty="0">
                <a:hlinkClick r:id="rId3"/>
              </a:rPr>
              <a:t>https://mars.nasa.gov/MPF/mpf/rover.html</a:t>
            </a:r>
            <a:endParaRPr lang="pt-BR" sz="2400" kern="0" dirty="0"/>
          </a:p>
        </p:txBody>
      </p:sp>
      <p:pic>
        <p:nvPicPr>
          <p:cNvPr id="7" name="Imagem 6" descr="Uma imagem contendo ao ar livre, caminhão, água, barco&#10;&#10;Descrição gerada automaticamente">
            <a:extLst>
              <a:ext uri="{FF2B5EF4-FFF2-40B4-BE49-F238E27FC236}">
                <a16:creationId xmlns:a16="http://schemas.microsoft.com/office/drawing/2014/main" id="{36694464-FAAD-B4A0-473B-C9BD5745E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84" y="2526695"/>
            <a:ext cx="2709324" cy="2169260"/>
          </a:xfrm>
          <a:prstGeom prst="rect">
            <a:avLst/>
          </a:prstGeom>
        </p:spPr>
      </p:pic>
      <p:pic>
        <p:nvPicPr>
          <p:cNvPr id="8" name="Imagem 7" descr="Foto de um deserto&#10;&#10;Descrição gerada automaticamente">
            <a:extLst>
              <a:ext uri="{FF2B5EF4-FFF2-40B4-BE49-F238E27FC236}">
                <a16:creationId xmlns:a16="http://schemas.microsoft.com/office/drawing/2014/main" id="{1A683350-2256-464A-BA15-A515DDB10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86755"/>
            <a:ext cx="8452284" cy="15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832E-8838-F2CD-9016-A177BC94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636B3-210A-BECC-5090-822BA322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781F18-79BE-DC21-CE30-84C69896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1135AE-ED33-75F7-B6EB-66B10CBF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C27F3C-788F-A7C3-4686-0494BFAD8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Deep</a:t>
            </a:r>
            <a:r>
              <a:rPr lang="pt-BR" b="1" kern="0" dirty="0"/>
              <a:t> Blue</a:t>
            </a:r>
          </a:p>
          <a:p>
            <a:r>
              <a:rPr lang="pt-BR" kern="0" dirty="0"/>
              <a:t>Computador da IBM que venceu o </a:t>
            </a:r>
            <a:r>
              <a:rPr lang="pt-BR" kern="0" dirty="0" err="1"/>
              <a:t>Garry</a:t>
            </a:r>
            <a:r>
              <a:rPr lang="pt-BR" kern="0" dirty="0"/>
              <a:t> Kasparov.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Uma imagem contendo no interior, computador, mesa, monitor&#10;&#10;Descrição gerada automaticamente">
            <a:extLst>
              <a:ext uri="{FF2B5EF4-FFF2-40B4-BE49-F238E27FC236}">
                <a16:creationId xmlns:a16="http://schemas.microsoft.com/office/drawing/2014/main" id="{F9E2996F-BD8F-BA81-34CB-EA2A5EEE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79" y="2715112"/>
            <a:ext cx="2171760" cy="3263071"/>
          </a:xfrm>
          <a:prstGeom prst="rect">
            <a:avLst/>
          </a:prstGeom>
        </p:spPr>
      </p:pic>
      <p:pic>
        <p:nvPicPr>
          <p:cNvPr id="7" name="Imagem 6" descr="Homens sentados em cadeiras&#10;&#10;Descrição gerada automaticamente">
            <a:extLst>
              <a:ext uri="{FF2B5EF4-FFF2-40B4-BE49-F238E27FC236}">
                <a16:creationId xmlns:a16="http://schemas.microsoft.com/office/drawing/2014/main" id="{B21EF48F-D601-B667-A641-C0D8BAD5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3" y="2715113"/>
            <a:ext cx="5710373" cy="32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66436-8E2B-46CC-B4A5-7C59E89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Sequência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03962-0B8D-4322-89E7-1E1BC515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dirty="0"/>
              <a:t>Contexto e Motivação</a:t>
            </a:r>
          </a:p>
          <a:p>
            <a:pPr marL="514350" indent="-514350">
              <a:buAutoNum type="arabicPeriod"/>
            </a:pPr>
            <a:r>
              <a:rPr lang="pt-BR" dirty="0"/>
              <a:t>Inteligência e Inspiração Biológica;</a:t>
            </a:r>
          </a:p>
          <a:p>
            <a:pPr marL="514350" indent="-514350">
              <a:buAutoNum type="arabicPeriod"/>
            </a:pPr>
            <a:r>
              <a:rPr lang="pt-BR" dirty="0"/>
              <a:t>Conceitos e Definições;</a:t>
            </a:r>
          </a:p>
          <a:p>
            <a:pPr marL="514350" indent="-514350">
              <a:buAutoNum type="arabicPeriod"/>
            </a:pPr>
            <a:r>
              <a:rPr lang="pt-BR" dirty="0"/>
              <a:t>Histórico;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dirty="0"/>
              <a:t>Aprendizado de Máquina;</a:t>
            </a:r>
          </a:p>
          <a:p>
            <a:pPr marL="514350" indent="-514350">
              <a:buAutoNum type="arabicPeriod"/>
            </a:pPr>
            <a:r>
              <a:rPr lang="pt-BR" dirty="0"/>
              <a:t>Projeto da Disciplina.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F4651B-A106-40D6-BCD9-A88A54B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83D23D3-03B0-96BB-50F7-18FA9A5D850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Computação 2 – DAELT-CT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66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40BF-0195-D77C-BB10-738DF57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19E5-3E10-9E5B-527B-CBCD77D1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FFA736-402B-674E-F9E8-2493A0B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28A92C-2633-E2DB-F337-3649C3B9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D6D32-6CAB-F298-4FB1-4834B5E8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0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Vocaloid</a:t>
            </a:r>
            <a:endParaRPr lang="pt-BR" b="1" kern="0" dirty="0"/>
          </a:p>
          <a:p>
            <a:r>
              <a:rPr lang="pt-BR" kern="0" dirty="0"/>
              <a:t>A partir de letras e notas musicais (ou partituras) o software cria uma música (canta).</a:t>
            </a:r>
          </a:p>
          <a:p>
            <a:r>
              <a:rPr lang="pt-BR" kern="0" dirty="0"/>
              <a:t>Características: </a:t>
            </a:r>
          </a:p>
          <a:p>
            <a:pPr lvl="1"/>
            <a:r>
              <a:rPr lang="pt-BR" kern="0" dirty="0"/>
              <a:t>Mais de 100 vozes, 1.000 frases e 1.000 exemplos de áudio;</a:t>
            </a:r>
          </a:p>
          <a:p>
            <a:pPr marL="0" indent="0">
              <a:buNone/>
            </a:pPr>
            <a:r>
              <a:rPr lang="pt-BR" sz="2400" kern="0" dirty="0">
                <a:hlinkClick r:id="rId3"/>
              </a:rPr>
              <a:t>http://www.vocaloid.com/en/</a:t>
            </a:r>
            <a:r>
              <a:rPr lang="pt-BR" sz="2400" kern="0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EC6F8E7-F551-9DE4-20A4-7DB5D07B2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80" y="3842441"/>
            <a:ext cx="4733086" cy="22223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4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547AA-7A2B-8E64-E49C-F92AB251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E5280-59B9-65DB-6BA5-3CBBE036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952E91-A440-9990-DB98-7110DD9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E214C2-8086-2BA0-188D-010F662C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3F658-EA6D-A4E2-A969-F1643DD7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50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Asimo</a:t>
            </a:r>
            <a:endParaRPr lang="pt-BR" b="1" kern="0" dirty="0"/>
          </a:p>
          <a:p>
            <a:r>
              <a:rPr lang="pt-BR" kern="0" dirty="0"/>
              <a:t>Um dos mais conhecidos robôs humanoides;</a:t>
            </a:r>
          </a:p>
          <a:p>
            <a:pPr marL="0" indent="0">
              <a:buNone/>
            </a:pPr>
            <a:r>
              <a:rPr lang="pt-BR" sz="2400" kern="0" dirty="0">
                <a:hlinkClick r:id="rId4"/>
              </a:rPr>
              <a:t>https://youtu.be/eKvwgmHFwhc</a:t>
            </a:r>
            <a:endParaRPr lang="pt-BR" sz="2400" kern="0" dirty="0"/>
          </a:p>
        </p:txBody>
      </p:sp>
      <p:pic>
        <p:nvPicPr>
          <p:cNvPr id="6" name="Imagem 5" descr="Uma imagem contendo robô, objeto, pessoa, homem&#10;&#10;Descrição gerada automaticamente">
            <a:extLst>
              <a:ext uri="{FF2B5EF4-FFF2-40B4-BE49-F238E27FC236}">
                <a16:creationId xmlns:a16="http://schemas.microsoft.com/office/drawing/2014/main" id="{D2084862-1767-7680-BA73-84525384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7" y="3068255"/>
            <a:ext cx="1950829" cy="29262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E41F31-777E-300E-1968-E02438AEB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23" y="3068254"/>
            <a:ext cx="3315066" cy="1991125"/>
          </a:xfrm>
          <a:prstGeom prst="rect">
            <a:avLst/>
          </a:prstGeom>
        </p:spPr>
      </p:pic>
      <p:pic>
        <p:nvPicPr>
          <p:cNvPr id="8" name="Mídia Online 8" title="O nascimento do robô ASIMO">
            <a:hlinkClick r:id="" action="ppaction://media"/>
            <a:extLst>
              <a:ext uri="{FF2B5EF4-FFF2-40B4-BE49-F238E27FC236}">
                <a16:creationId xmlns:a16="http://schemas.microsoft.com/office/drawing/2014/main" id="{9D6F779D-546F-8F08-BCEE-C79AC2961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18767" y="2974424"/>
            <a:ext cx="5357963" cy="3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40B6-B017-3DF0-C3CD-DE935F65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2CE38-C7A6-6B81-1F1E-6ECFB37E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736DCC-48A0-DC49-75AE-BF4BD243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D582E-5213-BFBE-9000-84A0732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02F025-DDBF-9643-89B9-FFEEFAD9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2005 – Stanley</a:t>
            </a:r>
          </a:p>
          <a:p>
            <a:r>
              <a:rPr lang="pt-BR" kern="0" dirty="0"/>
              <a:t>Veículo autônomo da </a:t>
            </a:r>
            <a:r>
              <a:rPr lang="pt-BR" i="1" kern="0" dirty="0"/>
              <a:t>Stanford </a:t>
            </a:r>
            <a:r>
              <a:rPr lang="pt-BR" i="1" kern="0" dirty="0" err="1"/>
              <a:t>University</a:t>
            </a:r>
            <a:r>
              <a:rPr lang="pt-BR" i="1" kern="0" dirty="0"/>
              <a:t>.</a:t>
            </a:r>
          </a:p>
          <a:p>
            <a:r>
              <a:rPr lang="pt-BR" dirty="0"/>
              <a:t>Vencedor do DARPA </a:t>
            </a:r>
            <a:r>
              <a:rPr lang="pt-BR" i="1" dirty="0"/>
              <a:t>Grand </a:t>
            </a:r>
            <a:r>
              <a:rPr lang="pt-BR" i="1" dirty="0" err="1"/>
              <a:t>Challenge</a:t>
            </a:r>
            <a:r>
              <a:rPr lang="pt-BR" i="1" dirty="0"/>
              <a:t>.</a:t>
            </a:r>
            <a:endParaRPr lang="pt-BR" i="1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Carro de corrida azul&#10;&#10;Descrição gerada automaticamente">
            <a:extLst>
              <a:ext uri="{FF2B5EF4-FFF2-40B4-BE49-F238E27FC236}">
                <a16:creationId xmlns:a16="http://schemas.microsoft.com/office/drawing/2014/main" id="{BCBD00F0-8AB6-001B-F258-4DB511A1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8" y="3120992"/>
            <a:ext cx="4941966" cy="2939118"/>
          </a:xfrm>
          <a:prstGeom prst="rect">
            <a:avLst/>
          </a:prstGeom>
        </p:spPr>
      </p:pic>
      <p:pic>
        <p:nvPicPr>
          <p:cNvPr id="7" name="Imagem 6" descr="Carro azul estacionado&#10;&#10;Descrição gerada automaticamente">
            <a:extLst>
              <a:ext uri="{FF2B5EF4-FFF2-40B4-BE49-F238E27FC236}">
                <a16:creationId xmlns:a16="http://schemas.microsoft.com/office/drawing/2014/main" id="{269B01D8-B1FC-1807-B86F-72B14E17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43" y="3120992"/>
            <a:ext cx="3918824" cy="29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0D12A-8E55-3755-EF61-320C498E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3D590-84FC-2863-C9B8-4E000966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9C04C-61DB-9D2B-1B39-228FD3C3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05F0F2-50B5-92F9-9924-457F5F49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23</a:t>
            </a:fld>
            <a:endParaRPr lang="pt-BR"/>
          </a:p>
        </p:txBody>
      </p:sp>
      <p:pic>
        <p:nvPicPr>
          <p:cNvPr id="3" name="Imagem 2" descr="Moto azul e branca&#10;&#10;Descrição gerada automaticamente">
            <a:extLst>
              <a:ext uri="{FF2B5EF4-FFF2-40B4-BE49-F238E27FC236}">
                <a16:creationId xmlns:a16="http://schemas.microsoft.com/office/drawing/2014/main" id="{5450DFD3-AF4A-F781-C61B-198E97B4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94" y="1433807"/>
            <a:ext cx="2975977" cy="3967969"/>
          </a:xfrm>
          <a:prstGeom prst="rect">
            <a:avLst/>
          </a:prstGeom>
        </p:spPr>
      </p:pic>
      <p:pic>
        <p:nvPicPr>
          <p:cNvPr id="6" name="Imagem 5" descr="Uma imagem contendo no interior, objeto, mesa, balcão&#10;&#10;Descrição gerada automaticamente">
            <a:extLst>
              <a:ext uri="{FF2B5EF4-FFF2-40B4-BE49-F238E27FC236}">
                <a16:creationId xmlns:a16="http://schemas.microsoft.com/office/drawing/2014/main" id="{AA87F52E-2B8C-87ED-8664-83152F78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17" y="1433804"/>
            <a:ext cx="2975976" cy="3967968"/>
          </a:xfrm>
          <a:prstGeom prst="rect">
            <a:avLst/>
          </a:prstGeom>
        </p:spPr>
      </p:pic>
      <p:pic>
        <p:nvPicPr>
          <p:cNvPr id="7" name="Imagem 6" descr="Uma imagem contendo no interior, frente, mulher, homem&#10;&#10;Descrição gerada automaticamente">
            <a:extLst>
              <a:ext uri="{FF2B5EF4-FFF2-40B4-BE49-F238E27FC236}">
                <a16:creationId xmlns:a16="http://schemas.microsoft.com/office/drawing/2014/main" id="{5DA75B1F-A5EF-2B4E-5D62-EB3E4A1F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62" y="1340433"/>
            <a:ext cx="6181681" cy="41231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600CB3-C57F-6E47-1F10-427D1B66DD8C}"/>
              </a:ext>
            </a:extLst>
          </p:cNvPr>
          <p:cNvSpPr txBox="1"/>
          <p:nvPr/>
        </p:nvSpPr>
        <p:spPr>
          <a:xfrm>
            <a:off x="4036978" y="5511892"/>
            <a:ext cx="44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2007				2009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41465B-0853-4E58-71F2-B8228EF1AE62}"/>
              </a:ext>
            </a:extLst>
          </p:cNvPr>
          <p:cNvSpPr txBox="1"/>
          <p:nvPr/>
        </p:nvSpPr>
        <p:spPr>
          <a:xfrm>
            <a:off x="5939645" y="5521029"/>
            <a:ext cx="75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8645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5A38-D049-2B18-5761-EC111BE2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0465F-2547-FEF6-D757-1E6257AB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52F04D-F785-28E5-0DDA-C4AF4596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D7CEE5-467B-0266-224C-7DF6E3B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24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FD80521-EC9A-5F0A-D6DE-4EBAEAAF8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60900"/>
            <a:ext cx="11534503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2006 – REEM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https://pal-robotics.com/</a:t>
            </a:r>
            <a:r>
              <a:rPr lang="pt-BR" sz="2400" kern="0" dirty="0"/>
              <a:t> </a:t>
            </a:r>
            <a:endParaRPr lang="pt-BR" sz="2400" b="1" kern="0" dirty="0"/>
          </a:p>
          <a:p>
            <a:r>
              <a:rPr lang="pt-BR" kern="0" dirty="0"/>
              <a:t>Possui diversos sensores:</a:t>
            </a:r>
          </a:p>
          <a:p>
            <a:pPr lvl="1"/>
            <a:r>
              <a:rPr lang="pt-BR" kern="0" dirty="0"/>
              <a:t>Processamento de voz (comandos), vídeo (reconhece pessoas), entre outros recursos.</a:t>
            </a:r>
          </a:p>
        </p:txBody>
      </p:sp>
      <p:pic>
        <p:nvPicPr>
          <p:cNvPr id="8" name="Imagem 7" descr="Uma imagem contendo no interior, mesa, pequeno, computador&#10;&#10;Descrição gerada automaticamente">
            <a:extLst>
              <a:ext uri="{FF2B5EF4-FFF2-40B4-BE49-F238E27FC236}">
                <a16:creationId xmlns:a16="http://schemas.microsoft.com/office/drawing/2014/main" id="{A079D2E0-01DA-31BE-A92B-F0E1AC9A3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7" y="2830106"/>
            <a:ext cx="1915441" cy="2873161"/>
          </a:xfrm>
          <a:prstGeom prst="rect">
            <a:avLst/>
          </a:prstGeom>
        </p:spPr>
      </p:pic>
      <p:pic>
        <p:nvPicPr>
          <p:cNvPr id="9" name="Imagem 8" descr="Uma imagem contendo mesa, objeto, no interior, bolo&#10;&#10;Descrição gerada automaticamente">
            <a:extLst>
              <a:ext uri="{FF2B5EF4-FFF2-40B4-BE49-F238E27FC236}">
                <a16:creationId xmlns:a16="http://schemas.microsoft.com/office/drawing/2014/main" id="{40E5B775-4968-281B-4900-2482D833B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8" y="2839078"/>
            <a:ext cx="1995250" cy="2873160"/>
          </a:xfrm>
          <a:prstGeom prst="rect">
            <a:avLst/>
          </a:prstGeom>
        </p:spPr>
      </p:pic>
      <p:pic>
        <p:nvPicPr>
          <p:cNvPr id="10" name="Imagem 9" descr="Uma imagem contendo robô, homem, brinquedo, laranja&#10;&#10;Descrição gerada automaticamente">
            <a:extLst>
              <a:ext uri="{FF2B5EF4-FFF2-40B4-BE49-F238E27FC236}">
                <a16:creationId xmlns:a16="http://schemas.microsoft.com/office/drawing/2014/main" id="{5FC98F34-915D-B4B7-AD15-2E4650817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0" y="2820360"/>
            <a:ext cx="1923991" cy="2873160"/>
          </a:xfrm>
          <a:prstGeom prst="rect">
            <a:avLst/>
          </a:prstGeom>
        </p:spPr>
      </p:pic>
      <p:pic>
        <p:nvPicPr>
          <p:cNvPr id="11" name="Imagem 10" descr="Uma imagem contendo objeto, robô, brinquedo, mesa&#10;&#10;Descrição gerada automaticamente">
            <a:extLst>
              <a:ext uri="{FF2B5EF4-FFF2-40B4-BE49-F238E27FC236}">
                <a16:creationId xmlns:a16="http://schemas.microsoft.com/office/drawing/2014/main" id="{C8C9C14C-E21F-028F-7422-5D103A64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40" y="2820360"/>
            <a:ext cx="1918632" cy="2873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EEE30A-37C2-1CAA-2F5D-F4BAA03C0B42}"/>
              </a:ext>
            </a:extLst>
          </p:cNvPr>
          <p:cNvSpPr txBox="1"/>
          <p:nvPr/>
        </p:nvSpPr>
        <p:spPr>
          <a:xfrm>
            <a:off x="2743486" y="5794164"/>
            <a:ext cx="693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2006		    2008		        2010	            2013</a:t>
            </a:r>
          </a:p>
        </p:txBody>
      </p:sp>
    </p:spTree>
    <p:extLst>
      <p:ext uri="{BB962C8B-B14F-4D97-AF65-F5344CB8AC3E}">
        <p14:creationId xmlns:p14="http://schemas.microsoft.com/office/powerpoint/2010/main" val="413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2406-8A5D-6996-771B-B0F0885C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87A05-367E-37D2-C9E1-083604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E24C7-86E5-27CE-EF22-4C64984D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82CEBA-5B32-9F8F-2299-AEE46251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25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6E7ED-3F43-CA04-74CC-4DE6B9C3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2010 – Watson </a:t>
            </a:r>
            <a:r>
              <a:rPr lang="pt-BR" kern="0" dirty="0"/>
              <a:t>(supercomputador da IBM)</a:t>
            </a:r>
          </a:p>
          <a:p>
            <a:r>
              <a:rPr lang="pt-BR" kern="0" dirty="0"/>
              <a:t>Ficou famoso por derrotar humanos em um programa de TV </a:t>
            </a:r>
            <a:r>
              <a:rPr lang="pt-BR" i="1" kern="0" dirty="0" err="1"/>
              <a:t>Jeopardy</a:t>
            </a:r>
            <a:r>
              <a:rPr lang="pt-BR" i="1" kern="0" dirty="0"/>
              <a:t>! – </a:t>
            </a:r>
            <a:r>
              <a:rPr lang="pt-BR" kern="0" dirty="0"/>
              <a:t>Programa de auditória de perguntas e respostas.</a:t>
            </a:r>
          </a:p>
          <a:p>
            <a:r>
              <a:rPr lang="pt-BR" kern="0" dirty="0"/>
              <a:t>Virou um produto</a:t>
            </a:r>
            <a:br>
              <a:rPr lang="pt-BR" kern="0" dirty="0"/>
            </a:br>
            <a:r>
              <a:rPr lang="pt-BR" kern="0" dirty="0"/>
              <a:t>comercial da IBM.</a:t>
            </a: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4BEB6C7-3024-B26B-5045-A40C5CD2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57" y="3026686"/>
            <a:ext cx="4498443" cy="24741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AB2481-E279-CA13-D184-DDF221A1DEBF}"/>
              </a:ext>
            </a:extLst>
          </p:cNvPr>
          <p:cNvSpPr txBox="1"/>
          <p:nvPr/>
        </p:nvSpPr>
        <p:spPr>
          <a:xfrm>
            <a:off x="486592" y="4017173"/>
            <a:ext cx="6146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Perguntas: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largest</a:t>
            </a:r>
            <a:r>
              <a:rPr lang="pt-BR" sz="2400" i="1" dirty="0"/>
              <a:t> </a:t>
            </a:r>
            <a:r>
              <a:rPr lang="pt-BR" sz="2400" i="1" dirty="0" err="1"/>
              <a:t>airport</a:t>
            </a:r>
            <a:r>
              <a:rPr lang="pt-BR" sz="2400" i="1" dirty="0"/>
              <a:t>, </a:t>
            </a:r>
            <a:r>
              <a:rPr lang="pt-BR" sz="2400" i="1" dirty="0" err="1"/>
              <a:t>is</a:t>
            </a:r>
            <a:r>
              <a:rPr lang="pt-BR" sz="2400" i="1" dirty="0"/>
              <a:t> </a:t>
            </a:r>
            <a:r>
              <a:rPr lang="pt-BR" sz="2400" i="1" dirty="0" err="1"/>
              <a:t>named</a:t>
            </a:r>
            <a:r>
              <a:rPr lang="pt-BR" sz="2400" i="1" dirty="0"/>
              <a:t> for a World War II </a:t>
            </a:r>
            <a:r>
              <a:rPr lang="pt-BR" sz="2400" i="1" dirty="0" err="1"/>
              <a:t>hero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second</a:t>
            </a:r>
            <a:r>
              <a:rPr lang="pt-BR" sz="2400" i="1" dirty="0"/>
              <a:t> </a:t>
            </a:r>
            <a:r>
              <a:rPr lang="pt-BR" sz="2400" i="1" dirty="0" err="1"/>
              <a:t>largest</a:t>
            </a:r>
            <a:r>
              <a:rPr lang="pt-BR" sz="2400" i="1" dirty="0"/>
              <a:t>, for a World War II </a:t>
            </a:r>
            <a:r>
              <a:rPr lang="pt-BR" sz="2400" i="1" dirty="0" err="1"/>
              <a:t>battle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In </a:t>
            </a:r>
            <a:r>
              <a:rPr lang="pt-BR" sz="2400" i="1" dirty="0" err="1"/>
              <a:t>the</a:t>
            </a:r>
            <a:r>
              <a:rPr lang="pt-BR" sz="2400" i="1" dirty="0"/>
              <a:t> </a:t>
            </a:r>
            <a:r>
              <a:rPr lang="pt-BR" sz="2400" i="1" dirty="0" err="1"/>
              <a:t>category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U.S. </a:t>
            </a:r>
            <a:r>
              <a:rPr lang="pt-BR" sz="2400" i="1" dirty="0" err="1"/>
              <a:t>Cities</a:t>
            </a:r>
            <a:r>
              <a:rPr lang="pt-BR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41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72D8-ADEB-24D3-574A-8F201587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24B9D-94FB-2B6F-1225-E7731CD7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8C7D9D-436C-4E1B-2327-63D2E501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A4D54C-9E4C-BC9E-7B56-2E548196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21D376-8DD9-D9E2-790B-F2ABC3BB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3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2011 – Siri </a:t>
            </a:r>
            <a:r>
              <a:rPr lang="pt-BR" kern="0" dirty="0"/>
              <a:t>-</a:t>
            </a:r>
            <a:r>
              <a:rPr lang="pt-BR" sz="2400" kern="0" dirty="0"/>
              <a:t> </a:t>
            </a:r>
            <a:r>
              <a:rPr lang="pt-BR" sz="2400" kern="0" dirty="0">
                <a:hlinkClick r:id="rId3"/>
              </a:rPr>
              <a:t>https://www.apple.com/br/siri/</a:t>
            </a:r>
            <a:r>
              <a:rPr lang="pt-BR" sz="2400" kern="0" dirty="0"/>
              <a:t> </a:t>
            </a:r>
          </a:p>
          <a:p>
            <a:r>
              <a:rPr lang="pt-BR" kern="0" dirty="0"/>
              <a:t>Assistente de voz;</a:t>
            </a:r>
          </a:p>
          <a:p>
            <a:r>
              <a:rPr lang="pt-BR" kern="0" dirty="0"/>
              <a:t>Processamento de linguagem natural.</a:t>
            </a:r>
          </a:p>
          <a:p>
            <a:endParaRPr lang="pt-BR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521E8CA-77EE-10B2-ACBA-DFA25F8D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18" y="1684000"/>
            <a:ext cx="2800749" cy="1156925"/>
          </a:xfrm>
          <a:prstGeom prst="rect">
            <a:avLst/>
          </a:prstGeom>
        </p:spPr>
      </p:pic>
      <p:pic>
        <p:nvPicPr>
          <p:cNvPr id="7" name="Imagem 6" descr="Tela de um aparelho eletrônico&#10;&#10;Descrição gerada automaticamente">
            <a:extLst>
              <a:ext uri="{FF2B5EF4-FFF2-40B4-BE49-F238E27FC236}">
                <a16:creationId xmlns:a16="http://schemas.microsoft.com/office/drawing/2014/main" id="{90477D9F-C7A0-7DAF-ADE2-8C407341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97" y="2972771"/>
            <a:ext cx="2029165" cy="3052274"/>
          </a:xfrm>
          <a:prstGeom prst="rect">
            <a:avLst/>
          </a:prstGeom>
        </p:spPr>
      </p:pic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5E4C45CC-1AC4-F1C9-039F-2EBFE840C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5" y="2967636"/>
            <a:ext cx="2264668" cy="2724305"/>
          </a:xfrm>
          <a:prstGeom prst="rect">
            <a:avLst/>
          </a:prstGeom>
        </p:spPr>
      </p:pic>
      <p:pic>
        <p:nvPicPr>
          <p:cNvPr id="9" name="Imagem 8" descr="Uma imagem contendo carro, telefone&#10;&#10;Descrição gerada automaticamente">
            <a:extLst>
              <a:ext uri="{FF2B5EF4-FFF2-40B4-BE49-F238E27FC236}">
                <a16:creationId xmlns:a16="http://schemas.microsoft.com/office/drawing/2014/main" id="{3239C119-9DFA-D03B-B18C-6325B3346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24" y="2964112"/>
            <a:ext cx="2238843" cy="2168586"/>
          </a:xfrm>
          <a:prstGeom prst="rect">
            <a:avLst/>
          </a:prstGeom>
        </p:spPr>
      </p:pic>
      <p:pic>
        <p:nvPicPr>
          <p:cNvPr id="10" name="Imagem 9" descr="Telefone celular preto sobre fundo azul&#10;&#10;Descrição gerada automaticamente">
            <a:extLst>
              <a:ext uri="{FF2B5EF4-FFF2-40B4-BE49-F238E27FC236}">
                <a16:creationId xmlns:a16="http://schemas.microsoft.com/office/drawing/2014/main" id="{0EC08FB3-B920-E553-9371-C8BF7A4D1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44" y="2947375"/>
            <a:ext cx="1961523" cy="2940201"/>
          </a:xfrm>
          <a:prstGeom prst="rect">
            <a:avLst/>
          </a:prstGeom>
        </p:spPr>
      </p:pic>
      <p:pic>
        <p:nvPicPr>
          <p:cNvPr id="11" name="Imagem 10" descr="Uma imagem contendo placa, ao ar livre, pare, frente&#10;&#10;Descrição gerada automaticamente">
            <a:extLst>
              <a:ext uri="{FF2B5EF4-FFF2-40B4-BE49-F238E27FC236}">
                <a16:creationId xmlns:a16="http://schemas.microsoft.com/office/drawing/2014/main" id="{E131E2BE-CCB6-F552-A68E-E0D9FFB0B3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10" y="1726814"/>
            <a:ext cx="975580" cy="9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1401-2E70-065D-1255-82494F9D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B6DEB-024C-DC97-8507-2C57F701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2BE7D6-8C81-6D29-4FC1-C3DD7C75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E9A9EE-37A0-8080-C95E-76E3773A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27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155F38-2500-826D-B388-7EBC5DF2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 2012 – Baxter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https://www.rethinkrobotics.com/</a:t>
            </a:r>
            <a:r>
              <a:rPr lang="pt-BR" sz="2400" b="1" kern="0" dirty="0"/>
              <a:t> </a:t>
            </a:r>
          </a:p>
          <a:p>
            <a:r>
              <a:rPr lang="pt-BR" kern="0" dirty="0"/>
              <a:t>Valor final de venda: € 22.000,00</a:t>
            </a:r>
          </a:p>
          <a:p>
            <a:endParaRPr lang="pt-BR" dirty="0"/>
          </a:p>
        </p:txBody>
      </p:sp>
      <p:pic>
        <p:nvPicPr>
          <p:cNvPr id="6" name="Imagem 5" descr="Uma imagem contendo no interior, mesa, estacionado, moto&#10;&#10;Descrição gerada automaticamente">
            <a:extLst>
              <a:ext uri="{FF2B5EF4-FFF2-40B4-BE49-F238E27FC236}">
                <a16:creationId xmlns:a16="http://schemas.microsoft.com/office/drawing/2014/main" id="{E27D7086-83CF-3482-331C-FBA896E0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9" y="2607078"/>
            <a:ext cx="4404134" cy="3304069"/>
          </a:xfrm>
          <a:prstGeom prst="rect">
            <a:avLst/>
          </a:prstGeom>
        </p:spPr>
      </p:pic>
      <p:pic>
        <p:nvPicPr>
          <p:cNvPr id="7" name="Imagem 6" descr="Uma imagem contendo caixa, mesa, homem, cozinha&#10;&#10;Descrição gerada automaticamente">
            <a:extLst>
              <a:ext uri="{FF2B5EF4-FFF2-40B4-BE49-F238E27FC236}">
                <a16:creationId xmlns:a16="http://schemas.microsoft.com/office/drawing/2014/main" id="{421ADD43-1838-5D7E-39B6-B11C728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628018"/>
            <a:ext cx="4377506" cy="3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1A1D-EE51-EF02-BA1A-10B473E1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FA01A-7B17-AFF5-B74F-EBB2089B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251C76-97B2-3685-809F-F8F475F0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460E79-64AA-59C9-C3F4-2C92456A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FB1324-747C-A6E6-DEC3-6C9EDD94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6" y="14714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2013 – </a:t>
            </a:r>
            <a:r>
              <a:rPr lang="pt-BR" b="1" kern="0" dirty="0" err="1"/>
              <a:t>Kirobo</a:t>
            </a:r>
            <a:endParaRPr lang="pt-BR" b="1" kern="0" dirty="0"/>
          </a:p>
          <a:p>
            <a:r>
              <a:rPr lang="pt-BR" kern="0" dirty="0"/>
              <a:t>1° Robô astronauta – permaneceu na </a:t>
            </a:r>
            <a:r>
              <a:rPr lang="pt-BR" i="1" kern="0" dirty="0" err="1"/>
              <a:t>International</a:t>
            </a:r>
            <a:r>
              <a:rPr lang="pt-BR" i="1" kern="0" dirty="0"/>
              <a:t> Space </a:t>
            </a:r>
            <a:r>
              <a:rPr lang="pt-BR" i="1" kern="0" dirty="0" err="1"/>
              <a:t>Station</a:t>
            </a:r>
            <a:r>
              <a:rPr lang="pt-BR" i="1" kern="0" dirty="0"/>
              <a:t> </a:t>
            </a:r>
            <a:r>
              <a:rPr lang="pt-BR" kern="0" dirty="0"/>
              <a:t>(ISS) por 18 meses;</a:t>
            </a:r>
          </a:p>
          <a:p>
            <a:r>
              <a:rPr lang="pt-BR" kern="0" dirty="0"/>
              <a:t>34 cm de altura.</a:t>
            </a:r>
          </a:p>
          <a:p>
            <a:endParaRPr lang="pt-BR" dirty="0"/>
          </a:p>
        </p:txBody>
      </p:sp>
      <p:pic>
        <p:nvPicPr>
          <p:cNvPr id="6" name="Imagem 5" descr="Uma imagem contendo pessoa, segurando, no interior, homem&#10;&#10;Descrição gerada automaticamente">
            <a:extLst>
              <a:ext uri="{FF2B5EF4-FFF2-40B4-BE49-F238E27FC236}">
                <a16:creationId xmlns:a16="http://schemas.microsoft.com/office/drawing/2014/main" id="{F631DD79-7C00-FE7A-B28C-4DFF0790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5417" r="17859" b="4082"/>
          <a:stretch/>
        </p:blipFill>
        <p:spPr>
          <a:xfrm>
            <a:off x="3314675" y="2679014"/>
            <a:ext cx="2798843" cy="3391933"/>
          </a:xfrm>
          <a:prstGeom prst="rect">
            <a:avLst/>
          </a:prstGeom>
        </p:spPr>
      </p:pic>
      <p:pic>
        <p:nvPicPr>
          <p:cNvPr id="7" name="Imagem 6" descr="Uma imagem contendo no interior, objeto, moto, mesa&#10;&#10;Descrição gerada automaticamente">
            <a:extLst>
              <a:ext uri="{FF2B5EF4-FFF2-40B4-BE49-F238E27FC236}">
                <a16:creationId xmlns:a16="http://schemas.microsoft.com/office/drawing/2014/main" id="{DCB1A602-D20B-3784-7805-779767A4E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74" y="2679014"/>
            <a:ext cx="2254223" cy="3391933"/>
          </a:xfrm>
          <a:prstGeom prst="rect">
            <a:avLst/>
          </a:prstGeom>
        </p:spPr>
      </p:pic>
      <p:pic>
        <p:nvPicPr>
          <p:cNvPr id="8" name="Imagem 7" descr="Uma imagem contendo pessoa, no interior, pequeno, segurando&#10;&#10;Descrição gerada automaticamente">
            <a:extLst>
              <a:ext uri="{FF2B5EF4-FFF2-40B4-BE49-F238E27FC236}">
                <a16:creationId xmlns:a16="http://schemas.microsoft.com/office/drawing/2014/main" id="{539E6FCC-F5EF-BB6A-5201-5D3915B99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7147"/>
          <a:stretch/>
        </p:blipFill>
        <p:spPr>
          <a:xfrm>
            <a:off x="8657796" y="2679010"/>
            <a:ext cx="2900364" cy="33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1045-6E84-D092-C294-EC01E95D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CABB5-0ADA-4364-6D12-02305343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8DD8F2-7B4E-A038-6258-7ADBAAA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2CB5EB-34EA-60EB-D67A-E08BE22D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E551BC-06C1-2A02-6541-99BA3BC8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4" y="1629680"/>
            <a:ext cx="5342708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2016 – </a:t>
            </a:r>
            <a:r>
              <a:rPr lang="pt-BR" b="1" kern="0" dirty="0" err="1"/>
              <a:t>Waymo</a:t>
            </a:r>
            <a:r>
              <a:rPr lang="pt-BR" b="1" kern="0" dirty="0"/>
              <a:t>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https://waymo.com/</a:t>
            </a:r>
            <a:r>
              <a:rPr lang="pt-BR" sz="2400" kern="0" dirty="0"/>
              <a:t> </a:t>
            </a:r>
          </a:p>
          <a:p>
            <a:r>
              <a:rPr lang="pt-BR" kern="0" dirty="0" err="1"/>
              <a:t>Alphabet</a:t>
            </a:r>
            <a:r>
              <a:rPr lang="pt-BR" kern="0" dirty="0"/>
              <a:t> Inc. – Empresa criada pela Google;</a:t>
            </a:r>
          </a:p>
          <a:p>
            <a:r>
              <a:rPr lang="pt-BR" i="1" kern="0" dirty="0" err="1"/>
              <a:t>Waymo</a:t>
            </a:r>
            <a:r>
              <a:rPr lang="pt-BR" i="1" kern="0" dirty="0"/>
              <a:t> driver</a:t>
            </a:r>
            <a:r>
              <a:rPr lang="pt-BR" kern="0" dirty="0"/>
              <a:t>: </a:t>
            </a:r>
          </a:p>
          <a:p>
            <a:pPr lvl="1"/>
            <a:r>
              <a:rPr lang="pt-BR" kern="0" dirty="0"/>
              <a:t>Já rodou milhares de quilômetros;</a:t>
            </a:r>
          </a:p>
          <a:p>
            <a:pPr lvl="1"/>
            <a:r>
              <a:rPr lang="pt-BR" kern="0" dirty="0"/>
              <a:t>Se envolveu em mais de 30 acidentes (culpado em apenas 1);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6" name="Imagem 5" descr="Uma imagem contendo ao ar livre, estrada, edifício, caminhão&#10;&#10;Descrição gerada automaticamente">
            <a:extLst>
              <a:ext uri="{FF2B5EF4-FFF2-40B4-BE49-F238E27FC236}">
                <a16:creationId xmlns:a16="http://schemas.microsoft.com/office/drawing/2014/main" id="{40E90170-2E1A-8AB4-A010-62BDF3AB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3702"/>
            <a:ext cx="5717270" cy="2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2D94-5A21-4F61-A298-CF01369D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Contexto e Motivação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E63B98-2D0A-4C93-80D6-3ECA58E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2DBF22-1492-46B3-8854-ED09874E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</a:t>
            </a:fld>
            <a:endParaRPr lang="pt-BR"/>
          </a:p>
        </p:txBody>
      </p:sp>
      <p:pic>
        <p:nvPicPr>
          <p:cNvPr id="8" name="Imagem 7" descr="Gráfico, Histograma&#10;&#10;Descrição gerada automaticamente">
            <a:extLst>
              <a:ext uri="{FF2B5EF4-FFF2-40B4-BE49-F238E27FC236}">
                <a16:creationId xmlns:a16="http://schemas.microsoft.com/office/drawing/2014/main" id="{E6649F54-FE6D-839B-E81C-D925673B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1476206"/>
            <a:ext cx="3609669" cy="223482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ador&#10;&#10;Descrição gerada automaticamente">
            <a:extLst>
              <a:ext uri="{FF2B5EF4-FFF2-40B4-BE49-F238E27FC236}">
                <a16:creationId xmlns:a16="http://schemas.microsoft.com/office/drawing/2014/main" id="{D6F555F8-6C71-0780-1685-B117F730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3887561"/>
            <a:ext cx="3609669" cy="2064731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F8D1B52F-9C91-8334-652A-98B6C41F4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44" y="1476207"/>
            <a:ext cx="4476086" cy="447608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2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9A1C-91EB-1286-524B-F309D52F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88786-4B9C-56D9-3E37-802E73E8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1CC212-A1DE-9C36-0D8A-FA5F2F31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7B19E1-9BB2-0EE0-9E65-4C3257DC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9AADFF-5588-854C-31BE-AC97684E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629680"/>
            <a:ext cx="7215997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2017 – Sophia (Hanson </a:t>
            </a:r>
            <a:r>
              <a:rPr lang="pt-BR" b="1" kern="0" dirty="0" err="1"/>
              <a:t>Robotics</a:t>
            </a:r>
            <a:r>
              <a:rPr lang="pt-BR" b="1" kern="0" dirty="0"/>
              <a:t> – Hong Kong)</a:t>
            </a:r>
          </a:p>
          <a:p>
            <a:r>
              <a:rPr lang="pt-BR" sz="2400" kern="0" dirty="0"/>
              <a:t>Expressões humanas;</a:t>
            </a:r>
          </a:p>
          <a:p>
            <a:r>
              <a:rPr lang="pt-BR" sz="2400" kern="0" dirty="0"/>
              <a:t>Imita a linguagem humana;</a:t>
            </a:r>
          </a:p>
          <a:p>
            <a:r>
              <a:rPr lang="pt-BR" sz="2400" kern="0" dirty="0"/>
              <a:t>Capacidade de comunicação em diálogos complexos;</a:t>
            </a:r>
          </a:p>
          <a:p>
            <a:r>
              <a:rPr lang="pt-BR" sz="2400" kern="0" dirty="0"/>
              <a:t>Aprendizado e improvisação;</a:t>
            </a:r>
          </a:p>
          <a:p>
            <a:r>
              <a:rPr lang="pt-BR" sz="2400" kern="0" dirty="0"/>
              <a:t>Processamento de dados visuais e reconhecimento facial.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8" name="Imagem 7" descr="Pessoa com a boca aberta&#10;&#10;Descrição gerada automaticamente">
            <a:extLst>
              <a:ext uri="{FF2B5EF4-FFF2-40B4-BE49-F238E27FC236}">
                <a16:creationId xmlns:a16="http://schemas.microsoft.com/office/drawing/2014/main" id="{FED362A0-CEBB-9EF1-952B-D9BBFFB6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1088166"/>
            <a:ext cx="3588788" cy="2393722"/>
          </a:xfrm>
          <a:prstGeom prst="rect">
            <a:avLst/>
          </a:prstGeom>
        </p:spPr>
      </p:pic>
      <p:pic>
        <p:nvPicPr>
          <p:cNvPr id="10" name="Imagem 9" descr="Pessoa posando para foto em fundo azul&#10;&#10;Descrição gerada automaticamente">
            <a:extLst>
              <a:ext uri="{FF2B5EF4-FFF2-40B4-BE49-F238E27FC236}">
                <a16:creationId xmlns:a16="http://schemas.microsoft.com/office/drawing/2014/main" id="{1350A707-AC3C-4611-63EB-3CCA62A3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3591046"/>
            <a:ext cx="3584958" cy="23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9C38-00AE-33B5-81E3-F2998B0D5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494F-F1D6-4BDC-EE9A-3E3A4DB5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2C9310-31E9-C5FE-05F1-F2FDA631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35FB56-78BB-AD61-488A-F65F6DCD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2D32F-E859-78D4-BD48-5E14816D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Atlas</a:t>
            </a:r>
            <a:r>
              <a:rPr lang="pt-BR" kern="0" dirty="0"/>
              <a:t> </a:t>
            </a:r>
            <a:r>
              <a:rPr lang="pt-BR" kern="0" dirty="0">
                <a:hlinkClick r:id="rId5"/>
              </a:rPr>
              <a:t>https://www.bostondynamics.com/atlas</a:t>
            </a:r>
            <a:endParaRPr lang="pt-BR" kern="0" dirty="0"/>
          </a:p>
          <a:p>
            <a:pPr marL="0" indent="0">
              <a:buNone/>
            </a:pP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40654E-F3B8-A8E3-B285-8D818BA05507}"/>
              </a:ext>
            </a:extLst>
          </p:cNvPr>
          <p:cNvSpPr txBox="1"/>
          <p:nvPr/>
        </p:nvSpPr>
        <p:spPr>
          <a:xfrm>
            <a:off x="2709804" y="567519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2018</a:t>
            </a:r>
          </a:p>
        </p:txBody>
      </p:sp>
      <p:pic>
        <p:nvPicPr>
          <p:cNvPr id="7" name="Mídia Online 12" title="More Parkour Atlas">
            <a:hlinkClick r:id="" action="ppaction://media"/>
            <a:extLst>
              <a:ext uri="{FF2B5EF4-FFF2-40B4-BE49-F238E27FC236}">
                <a16:creationId xmlns:a16="http://schemas.microsoft.com/office/drawing/2014/main" id="{F999626D-4186-077E-09AC-44E5F3A68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08035" y="2449162"/>
            <a:ext cx="5711608" cy="3212779"/>
          </a:xfrm>
          <a:prstGeom prst="rect">
            <a:avLst/>
          </a:prstGeom>
        </p:spPr>
      </p:pic>
      <p:pic>
        <p:nvPicPr>
          <p:cNvPr id="8" name="Mídia Online 13" title="Parkour Atlas">
            <a:hlinkClick r:id="" action="ppaction://media"/>
            <a:extLst>
              <a:ext uri="{FF2B5EF4-FFF2-40B4-BE49-F238E27FC236}">
                <a16:creationId xmlns:a16="http://schemas.microsoft.com/office/drawing/2014/main" id="{9F78E2DE-5CCF-6661-75A4-106EB9C79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56932" y="2449162"/>
            <a:ext cx="5742916" cy="32303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B340F3D-7D07-C9D3-0750-BFD059AFB0FC}"/>
              </a:ext>
            </a:extLst>
          </p:cNvPr>
          <p:cNvSpPr txBox="1"/>
          <p:nvPr/>
        </p:nvSpPr>
        <p:spPr>
          <a:xfrm>
            <a:off x="8843970" y="564127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694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4701-1586-01C0-B315-8125BE0B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59794-A9C7-265F-4632-0D17D65C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1325563"/>
          </a:xfrm>
        </p:spPr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2EF8B9-1A6F-5E47-0325-473D477E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A86160-C79B-19FE-2F53-DA00E60C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B0B21-4324-4EB0-F1F0-6DD11770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Google Duplex</a:t>
            </a:r>
          </a:p>
          <a:p>
            <a:r>
              <a:rPr lang="en-US" i="1" kern="0" dirty="0"/>
              <a:t>Natural Language Understanding + Deep Learning</a:t>
            </a:r>
            <a:r>
              <a:rPr lang="pt-BR" i="1" kern="0" dirty="0"/>
              <a:t>.</a:t>
            </a:r>
          </a:p>
          <a:p>
            <a:r>
              <a:rPr lang="pt-BR" kern="0" dirty="0"/>
              <a:t>Está disponível na Austrália, Canadá, Estados Unidos, Nova Zelândia e Reino Unido.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Mídia Online 7" title="Google Duplex: A.I. Assistant Calls Local Businesses To Make Appointments">
            <a:hlinkClick r:id="" action="ppaction://media"/>
            <a:extLst>
              <a:ext uri="{FF2B5EF4-FFF2-40B4-BE49-F238E27FC236}">
                <a16:creationId xmlns:a16="http://schemas.microsoft.com/office/drawing/2014/main" id="{DB82A002-44B3-4379-1544-8ABB793F09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8053" y="2833122"/>
            <a:ext cx="5815893" cy="32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AD1D-7600-42B2-1F60-5BCF1F0F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B5811-F91E-1F94-EBDD-AFFF7C24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CF0662-6B00-BA13-F0A0-D077422F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1E50B6-B270-D7C2-875F-293116AF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33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19BBB-BDCD-C54B-F917-EF989D0EE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2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Tesla </a:t>
            </a:r>
            <a:r>
              <a:rPr lang="pt-BR" b="1" kern="0" dirty="0" err="1"/>
              <a:t>Cybercab</a:t>
            </a:r>
            <a:endParaRPr lang="pt-BR" b="1" kern="0" dirty="0"/>
          </a:p>
          <a:p>
            <a:r>
              <a:rPr lang="pt-BR" kern="0" dirty="0"/>
              <a:t>Protótipo de carro sem volantes e pedais;</a:t>
            </a:r>
          </a:p>
          <a:p>
            <a:r>
              <a:rPr lang="pt-BR" kern="0" dirty="0"/>
              <a:t>Valor estimado para 2027 (lançamento): US$ 30.000,00.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Carro parado na rua&#10;&#10;Descrição gerada automaticamente com confiança média">
            <a:extLst>
              <a:ext uri="{FF2B5EF4-FFF2-40B4-BE49-F238E27FC236}">
                <a16:creationId xmlns:a16="http://schemas.microsoft.com/office/drawing/2014/main" id="{BB763076-03F7-DB25-EF4B-BF428002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9343" r="14028" b="20386"/>
          <a:stretch/>
        </p:blipFill>
        <p:spPr>
          <a:xfrm>
            <a:off x="838199" y="2932029"/>
            <a:ext cx="5085923" cy="3124209"/>
          </a:xfrm>
          <a:prstGeom prst="rect">
            <a:avLst/>
          </a:prstGeom>
        </p:spPr>
      </p:pic>
      <p:pic>
        <p:nvPicPr>
          <p:cNvPr id="9" name="Imagem 8" descr="Carro estacionado na frente de um prédio&#10;&#10;Descrição gerada automaticamente">
            <a:extLst>
              <a:ext uri="{FF2B5EF4-FFF2-40B4-BE49-F238E27FC236}">
                <a16:creationId xmlns:a16="http://schemas.microsoft.com/office/drawing/2014/main" id="{B8CA0672-F2C9-0123-EAF7-0AEE6F6B0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0709" r="7622" b="12533"/>
          <a:stretch/>
        </p:blipFill>
        <p:spPr>
          <a:xfrm>
            <a:off x="6281730" y="2932028"/>
            <a:ext cx="5085923" cy="31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E7D4-ADE8-C0C2-BA7E-0FA10F4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4780D-45E7-475A-4A68-1E170D4E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D0D84E-E893-80B9-8BC3-B075DA06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952650-920C-27CF-2C12-FF2B9843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34</a:t>
            </a:fld>
            <a:endParaRPr lang="pt-BR"/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A25B429-FB1E-BF1F-D651-3CD7C5A89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9" y="1967562"/>
            <a:ext cx="3720911" cy="371001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1A0435-E21D-E85D-63BA-E624CD03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Figure 02</a:t>
            </a: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Figure Status Update - BMW Use Case">
            <a:hlinkClick r:id="" action="ppaction://media"/>
            <a:extLst>
              <a:ext uri="{FF2B5EF4-FFF2-40B4-BE49-F238E27FC236}">
                <a16:creationId xmlns:a16="http://schemas.microsoft.com/office/drawing/2014/main" id="{3AA8CE75-7621-5B4F-FFD0-A70E0EE53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945" y="1259187"/>
            <a:ext cx="7854909" cy="44183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097D70-EC8D-709D-8116-847257D3C097}"/>
              </a:ext>
            </a:extLst>
          </p:cNvPr>
          <p:cNvSpPr txBox="1"/>
          <p:nvPr/>
        </p:nvSpPr>
        <p:spPr>
          <a:xfrm>
            <a:off x="6893977" y="5653363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hlinkClick r:id="rId7"/>
              </a:rPr>
              <a:t>https://www.figure.ai/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6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4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D7479-CF9B-9909-CDCB-6ADDCABE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054452-AA05-6457-5B47-07B196C0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566CED-64C2-8F99-A261-DC3CF02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35</a:t>
            </a:fld>
            <a:endParaRPr lang="pt-BR"/>
          </a:p>
        </p:txBody>
      </p:sp>
      <p:pic>
        <p:nvPicPr>
          <p:cNvPr id="6" name="Imagem 5" descr="Diagrama, Esquemático&#10;&#10;Descrição gerada automaticamente">
            <a:extLst>
              <a:ext uri="{FF2B5EF4-FFF2-40B4-BE49-F238E27FC236}">
                <a16:creationId xmlns:a16="http://schemas.microsoft.com/office/drawing/2014/main" id="{FDCF4818-5681-2133-765F-BC1ACEEA0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10" y="1448119"/>
            <a:ext cx="7549980" cy="4654599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A2F58DB-422F-38B5-1533-5BA880F4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67" y="1285195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B548-B353-A130-C1A3-2A3BFF04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2243D-2202-114B-E716-B3E63528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BC59CD-21A8-99D3-4155-52EEB174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C7D3CB-BB7C-A928-D3FC-D3A0AC9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36</a:t>
            </a:fld>
            <a:endParaRPr lang="pt-BR"/>
          </a:p>
        </p:txBody>
      </p:sp>
      <p:pic>
        <p:nvPicPr>
          <p:cNvPr id="3" name="Imagem 2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B75AF4A0-78E5-9624-7E95-52ABB51D3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1978"/>
          <a:stretch/>
        </p:blipFill>
        <p:spPr>
          <a:xfrm>
            <a:off x="1652649" y="1690688"/>
            <a:ext cx="8886702" cy="4571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1D2EC74-5B83-7DE7-5840-878CC00F19E0}"/>
              </a:ext>
            </a:extLst>
          </p:cNvPr>
          <p:cNvSpPr txBox="1"/>
          <p:nvPr/>
        </p:nvSpPr>
        <p:spPr>
          <a:xfrm>
            <a:off x="1906308" y="1692400"/>
            <a:ext cx="32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Inteligência Artificial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478A7A-2242-EE8A-3F51-C891C13B02D8}"/>
              </a:ext>
            </a:extLst>
          </p:cNvPr>
          <p:cNvSpPr txBox="1"/>
          <p:nvPr/>
        </p:nvSpPr>
        <p:spPr>
          <a:xfrm>
            <a:off x="4832388" y="2382499"/>
            <a:ext cx="388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de Máquina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CFBB55-2681-0396-264D-7EB7CB494F9C}"/>
              </a:ext>
            </a:extLst>
          </p:cNvPr>
          <p:cNvSpPr txBox="1"/>
          <p:nvPr/>
        </p:nvSpPr>
        <p:spPr>
          <a:xfrm>
            <a:off x="7595908" y="3105957"/>
            <a:ext cx="21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Profundo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57AE6E-6980-D97E-5018-90B70A987929}"/>
              </a:ext>
            </a:extLst>
          </p:cNvPr>
          <p:cNvSpPr txBox="1"/>
          <p:nvPr/>
        </p:nvSpPr>
        <p:spPr>
          <a:xfrm>
            <a:off x="1956651" y="2158979"/>
            <a:ext cx="228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Técnicas inspiradas </a:t>
            </a:r>
          </a:p>
          <a:p>
            <a:r>
              <a:rPr lang="pt-BR" dirty="0"/>
              <a:t>na </a:t>
            </a:r>
            <a:r>
              <a:rPr lang="pt-BR" b="1" dirty="0"/>
              <a:t>natureza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B3E7D-635A-1203-BD92-2174A61A5B6B}"/>
              </a:ext>
            </a:extLst>
          </p:cNvPr>
          <p:cNvSpPr txBox="1"/>
          <p:nvPr/>
        </p:nvSpPr>
        <p:spPr>
          <a:xfrm>
            <a:off x="4832388" y="2803111"/>
            <a:ext cx="251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Capacidade de </a:t>
            </a:r>
            <a:r>
              <a:rPr lang="pt-BR" sz="1800" b="1" dirty="0"/>
              <a:t>aprender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B9F399-F1A2-F563-04E5-8A286CBFBE7E}"/>
              </a:ext>
            </a:extLst>
          </p:cNvPr>
          <p:cNvSpPr txBox="1"/>
          <p:nvPr/>
        </p:nvSpPr>
        <p:spPr>
          <a:xfrm>
            <a:off x="7595908" y="3849735"/>
            <a:ext cx="282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Grandes </a:t>
            </a:r>
            <a:r>
              <a:rPr lang="pt-BR" sz="1800" dirty="0"/>
              <a:t>estruturas</a:t>
            </a:r>
            <a:r>
              <a:rPr lang="pt-BR" dirty="0"/>
              <a:t> e problemas </a:t>
            </a:r>
            <a:r>
              <a:rPr lang="pt-BR" b="1" dirty="0"/>
              <a:t>complexos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7892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EA876-1C22-334C-94D4-4BD0A3E4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218589-95FB-D23D-B5F1-2D99B8B3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8A0CC2-B823-40A7-371B-EF6BB74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37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6D11A1-5BEE-3CFB-657B-C02C0332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0587"/>
            <a:ext cx="10509477" cy="3737848"/>
          </a:xfrm>
          <a:prstGeom prst="rect">
            <a:avLst/>
          </a:prstGeom>
        </p:spPr>
      </p:pic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D4C3BE3B-D2D0-AE8E-7BAD-FBA4E7E4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777530"/>
            <a:ext cx="2685721" cy="1050283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8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63A4-346C-E4FC-67C7-E60AE353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DAABA-A042-CE35-C8F7-DDAD0D01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66428C-B5EB-0968-1719-E1EF043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385F3B-732E-F31A-48A0-F4E46445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2689EE-C8DC-D8E2-5929-B07872A1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237"/>
            <a:ext cx="2508250" cy="63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Jogar futebol: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pPr marL="457200" lvl="1" indent="0">
              <a:buNone/>
            </a:pPr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488B43A-D272-4622-78BB-CD0C30392EC7}"/>
              </a:ext>
            </a:extLst>
          </p:cNvPr>
          <p:cNvGrpSpPr/>
          <p:nvPr/>
        </p:nvGrpSpPr>
        <p:grpSpPr>
          <a:xfrm>
            <a:off x="5978068" y="1514022"/>
            <a:ext cx="5008372" cy="1344220"/>
            <a:chOff x="4907113" y="1548311"/>
            <a:chExt cx="6494450" cy="1743075"/>
          </a:xfrm>
        </p:grpSpPr>
        <p:pic>
          <p:nvPicPr>
            <p:cNvPr id="9" name="Imagem 8" descr="Texto&#10;&#10;Descrição gerada automaticamente">
              <a:extLst>
                <a:ext uri="{FF2B5EF4-FFF2-40B4-BE49-F238E27FC236}">
                  <a16:creationId xmlns:a16="http://schemas.microsoft.com/office/drawing/2014/main" id="{C0F5B41E-F998-8E85-D761-687986C1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402" y="1690689"/>
              <a:ext cx="782068" cy="1463992"/>
            </a:xfrm>
            <a:prstGeom prst="rect">
              <a:avLst/>
            </a:prstGeom>
          </p:spPr>
        </p:pic>
        <p:pic>
          <p:nvPicPr>
            <p:cNvPr id="10" name="Imagem 9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160C3E94-1A60-D663-8DA4-28EDBC12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51" y="1690237"/>
              <a:ext cx="1096412" cy="1459225"/>
            </a:xfrm>
            <a:prstGeom prst="rect">
              <a:avLst/>
            </a:prstGeom>
          </p:spPr>
        </p:pic>
        <p:pic>
          <p:nvPicPr>
            <p:cNvPr id="11" name="Imagem 10" descr="Logotipo&#10;&#10;Descrição gerada automaticamente">
              <a:extLst>
                <a:ext uri="{FF2B5EF4-FFF2-40B4-BE49-F238E27FC236}">
                  <a16:creationId xmlns:a16="http://schemas.microsoft.com/office/drawing/2014/main" id="{58040349-6975-8E8F-209D-EC35D49B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528" y="1695456"/>
              <a:ext cx="1153538" cy="1459225"/>
            </a:xfrm>
            <a:prstGeom prst="rect">
              <a:avLst/>
            </a:prstGeom>
          </p:spPr>
        </p:pic>
        <p:pic>
          <p:nvPicPr>
            <p:cNvPr id="12" name="Imagem 11" descr="Uma imagem contendo grama, ao ar livre, futebol, bola&#10;&#10;Descrição gerada automaticamente">
              <a:extLst>
                <a:ext uri="{FF2B5EF4-FFF2-40B4-BE49-F238E27FC236}">
                  <a16:creationId xmlns:a16="http://schemas.microsoft.com/office/drawing/2014/main" id="{7E6662D8-23B8-C949-08CC-C7421D89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113" y="1548311"/>
              <a:ext cx="2619375" cy="1743075"/>
            </a:xfrm>
            <a:prstGeom prst="rect">
              <a:avLst/>
            </a:prstGeom>
          </p:spPr>
        </p:pic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E07A3AE9-4EDC-AE0A-CFA5-6F08987D9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8415"/>
              </p:ext>
            </p:extLst>
          </p:nvPr>
        </p:nvGraphicFramePr>
        <p:xfrm>
          <a:off x="237071" y="2186977"/>
          <a:ext cx="5008372" cy="469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4031100827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3681221879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4042231260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52013423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4102825006"/>
                    </a:ext>
                  </a:extLst>
                </a:gridCol>
              </a:tblGrid>
              <a:tr h="566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Temperatura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effectLst/>
                        </a:rPr>
                        <a:t>Umidade</a:t>
                      </a:r>
                      <a:endParaRPr lang="pt-BR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Ventando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Jogar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94320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5509103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8E382AD-164A-3580-3808-6CB2666CB4D7}"/>
              </a:ext>
            </a:extLst>
          </p:cNvPr>
          <p:cNvGrpSpPr/>
          <p:nvPr/>
        </p:nvGrpSpPr>
        <p:grpSpPr>
          <a:xfrm>
            <a:off x="5473615" y="3688297"/>
            <a:ext cx="2059637" cy="1800682"/>
            <a:chOff x="5473615" y="3688297"/>
            <a:chExt cx="2059637" cy="180068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ACA7BA69-2C7B-B90E-92C3-7405059C7B68}"/>
                </a:ext>
              </a:extLst>
            </p:cNvPr>
            <p:cNvGrpSpPr/>
            <p:nvPr/>
          </p:nvGrpSpPr>
          <p:grpSpPr>
            <a:xfrm>
              <a:off x="5846657" y="3688297"/>
              <a:ext cx="1366464" cy="1800682"/>
              <a:chOff x="5897850" y="3708592"/>
              <a:chExt cx="1366464" cy="1800682"/>
            </a:xfrm>
          </p:grpSpPr>
          <p:pic>
            <p:nvPicPr>
              <p:cNvPr id="18" name="Imagem 17" descr="Uma imagem contendo computador, monitor&#10;&#10;Descrição gerada automaticamente">
                <a:extLst>
                  <a:ext uri="{FF2B5EF4-FFF2-40B4-BE49-F238E27FC236}">
                    <a16:creationId xmlns:a16="http://schemas.microsoft.com/office/drawing/2014/main" id="{00ACD4DE-13FB-03E2-95AA-D8E17287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447" y="3708592"/>
                <a:ext cx="993271" cy="1528737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F167BB1-1FBD-1D61-5493-D29DDF0E3914}"/>
                  </a:ext>
                </a:extLst>
              </p:cNvPr>
              <p:cNvSpPr txBox="1"/>
              <p:nvPr/>
            </p:nvSpPr>
            <p:spPr>
              <a:xfrm>
                <a:off x="5897850" y="5139942"/>
                <a:ext cx="1366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Computador</a:t>
                </a:r>
              </a:p>
            </p:txBody>
          </p:sp>
        </p:grp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FA064686-42EB-160F-8C26-5677EE6E67B0}"/>
                </a:ext>
              </a:extLst>
            </p:cNvPr>
            <p:cNvSpPr/>
            <p:nvPr/>
          </p:nvSpPr>
          <p:spPr>
            <a:xfrm>
              <a:off x="5473615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B4D4F163-2CFC-B2BA-A335-754FBF3D2E11}"/>
                </a:ext>
              </a:extLst>
            </p:cNvPr>
            <p:cNvSpPr/>
            <p:nvPr/>
          </p:nvSpPr>
          <p:spPr>
            <a:xfrm>
              <a:off x="7016712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C0538BF-F5AF-0BD3-731C-B396C6C0C6DC}"/>
              </a:ext>
            </a:extLst>
          </p:cNvPr>
          <p:cNvGrpSpPr/>
          <p:nvPr/>
        </p:nvGrpSpPr>
        <p:grpSpPr>
          <a:xfrm>
            <a:off x="7823184" y="3671910"/>
            <a:ext cx="4183076" cy="2292086"/>
            <a:chOff x="7823498" y="3098060"/>
            <a:chExt cx="4183076" cy="2292086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61CA782-9735-FC3D-90BB-1D7842D628BC}"/>
                </a:ext>
              </a:extLst>
            </p:cNvPr>
            <p:cNvSpPr/>
            <p:nvPr/>
          </p:nvSpPr>
          <p:spPr>
            <a:xfrm>
              <a:off x="9062862" y="309806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Tempo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216CBCA-7B23-1FCC-4FC0-D039DC413EBF}"/>
                </a:ext>
              </a:extLst>
            </p:cNvPr>
            <p:cNvSpPr/>
            <p:nvPr/>
          </p:nvSpPr>
          <p:spPr>
            <a:xfrm>
              <a:off x="8013629" y="375692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Umidade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3C8F893-3FFE-AEDE-4E4C-340544FD8377}"/>
                </a:ext>
              </a:extLst>
            </p:cNvPr>
            <p:cNvSpPr/>
            <p:nvPr/>
          </p:nvSpPr>
          <p:spPr>
            <a:xfrm>
              <a:off x="10082616" y="3744083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Ventando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6B7AC8A-6F37-35E7-E9DF-945464FFD727}"/>
                </a:ext>
              </a:extLst>
            </p:cNvPr>
            <p:cNvSpPr/>
            <p:nvPr/>
          </p:nvSpPr>
          <p:spPr>
            <a:xfrm>
              <a:off x="9301460" y="4463122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D0BD677-59FB-9944-B4A8-490A229E657C}"/>
                </a:ext>
              </a:extLst>
            </p:cNvPr>
            <p:cNvSpPr/>
            <p:nvPr/>
          </p:nvSpPr>
          <p:spPr>
            <a:xfrm>
              <a:off x="8668404" y="5045653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CF79D06-030D-5D6D-DD12-80E5712B6F43}"/>
                </a:ext>
              </a:extLst>
            </p:cNvPr>
            <p:cNvSpPr/>
            <p:nvPr/>
          </p:nvSpPr>
          <p:spPr>
            <a:xfrm>
              <a:off x="7823498" y="5045653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0EEE053-F5A8-E2A1-9DF1-8D0DF4FC5A0D}"/>
                </a:ext>
              </a:extLst>
            </p:cNvPr>
            <p:cNvSpPr/>
            <p:nvPr/>
          </p:nvSpPr>
          <p:spPr>
            <a:xfrm>
              <a:off x="9930825" y="5049918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A168CB1-17BC-8A19-8136-006657389676}"/>
                </a:ext>
              </a:extLst>
            </p:cNvPr>
            <p:cNvSpPr/>
            <p:nvPr/>
          </p:nvSpPr>
          <p:spPr>
            <a:xfrm>
              <a:off x="10775694" y="5049337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FEE31E56-AA87-F4DE-9DA9-51B6E2033FF6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9685898" y="3463185"/>
              <a:ext cx="2976" cy="9999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EC631548-8553-70AF-53DD-EA6B9820A032}"/>
                </a:ext>
              </a:extLst>
            </p:cNvPr>
            <p:cNvCxnSpPr>
              <a:stCxn id="21" idx="1"/>
              <a:endCxn id="22" idx="0"/>
            </p:cNvCxnSpPr>
            <p:nvPr/>
          </p:nvCxnSpPr>
          <p:spPr>
            <a:xfrm flipH="1">
              <a:off x="8636665" y="3280623"/>
              <a:ext cx="426197" cy="4762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99886B54-5F81-0892-039D-EF6C1DA083DD}"/>
                </a:ext>
              </a:extLst>
            </p:cNvPr>
            <p:cNvCxnSpPr>
              <a:stCxn id="21" idx="3"/>
              <a:endCxn id="23" idx="0"/>
            </p:cNvCxnSpPr>
            <p:nvPr/>
          </p:nvCxnSpPr>
          <p:spPr>
            <a:xfrm>
              <a:off x="10308934" y="3280623"/>
              <a:ext cx="396718" cy="4634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C1CED0FE-0406-38EF-C016-EAA2E7FA5C03}"/>
                </a:ext>
              </a:extLst>
            </p:cNvPr>
            <p:cNvCxnSpPr>
              <a:stCxn id="22" idx="2"/>
              <a:endCxn id="26" idx="0"/>
            </p:cNvCxnSpPr>
            <p:nvPr/>
          </p:nvCxnSpPr>
          <p:spPr>
            <a:xfrm flipH="1">
              <a:off x="8210912" y="4122045"/>
              <a:ext cx="4257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7F1BECE-4F3B-BCA5-0995-59A0A1B3F15F}"/>
                </a:ext>
              </a:extLst>
            </p:cNvPr>
            <p:cNvCxnSpPr>
              <a:stCxn id="22" idx="2"/>
              <a:endCxn id="25" idx="0"/>
            </p:cNvCxnSpPr>
            <p:nvPr/>
          </p:nvCxnSpPr>
          <p:spPr>
            <a:xfrm>
              <a:off x="8636665" y="4122045"/>
              <a:ext cx="4191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2857B24D-4CCE-449A-AAE2-A9FF3CBB7872}"/>
                </a:ext>
              </a:extLst>
            </p:cNvPr>
            <p:cNvCxnSpPr>
              <a:stCxn id="23" idx="2"/>
              <a:endCxn id="27" idx="0"/>
            </p:cNvCxnSpPr>
            <p:nvPr/>
          </p:nvCxnSpPr>
          <p:spPr>
            <a:xfrm flipH="1">
              <a:off x="10318239" y="4109208"/>
              <a:ext cx="387413" cy="9407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34C5F87F-10CE-596B-D446-020660A1AD93}"/>
                </a:ext>
              </a:extLst>
            </p:cNvPr>
            <p:cNvCxnSpPr>
              <a:stCxn id="23" idx="2"/>
              <a:endCxn id="28" idx="0"/>
            </p:cNvCxnSpPr>
            <p:nvPr/>
          </p:nvCxnSpPr>
          <p:spPr>
            <a:xfrm>
              <a:off x="10705652" y="4109208"/>
              <a:ext cx="457456" cy="940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FC262FF-2C40-D847-31B3-693D4238FE9E}"/>
                </a:ext>
              </a:extLst>
            </p:cNvPr>
            <p:cNvSpPr txBox="1"/>
            <p:nvPr/>
          </p:nvSpPr>
          <p:spPr>
            <a:xfrm>
              <a:off x="7861301" y="3298085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ensolarado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7234CAD-FEAB-28DC-7B22-6CFE7968AB6F}"/>
                </a:ext>
              </a:extLst>
            </p:cNvPr>
            <p:cNvSpPr txBox="1"/>
            <p:nvPr/>
          </p:nvSpPr>
          <p:spPr>
            <a:xfrm>
              <a:off x="8921963" y="3448470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nublado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ED98D4F-9B8E-63FD-1493-369185D38F70}"/>
                </a:ext>
              </a:extLst>
            </p:cNvPr>
            <p:cNvSpPr txBox="1"/>
            <p:nvPr/>
          </p:nvSpPr>
          <p:spPr>
            <a:xfrm>
              <a:off x="10465400" y="325811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chuvoso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896F77F-6235-9D9C-4F52-EB2902E91392}"/>
                </a:ext>
              </a:extLst>
            </p:cNvPr>
            <p:cNvSpPr txBox="1"/>
            <p:nvPr/>
          </p:nvSpPr>
          <p:spPr>
            <a:xfrm>
              <a:off x="8057041" y="4188662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alta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9F883EE-F828-DF6E-C306-B724F65CE277}"/>
                </a:ext>
              </a:extLst>
            </p:cNvPr>
            <p:cNvSpPr txBox="1"/>
            <p:nvPr/>
          </p:nvSpPr>
          <p:spPr>
            <a:xfrm>
              <a:off x="8737204" y="4190896"/>
              <a:ext cx="8585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normal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C533064-035A-3AD9-D5C4-F56CA1BF1F8D}"/>
                </a:ext>
              </a:extLst>
            </p:cNvPr>
            <p:cNvSpPr txBox="1"/>
            <p:nvPr/>
          </p:nvSpPr>
          <p:spPr>
            <a:xfrm>
              <a:off x="10033809" y="4300013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falso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06E03A9F-941B-F691-FB86-023674B40B54}"/>
                </a:ext>
              </a:extLst>
            </p:cNvPr>
            <p:cNvSpPr txBox="1"/>
            <p:nvPr/>
          </p:nvSpPr>
          <p:spPr>
            <a:xfrm>
              <a:off x="10934380" y="4363907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verdadeiro</a:t>
              </a:r>
            </a:p>
          </p:txBody>
        </p:sp>
      </p:grpSp>
      <p:graphicFrame>
        <p:nvGraphicFramePr>
          <p:cNvPr id="43" name="Tabela 42">
            <a:extLst>
              <a:ext uri="{FF2B5EF4-FFF2-40B4-BE49-F238E27FC236}">
                <a16:creationId xmlns:a16="http://schemas.microsoft.com/office/drawing/2014/main" id="{030B8FF4-E06F-AE84-B47E-4F0F4878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129524"/>
              </p:ext>
            </p:extLst>
          </p:nvPr>
        </p:nvGraphicFramePr>
        <p:xfrm>
          <a:off x="236087" y="2651997"/>
          <a:ext cx="5008372" cy="305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604599719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1037331364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3849261557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32236615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806111112"/>
                    </a:ext>
                  </a:extLst>
                </a:gridCol>
              </a:tblGrid>
              <a:tr h="812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8537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2644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666244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62881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10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79428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49974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3462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99755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09619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0683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quente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705428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amenda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8501003"/>
                  </a:ext>
                </a:extLst>
              </a:tr>
            </a:tbl>
          </a:graphicData>
        </a:graphic>
      </p:graphicFrame>
      <p:sp>
        <p:nvSpPr>
          <p:cNvPr id="44" name="CaixaDeTexto 43">
            <a:extLst>
              <a:ext uri="{FF2B5EF4-FFF2-40B4-BE49-F238E27FC236}">
                <a16:creationId xmlns:a16="http://schemas.microsoft.com/office/drawing/2014/main" id="{5079442D-6956-286E-DB75-6F808D2B7576}"/>
              </a:ext>
            </a:extLst>
          </p:cNvPr>
          <p:cNvSpPr txBox="1"/>
          <p:nvPr/>
        </p:nvSpPr>
        <p:spPr>
          <a:xfrm>
            <a:off x="7336159" y="3098851"/>
            <a:ext cx="469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Árvores de Decisão (</a:t>
            </a:r>
            <a:r>
              <a:rPr lang="pt-BR" sz="2400" b="1" i="1" dirty="0" err="1">
                <a:solidFill>
                  <a:srgbClr val="8A0538"/>
                </a:solidFill>
              </a:rPr>
              <a:t>Decision</a:t>
            </a:r>
            <a:r>
              <a:rPr lang="pt-BR" sz="2400" b="1" i="1" dirty="0">
                <a:solidFill>
                  <a:srgbClr val="8A0538"/>
                </a:solidFill>
              </a:rPr>
              <a:t> </a:t>
            </a:r>
            <a:r>
              <a:rPr lang="pt-BR" sz="2400" b="1" i="1" dirty="0" err="1">
                <a:solidFill>
                  <a:srgbClr val="8A0538"/>
                </a:solidFill>
              </a:rPr>
              <a:t>Trees</a:t>
            </a:r>
            <a:r>
              <a:rPr lang="pt-BR" sz="2400" b="1" dirty="0">
                <a:solidFill>
                  <a:srgbClr val="8A0538"/>
                </a:solidFill>
              </a:rPr>
              <a:t>)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5CDF8B8C-F812-FB9E-D589-1A2AC617254E}"/>
              </a:ext>
            </a:extLst>
          </p:cNvPr>
          <p:cNvGrpSpPr/>
          <p:nvPr/>
        </p:nvGrpSpPr>
        <p:grpSpPr>
          <a:xfrm>
            <a:off x="236087" y="5770033"/>
            <a:ext cx="4181530" cy="657615"/>
            <a:chOff x="236087" y="5770033"/>
            <a:chExt cx="4181530" cy="657615"/>
          </a:xfrm>
        </p:grpSpPr>
        <p:sp>
          <p:nvSpPr>
            <p:cNvPr id="46" name="Chave Esquerda 45">
              <a:extLst>
                <a:ext uri="{FF2B5EF4-FFF2-40B4-BE49-F238E27FC236}">
                  <a16:creationId xmlns:a16="http://schemas.microsoft.com/office/drawing/2014/main" id="{57C22016-DD2E-2AE9-0821-BCE65DDBC4A7}"/>
                </a:ext>
              </a:extLst>
            </p:cNvPr>
            <p:cNvSpPr/>
            <p:nvPr/>
          </p:nvSpPr>
          <p:spPr>
            <a:xfrm rot="16200000">
              <a:off x="2197683" y="3808437"/>
              <a:ext cx="258337" cy="4181530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9CE082E-C787-A75D-7A0A-41F83372AB18}"/>
                </a:ext>
              </a:extLst>
            </p:cNvPr>
            <p:cNvSpPr txBox="1"/>
            <p:nvPr/>
          </p:nvSpPr>
          <p:spPr>
            <a:xfrm>
              <a:off x="1912378" y="610448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Atributos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58028DF-D7A1-8B09-4D75-6BEC90D1035F}"/>
              </a:ext>
            </a:extLst>
          </p:cNvPr>
          <p:cNvGrpSpPr/>
          <p:nvPr/>
        </p:nvGrpSpPr>
        <p:grpSpPr>
          <a:xfrm>
            <a:off x="4442764" y="5770033"/>
            <a:ext cx="782473" cy="657614"/>
            <a:chOff x="4442764" y="5770033"/>
            <a:chExt cx="782473" cy="657614"/>
          </a:xfrm>
        </p:grpSpPr>
        <p:sp>
          <p:nvSpPr>
            <p:cNvPr id="49" name="Chave Esquerda 48">
              <a:extLst>
                <a:ext uri="{FF2B5EF4-FFF2-40B4-BE49-F238E27FC236}">
                  <a16:creationId xmlns:a16="http://schemas.microsoft.com/office/drawing/2014/main" id="{344366A6-10A4-91A4-4D6C-817C348F0B0E}"/>
                </a:ext>
              </a:extLst>
            </p:cNvPr>
            <p:cNvSpPr/>
            <p:nvPr/>
          </p:nvSpPr>
          <p:spPr>
            <a:xfrm rot="16200000">
              <a:off x="4708654" y="5511787"/>
              <a:ext cx="258337" cy="774829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6134771-532F-3304-5F7F-943CC7B3356E}"/>
                </a:ext>
              </a:extLst>
            </p:cNvPr>
            <p:cNvSpPr txBox="1"/>
            <p:nvPr/>
          </p:nvSpPr>
          <p:spPr>
            <a:xfrm>
              <a:off x="4442764" y="6104482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Classes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88B3D40-E255-6117-079D-1B33F382F454}"/>
              </a:ext>
            </a:extLst>
          </p:cNvPr>
          <p:cNvGrpSpPr/>
          <p:nvPr/>
        </p:nvGrpSpPr>
        <p:grpSpPr>
          <a:xfrm>
            <a:off x="4450408" y="3075676"/>
            <a:ext cx="1855717" cy="323165"/>
            <a:chOff x="4450408" y="3075676"/>
            <a:chExt cx="1855717" cy="323165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481AA9F-4035-339D-7A37-3581E8FC6BBD}"/>
                </a:ext>
              </a:extLst>
            </p:cNvPr>
            <p:cNvSpPr/>
            <p:nvPr/>
          </p:nvSpPr>
          <p:spPr>
            <a:xfrm>
              <a:off x="4450408" y="3125165"/>
              <a:ext cx="767182" cy="22547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3" name="Conector de Seta Reta 52">
              <a:extLst>
                <a:ext uri="{FF2B5EF4-FFF2-40B4-BE49-F238E27FC236}">
                  <a16:creationId xmlns:a16="http://schemas.microsoft.com/office/drawing/2014/main" id="{EB492783-7441-5194-7C22-D0213897AB38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5217590" y="3237902"/>
              <a:ext cx="336503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8ADA4BD5-87CD-713A-B6AC-7A9899876A15}"/>
                </a:ext>
              </a:extLst>
            </p:cNvPr>
            <p:cNvSpPr txBox="1"/>
            <p:nvPr/>
          </p:nvSpPr>
          <p:spPr>
            <a:xfrm>
              <a:off x="5531299" y="3075676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00B0F0"/>
                  </a:solidFill>
                </a:rPr>
                <a:t>Rótulo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D940-A998-8B6B-9D21-19E78B8E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6E947-B9D6-1D65-51DB-BFD9C1F3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A128C-DD7D-4B50-6F32-3F8833BC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AC712E-8981-1E39-D099-065DACFB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E2F4E-3BA1-B7BB-ABC3-FDCE1FA1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Tipos de dados:</a:t>
            </a:r>
          </a:p>
          <a:p>
            <a:pPr lvl="1">
              <a:buClr>
                <a:srgbClr val="FF0000"/>
              </a:buClr>
            </a:pPr>
            <a:r>
              <a:rPr lang="pt-BR" dirty="0"/>
              <a:t>Contínuos;</a:t>
            </a:r>
          </a:p>
          <a:p>
            <a:pPr lvl="1">
              <a:buClr>
                <a:srgbClr val="4257C8"/>
              </a:buClr>
            </a:pPr>
            <a:r>
              <a:rPr lang="pt-BR" dirty="0"/>
              <a:t>Discretos.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marL="0" lvl="1" inden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None/>
            </a:pPr>
            <a:r>
              <a:rPr lang="pt-BR" sz="2800" b="1" dirty="0"/>
              <a:t>Problemas resolvidos por técnicas de </a:t>
            </a:r>
            <a:r>
              <a:rPr lang="pt-BR" sz="2800" b="1" i="1" dirty="0" err="1"/>
              <a:t>Machine</a:t>
            </a:r>
            <a:r>
              <a:rPr lang="pt-BR" sz="2800" b="1" i="1" dirty="0"/>
              <a:t> Learning</a:t>
            </a:r>
            <a:r>
              <a:rPr lang="pt-BR" sz="2800" b="1" dirty="0"/>
              <a:t>:</a:t>
            </a:r>
            <a:endParaRPr lang="pt-BR" sz="2800" dirty="0"/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Classificação;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Regressão/Previsão;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Agrupamento;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Regras de associação.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C11308A-5270-DB93-7008-2795E7961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6640"/>
              </p:ext>
            </p:extLst>
          </p:nvPr>
        </p:nvGraphicFramePr>
        <p:xfrm>
          <a:off x="5379245" y="2019300"/>
          <a:ext cx="384239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1014352549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2165666574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15679379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Temperatura (°C)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Umidade (%)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256866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23,8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70,1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32885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25,0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63240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29,7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85,3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346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33,2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60,0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494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12,5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99,9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5724886"/>
                  </a:ext>
                </a:extLst>
              </a:tr>
            </a:tbl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522DD395-81EA-7E0E-2E63-9C3745FF33B0}"/>
              </a:ext>
            </a:extLst>
          </p:cNvPr>
          <p:cNvSpPr/>
          <p:nvPr/>
        </p:nvSpPr>
        <p:spPr>
          <a:xfrm rot="10800000">
            <a:off x="4796252" y="2554499"/>
            <a:ext cx="516540" cy="33930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736BD85-8198-6A80-C3C9-6D350B06E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6468"/>
              </p:ext>
            </p:extLst>
          </p:nvPr>
        </p:nvGraphicFramePr>
        <p:xfrm>
          <a:off x="3806622" y="2019299"/>
          <a:ext cx="95640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375707688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25495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27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31319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9309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56624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705202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A1A8E50-4B64-E7A3-20A3-6C620374F8DA}"/>
              </a:ext>
            </a:extLst>
          </p:cNvPr>
          <p:cNvGrpSpPr/>
          <p:nvPr/>
        </p:nvGrpSpPr>
        <p:grpSpPr>
          <a:xfrm>
            <a:off x="1630017" y="4144621"/>
            <a:ext cx="10237473" cy="461665"/>
            <a:chOff x="1630017" y="4144621"/>
            <a:chExt cx="10237473" cy="461665"/>
          </a:xfrm>
        </p:grpSpPr>
        <p:sp>
          <p:nvSpPr>
            <p:cNvPr id="11" name="Seta: para a Esquerda 10">
              <a:extLst>
                <a:ext uri="{FF2B5EF4-FFF2-40B4-BE49-F238E27FC236}">
                  <a16:creationId xmlns:a16="http://schemas.microsoft.com/office/drawing/2014/main" id="{63BE0235-5210-1AFF-4CCB-4E6F45C718AE}"/>
                </a:ext>
              </a:extLst>
            </p:cNvPr>
            <p:cNvSpPr/>
            <p:nvPr/>
          </p:nvSpPr>
          <p:spPr>
            <a:xfrm>
              <a:off x="3631095" y="4157873"/>
              <a:ext cx="1934817" cy="43732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249021E-3ED3-919C-F17B-865444267B96}"/>
                </a:ext>
              </a:extLst>
            </p:cNvPr>
            <p:cNvSpPr txBox="1"/>
            <p:nvPr/>
          </p:nvSpPr>
          <p:spPr>
            <a:xfrm>
              <a:off x="5618920" y="4144621"/>
              <a:ext cx="6248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Tema do Projeto da Disciplina de Computação 2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368B700-CA56-BEF6-7178-DBE6EC1C793E}"/>
                </a:ext>
              </a:extLst>
            </p:cNvPr>
            <p:cNvSpPr/>
            <p:nvPr/>
          </p:nvSpPr>
          <p:spPr>
            <a:xfrm>
              <a:off x="1630017" y="4144621"/>
              <a:ext cx="1802296" cy="437321"/>
            </a:xfrm>
            <a:prstGeom prst="rect">
              <a:avLst/>
            </a:prstGeom>
            <a:noFill/>
            <a:ln w="57150">
              <a:solidFill>
                <a:srgbClr val="FE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8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5215-B51E-5DA3-8318-0FE470F0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D420A3-0623-8C43-4FAB-E68AC1E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Inteligência, ou Inteligência natural, </a:t>
            </a:r>
            <a:r>
              <a:rPr lang="pt-BR" dirty="0"/>
              <a:t>diz respeito a um </a:t>
            </a:r>
            <a:r>
              <a:rPr lang="pt-BR" u="sng" dirty="0"/>
              <a:t>indivíduo</a:t>
            </a:r>
            <a:r>
              <a:rPr lang="pt-BR" dirty="0"/>
              <a:t> que é dotado de uma ou mais habilidades, como por exemplo:</a:t>
            </a:r>
          </a:p>
          <a:p>
            <a:r>
              <a:rPr lang="pt-BR" dirty="0"/>
              <a:t>Aprendizado;</a:t>
            </a:r>
          </a:p>
          <a:p>
            <a:r>
              <a:rPr lang="pt-BR" dirty="0"/>
              <a:t>Compreensão;</a:t>
            </a:r>
          </a:p>
          <a:p>
            <a:r>
              <a:rPr lang="pt-BR" dirty="0"/>
              <a:t>Comunicação;</a:t>
            </a:r>
          </a:p>
          <a:p>
            <a:r>
              <a:rPr lang="pt-BR" dirty="0"/>
              <a:t>Memória;</a:t>
            </a:r>
          </a:p>
          <a:p>
            <a:r>
              <a:rPr lang="pt-BR" dirty="0"/>
              <a:t>Planejamento;</a:t>
            </a:r>
          </a:p>
          <a:p>
            <a:r>
              <a:rPr lang="pt-BR" dirty="0"/>
              <a:t>Resolução de Problemas;</a:t>
            </a:r>
          </a:p>
          <a:p>
            <a:r>
              <a:rPr lang="pt-BR" dirty="0"/>
              <a:t>Sentimentos.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7B590F-A2AB-CF12-88DA-F6EDF6D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5EEEDC-718D-7078-62A0-93F939E5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</a:t>
            </a:fld>
            <a:endParaRPr lang="pt-BR"/>
          </a:p>
        </p:txBody>
      </p:sp>
      <p:pic>
        <p:nvPicPr>
          <p:cNvPr id="6" name="Imagem 5" descr="Foto em preto e branco de bebê&#10;&#10;Descrição gerada automaticamente">
            <a:extLst>
              <a:ext uri="{FF2B5EF4-FFF2-40B4-BE49-F238E27FC236}">
                <a16:creationId xmlns:a16="http://schemas.microsoft.com/office/drawing/2014/main" id="{83650939-7F0D-95B1-53DE-C6AB49AD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32206" y="2685454"/>
            <a:ext cx="3421594" cy="30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9AC07-DA22-402A-9457-BFA7176D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2"/>
            <a:ext cx="10515600" cy="1325563"/>
          </a:xfrm>
        </p:spPr>
        <p:txBody>
          <a:bodyPr>
            <a:normAutofit/>
          </a:bodyPr>
          <a:lstStyle/>
          <a:p>
            <a:r>
              <a:rPr lang="pt-BR" sz="4300" dirty="0"/>
              <a:t>5. Aprendizado de Máquina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CFBE8B-67FB-4A04-B207-328FCAE2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1173412"/>
            <a:ext cx="11601691" cy="2347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8A0538"/>
                </a:solidFill>
              </a:rPr>
              <a:t>Classificação (</a:t>
            </a:r>
            <a:r>
              <a:rPr lang="pt-BR" b="1" i="1" dirty="0" err="1">
                <a:solidFill>
                  <a:srgbClr val="8A0538"/>
                </a:solidFill>
              </a:rPr>
              <a:t>Classification</a:t>
            </a:r>
            <a:r>
              <a:rPr lang="pt-BR" b="1" dirty="0">
                <a:solidFill>
                  <a:srgbClr val="8A0538"/>
                </a:solidFill>
              </a:rPr>
              <a:t>)</a:t>
            </a:r>
          </a:p>
          <a:p>
            <a:pPr marL="0" indent="0">
              <a:buNone/>
            </a:pPr>
            <a:r>
              <a:rPr lang="pt-BR" b="1" dirty="0"/>
              <a:t>Algoritmos: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Árvores de decisão (</a:t>
            </a:r>
            <a:r>
              <a:rPr lang="pt-BR" i="1" dirty="0" err="1"/>
              <a:t>Decision</a:t>
            </a:r>
            <a:r>
              <a:rPr lang="pt-BR" i="1" dirty="0"/>
              <a:t> </a:t>
            </a:r>
            <a:r>
              <a:rPr lang="pt-BR" i="1" dirty="0" err="1"/>
              <a:t>Trees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Redes neurais artificiais (</a:t>
            </a:r>
            <a:r>
              <a:rPr lang="pt-BR" i="1" dirty="0"/>
              <a:t>Artificial Neural Networks </a:t>
            </a:r>
            <a:r>
              <a:rPr lang="pt-BR" dirty="0"/>
              <a:t>– </a:t>
            </a:r>
            <a:r>
              <a:rPr lang="pt-BR" dirty="0" err="1"/>
              <a:t>ANNs</a:t>
            </a:r>
            <a:r>
              <a:rPr lang="pt-BR" dirty="0"/>
              <a:t> ou </a:t>
            </a:r>
            <a:r>
              <a:rPr lang="pt-BR" dirty="0" err="1"/>
              <a:t>RNAs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Máquina de vetores de suporte (</a:t>
            </a:r>
            <a:r>
              <a:rPr lang="pt-BR" i="1" dirty="0" err="1"/>
              <a:t>Support</a:t>
            </a:r>
            <a:r>
              <a:rPr lang="pt-BR" i="1" dirty="0"/>
              <a:t> Vector </a:t>
            </a:r>
            <a:r>
              <a:rPr lang="pt-BR" i="1" dirty="0" err="1"/>
              <a:t>Machine</a:t>
            </a:r>
            <a:r>
              <a:rPr lang="pt-BR" i="1" dirty="0"/>
              <a:t> – SVM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Classificadores </a:t>
            </a:r>
            <a:r>
              <a:rPr lang="pt-BR" dirty="0" err="1"/>
              <a:t>Naive</a:t>
            </a:r>
            <a:r>
              <a:rPr lang="pt-BR" dirty="0"/>
              <a:t> </a:t>
            </a:r>
            <a:r>
              <a:rPr lang="pt-BR" dirty="0" err="1"/>
              <a:t>Bayes</a:t>
            </a:r>
            <a:r>
              <a:rPr lang="pt-BR" dirty="0"/>
              <a:t> (</a:t>
            </a:r>
            <a:r>
              <a:rPr lang="pt-BR" i="1" dirty="0" err="1"/>
              <a:t>Naive</a:t>
            </a:r>
            <a:r>
              <a:rPr lang="pt-BR" i="1" dirty="0"/>
              <a:t> </a:t>
            </a:r>
            <a:r>
              <a:rPr lang="pt-BR" i="1" dirty="0" err="1"/>
              <a:t>Bayes</a:t>
            </a:r>
            <a:r>
              <a:rPr lang="pt-BR" i="1" dirty="0"/>
              <a:t> </a:t>
            </a:r>
            <a:r>
              <a:rPr lang="pt-BR" i="1" dirty="0" err="1"/>
              <a:t>Classifiers</a:t>
            </a:r>
            <a:r>
              <a:rPr lang="pt-BR" dirty="0"/>
              <a:t>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5E5AD-B0E7-4438-831B-68805116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9E99-14F5-4229-8B61-FC3862D9DBC8}" type="slidenum">
              <a:rPr lang="pt-BR" smtClean="0"/>
              <a:t>40</a:t>
            </a:fld>
            <a:endParaRPr lang="pt-BR" dirty="0"/>
          </a:p>
        </p:txBody>
      </p:sp>
      <p:pic>
        <p:nvPicPr>
          <p:cNvPr id="11" name="Imagem 10" descr="Uma imagem contendo no interior, computador, computer, tela&#10;&#10;Descrição gerada automaticamente">
            <a:extLst>
              <a:ext uri="{FF2B5EF4-FFF2-40B4-BE49-F238E27FC236}">
                <a16:creationId xmlns:a16="http://schemas.microsoft.com/office/drawing/2014/main" id="{56855936-9E23-4364-9B32-AD833FCD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91919" y="3673229"/>
            <a:ext cx="3110099" cy="2226313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752208F8-9710-46C5-8C05-BC4445CBF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83" t="4614" r="2311" b="20202"/>
          <a:stretch/>
        </p:blipFill>
        <p:spPr>
          <a:xfrm>
            <a:off x="5714997" y="3537105"/>
            <a:ext cx="5390480" cy="236243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14C2D2-8890-439E-9B10-74BF7624F600}"/>
              </a:ext>
            </a:extLst>
          </p:cNvPr>
          <p:cNvSpPr txBox="1"/>
          <p:nvPr/>
        </p:nvSpPr>
        <p:spPr>
          <a:xfrm>
            <a:off x="1095458" y="4555552"/>
            <a:ext cx="86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SVM:</a:t>
            </a:r>
          </a:p>
        </p:txBody>
      </p:sp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6E796211-3AAD-96AC-2B9B-3E130F39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193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18D61-4409-2785-386A-FFA7BF1F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868628-57DF-7D24-1ACE-CBCB234F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Objetivo: </a:t>
            </a:r>
            <a:r>
              <a:rPr lang="pt-BR" dirty="0"/>
              <a:t>a dupla deverá fazer O algoritmo deve ser adaptado ao problema de identificação (classificação) da doença de Parkinson por sinais de áudio. Dados e descrição do </a:t>
            </a:r>
            <a:r>
              <a:rPr lang="pt-BR" i="1" dirty="0"/>
              <a:t>dataset</a:t>
            </a:r>
            <a:r>
              <a:rPr lang="pt-BR" dirty="0"/>
              <a:t> disponíveis </a:t>
            </a:r>
            <a:r>
              <a:rPr lang="pt-BR" dirty="0">
                <a:hlinkClick r:id="rId2"/>
              </a:rPr>
              <a:t>aqui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b="1" dirty="0"/>
              <a:t>Requisitos:</a:t>
            </a:r>
          </a:p>
          <a:p>
            <a:r>
              <a:rPr lang="pt-BR" dirty="0"/>
              <a:t>Cada equipe irá escolher um algoritmo de classificação diferente.</a:t>
            </a:r>
          </a:p>
          <a:p>
            <a:r>
              <a:rPr lang="pt-BR" dirty="0"/>
              <a:t>Do total de dados fornecidos na tarefa, 80% deve ser usado para treinamento dos modelos e 20% para a validação.</a:t>
            </a:r>
          </a:p>
          <a:p>
            <a:r>
              <a:rPr lang="pt-BR" dirty="0"/>
              <a:t>Os critérios de avaliação de desempenho dos métodos serão os mesmos para todas as duplas: os 6 critérios apresentados nos próximos slides. O professor irá informar em sala o critério de desempate.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B41DC6-6829-1449-1822-C73CC4F9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FD62B0-F41A-C283-49CC-80F2770C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39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30E2-DBCF-542D-4DB9-93B3C300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0575-90BB-6E8A-5855-EC1F1A77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BDDDD-9485-B6AF-1F5B-87356BA5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Critérios de Avaliação de Desempenho: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1. Matriz de confusão (</a:t>
            </a:r>
            <a:r>
              <a:rPr lang="pt-BR" b="1" i="1" dirty="0" err="1"/>
              <a:t>confusion</a:t>
            </a:r>
            <a:r>
              <a:rPr lang="pt-BR" b="1" i="1" dirty="0"/>
              <a:t> </a:t>
            </a:r>
            <a:r>
              <a:rPr lang="pt-BR" b="1" i="1" dirty="0" err="1"/>
              <a:t>matrix</a:t>
            </a:r>
            <a:r>
              <a:rPr lang="pt-BR" b="1" dirty="0"/>
              <a:t>):</a:t>
            </a:r>
          </a:p>
          <a:p>
            <a:pPr marL="0" indent="0">
              <a:buNone/>
            </a:pPr>
            <a:r>
              <a:rPr lang="pt-BR" dirty="0"/>
              <a:t>TP: </a:t>
            </a:r>
            <a:r>
              <a:rPr lang="pt-BR" i="1" dirty="0" err="1"/>
              <a:t>true</a:t>
            </a:r>
            <a:r>
              <a:rPr lang="pt-BR" i="1" dirty="0"/>
              <a:t> positives</a:t>
            </a:r>
          </a:p>
          <a:p>
            <a:pPr marL="0" indent="0">
              <a:buNone/>
            </a:pPr>
            <a:r>
              <a:rPr lang="pt-BR" dirty="0"/>
              <a:t>FP: </a:t>
            </a:r>
            <a:r>
              <a:rPr lang="pt-BR" i="1" dirty="0"/>
              <a:t>false positives</a:t>
            </a:r>
          </a:p>
          <a:p>
            <a:pPr marL="0" indent="0">
              <a:buNone/>
            </a:pPr>
            <a:r>
              <a:rPr lang="pt-BR" dirty="0"/>
              <a:t>TN: </a:t>
            </a:r>
            <a:r>
              <a:rPr lang="pt-BR" i="1" dirty="0" err="1"/>
              <a:t>true</a:t>
            </a:r>
            <a:r>
              <a:rPr lang="pt-BR" i="1" dirty="0"/>
              <a:t> negatives</a:t>
            </a:r>
          </a:p>
          <a:p>
            <a:pPr marL="0" indent="0">
              <a:buNone/>
            </a:pPr>
            <a:r>
              <a:rPr lang="pt-BR" dirty="0"/>
              <a:t>FN: </a:t>
            </a:r>
            <a:r>
              <a:rPr lang="pt-BR" i="1" dirty="0"/>
              <a:t>false negatives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04B3A0-0A8C-DC35-4733-F5C7F8E1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FA6EC5-90E8-F0C1-D274-039E39DD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FCAF18-9031-9E13-3D1B-C16A564D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00" y="2744304"/>
            <a:ext cx="3811373" cy="33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CE9B-D641-9B90-08D9-5A206833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E3C31-7745-F818-A9FF-786D22E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28577D-FB09-E2E1-350D-6FCA60E6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C3DB6A-8294-7FE2-E3A9-F4D35826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169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2CC3-FC22-3455-6226-DA347127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72AC-4BC8-E880-B7DB-2A120357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b="1" dirty="0"/>
                  <a:t>4. Precisão (</a:t>
                </a:r>
                <a:r>
                  <a:rPr lang="pt-BR" b="1" i="1" dirty="0" err="1"/>
                  <a:t>Precision</a:t>
                </a:r>
                <a:r>
                  <a:rPr lang="pt-BR" b="1" i="1" dirty="0"/>
                  <a:t>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𝑃𝑟𝑒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5. </a:t>
                </a:r>
                <a:r>
                  <a:rPr lang="pt-BR" b="1" i="1" dirty="0"/>
                  <a:t>Recall </a:t>
                </a:r>
                <a:r>
                  <a:rPr lang="pt-BR" b="1" dirty="0"/>
                  <a:t>(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𝑅𝑒𝑐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𝑅𝑒𝑐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6.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1_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</m:oMath>
                </a14:m>
                <a:r>
                  <a:rPr lang="pt-BR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num>
                        <m:den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22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521D3-0BE0-669D-25AD-F2387FF2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ACC381-94DA-1C9F-A4E8-C5FDAEC6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8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7B9A-226F-AB21-1696-B52DBE24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9676B-108B-939B-8186-F2EBE26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30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6CF51F-5842-696E-BDD3-3EBBF4FF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259746-4F53-96F7-86C9-13841139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84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BB4A-ECE5-33FF-BE8E-694CF201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59ECF-ECF1-C75D-0BB3-BD731C93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0"/>
            <a:ext cx="10515600" cy="893832"/>
          </a:xfrm>
        </p:spPr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44BEA-4F82-BB0B-64CD-7A536146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4162"/>
            <a:ext cx="10850217" cy="5402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u="sng" dirty="0"/>
              <a:t>Entrega:</a:t>
            </a:r>
          </a:p>
          <a:p>
            <a:pPr marL="514350" indent="-514350">
              <a:buAutoNum type="arabicPeriod"/>
            </a:pPr>
            <a:r>
              <a:rPr lang="pt-BR" dirty="0"/>
              <a:t>Código computacional que treina e avalia o método escolhido nos 6 critérios de avaliação de desempenho;</a:t>
            </a:r>
          </a:p>
          <a:p>
            <a:pPr marL="514350" indent="-514350">
              <a:buAutoNum type="arabicPeriod"/>
            </a:pPr>
            <a:r>
              <a:rPr lang="pt-BR" dirty="0"/>
              <a:t>Apresentação em slides (7 min) contendo:</a:t>
            </a:r>
          </a:p>
          <a:p>
            <a:pPr lvl="1"/>
            <a:r>
              <a:rPr lang="pt-BR" dirty="0"/>
              <a:t>Explicação do método (como ele funciona);</a:t>
            </a:r>
          </a:p>
          <a:p>
            <a:pPr lvl="1"/>
            <a:r>
              <a:rPr lang="pt-BR" dirty="0"/>
              <a:t>Procedimentos de treinamento e validação do método;</a:t>
            </a:r>
          </a:p>
          <a:p>
            <a:pPr lvl="1"/>
            <a:r>
              <a:rPr lang="pt-BR" dirty="0"/>
              <a:t>Resultados (critérios de avaliação);</a:t>
            </a:r>
          </a:p>
          <a:p>
            <a:pPr lvl="1"/>
            <a:r>
              <a:rPr lang="pt-BR" dirty="0"/>
              <a:t>Discussão.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b="1" u="sng" dirty="0"/>
              <a:t>Observações: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A equipe que procurar formas de melhorar a resposta dos métodos e que chegarem ao melhor resultado terão a maior nota. Mais informações sobre esse ponto serão discutidas em sala. 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892628-1262-CB7E-4470-0F9641EB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6D0E8E-8BEA-03B1-0FB5-770D9A29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135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47</a:t>
            </a:fld>
            <a:endParaRPr lang="pt-BR"/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423" r="1"/>
          <a:stretch/>
        </p:blipFill>
        <p:spPr>
          <a:xfrm>
            <a:off x="38100" y="3328794"/>
            <a:ext cx="1861952" cy="2663599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63C73251-B445-4745-9DDD-A87FF315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938" b="19227"/>
          <a:stretch/>
        </p:blipFill>
        <p:spPr>
          <a:xfrm>
            <a:off x="2039151" y="1332321"/>
            <a:ext cx="9756102" cy="4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Contato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48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CD94858-1BBC-4479-97B1-84FD31C3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0" y="3086233"/>
            <a:ext cx="8721533" cy="28256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400" b="1" dirty="0"/>
              <a:t>Prof. Marcelo de Oliveira Rosa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mrosa@utfpr.edu.br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Newton Carlos Will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will@utfpr.edu.br</a:t>
            </a:r>
            <a:r>
              <a:rPr lang="pt-BR" sz="2400" dirty="0">
                <a:solidFill>
                  <a:srgbClr val="4257C8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pt-BR" sz="2400" b="1" dirty="0"/>
              <a:t>Prof. Roberto Zanetti Freire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robertofreire@utfpr.edu.br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Robson Ribeiro Linhares </a:t>
            </a:r>
            <a:r>
              <a:rPr lang="pt-BR" sz="2400" dirty="0"/>
              <a:t>–</a:t>
            </a:r>
            <a:r>
              <a:rPr lang="pt-BR" sz="2400" b="1" dirty="0"/>
              <a:t> </a:t>
            </a:r>
            <a:r>
              <a:rPr lang="pt-BR" sz="2400" dirty="0">
                <a:solidFill>
                  <a:srgbClr val="4257C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linhares@dainf.ct.utfpr.edu.br</a:t>
            </a:r>
            <a:r>
              <a:rPr lang="pt-BR" sz="2400" dirty="0">
                <a:solidFill>
                  <a:srgbClr val="4257C8"/>
                </a:solidFill>
              </a:rPr>
              <a:t>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000" dirty="0"/>
              <a:t>Departamento Acadêmico de Eletrotécnica – DAELT-CT</a:t>
            </a:r>
            <a:br>
              <a:rPr lang="pt-BR" sz="2000" dirty="0"/>
            </a:br>
            <a:r>
              <a:rPr lang="pt-BR" sz="2000" dirty="0"/>
              <a:t>Universidade Tecnológica Federal do Paraná – UTFPR</a:t>
            </a:r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-2423" r="1"/>
          <a:stretch/>
        </p:blipFill>
        <p:spPr>
          <a:xfrm>
            <a:off x="38100" y="1466776"/>
            <a:ext cx="3163570" cy="4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6F63-2E47-9B02-9572-514E8BA4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0E312-5938-9524-815D-4B8E63A3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2A70B2-75DF-6C32-7FB3-73D4321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A69019-0B3D-0162-5D05-17C37B40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5</a:t>
            </a:fld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1020FAF-A9F1-F9AD-6371-8F720F69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9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Cérebro humano:</a:t>
            </a:r>
          </a:p>
          <a:p>
            <a:r>
              <a:rPr lang="pt-BR" dirty="0"/>
              <a:t>Uma das estruturas mais complexas conhecidas pelo homem, ainda não é totalmente compreendido;</a:t>
            </a:r>
          </a:p>
          <a:p>
            <a:r>
              <a:rPr lang="pt-BR" dirty="0"/>
              <a:t>100 bilhões de células nervosas;</a:t>
            </a:r>
          </a:p>
          <a:p>
            <a:r>
              <a:rPr lang="pt-BR" dirty="0"/>
              <a:t>100 trilhões de conexões (sinapses);</a:t>
            </a:r>
          </a:p>
          <a:p>
            <a:r>
              <a:rPr lang="pt-BR" dirty="0"/>
              <a:t>Estimativa de capacidade de armazenamento: 2,5 PB</a:t>
            </a:r>
            <a:br>
              <a:rPr lang="pt-BR" dirty="0"/>
            </a:br>
            <a:r>
              <a:rPr lang="pt-BR" dirty="0"/>
              <a:t>equivalente a 2.500 TB ou 2,5 milhões de GB.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A14287-D81D-9CA6-B5EE-85A8BAD41E30}"/>
              </a:ext>
            </a:extLst>
          </p:cNvPr>
          <p:cNvSpPr txBox="1"/>
          <p:nvPr/>
        </p:nvSpPr>
        <p:spPr>
          <a:xfrm>
            <a:off x="838200" y="4765040"/>
            <a:ext cx="7528400" cy="1292662"/>
          </a:xfrm>
          <a:prstGeom prst="rect">
            <a:avLst/>
          </a:prstGeom>
          <a:noFill/>
          <a:ln w="25400">
            <a:solidFill>
              <a:srgbClr val="8A0538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600" b="1" dirty="0">
                <a:solidFill>
                  <a:srgbClr val="8A0538"/>
                </a:solidFill>
                <a:latin typeface="+mn-lt"/>
              </a:rPr>
              <a:t>Longe da perfeição:</a:t>
            </a:r>
            <a:r>
              <a:rPr lang="pt-BR" sz="2600" dirty="0">
                <a:solidFill>
                  <a:srgbClr val="8A0538"/>
                </a:solidFill>
                <a:latin typeface="+mn-lt"/>
              </a:rPr>
              <a:t> </a:t>
            </a:r>
            <a:r>
              <a:rPr lang="pt-BR" sz="2600" dirty="0">
                <a:latin typeface="+mn-lt"/>
              </a:rPr>
              <a:t>existem problemas que a solução encontrada pelo cérebro humano não é a melhor solução possível.</a:t>
            </a:r>
          </a:p>
        </p:txBody>
      </p:sp>
      <p:pic>
        <p:nvPicPr>
          <p:cNvPr id="11" name="Imagem 10" descr="Uma imagem contendo invertebrado, animal, coral&#10;&#10;Descrição gerada automaticamente">
            <a:extLst>
              <a:ext uri="{FF2B5EF4-FFF2-40B4-BE49-F238E27FC236}">
                <a16:creationId xmlns:a16="http://schemas.microsoft.com/office/drawing/2014/main" id="{4372B748-62C4-2FB4-FB44-56483F368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26619" y="3657010"/>
            <a:ext cx="2987200" cy="20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8F34-0E4A-2789-B570-54A6C6803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2D510-F5EE-7CCE-F2C8-A278B37B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4E76B6-70F0-DE29-1A41-56A0E74A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AB8295-1724-2BFB-494B-99B7FC88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082BD-E977-3E9F-B95F-9C4AF424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 fontScale="92500"/>
          </a:bodyPr>
          <a:lstStyle/>
          <a:p>
            <a:r>
              <a:rPr lang="pt-BR" dirty="0"/>
              <a:t>A</a:t>
            </a:r>
            <a:r>
              <a:rPr lang="pt-BR" b="1" dirty="0"/>
              <a:t> </a:t>
            </a:r>
            <a:r>
              <a:rPr lang="pt-BR" b="1" dirty="0">
                <a:solidFill>
                  <a:srgbClr val="FECC00"/>
                </a:solidFill>
              </a:rPr>
              <a:t>inteligência artificial </a:t>
            </a:r>
            <a:r>
              <a:rPr lang="pt-BR" dirty="0"/>
              <a:t>pode ser definida como uma forma de inteligência que não é produzida naturalmente, ou seja, a capacidade de máquinas de reproduzir inteligência.</a:t>
            </a:r>
          </a:p>
          <a:p>
            <a:r>
              <a:rPr lang="pt-BR" dirty="0"/>
              <a:t>Um </a:t>
            </a:r>
            <a:r>
              <a:rPr lang="pt-BR" b="1" dirty="0">
                <a:solidFill>
                  <a:srgbClr val="FECC00"/>
                </a:solidFill>
              </a:rPr>
              <a:t>sistema inteligente</a:t>
            </a:r>
            <a:r>
              <a:rPr lang="pt-BR" dirty="0">
                <a:solidFill>
                  <a:srgbClr val="FECC00"/>
                </a:solidFill>
              </a:rPr>
              <a:t> </a:t>
            </a:r>
            <a:r>
              <a:rPr lang="pt-BR" dirty="0"/>
              <a:t>é capaz de aprender, compreender, ter sentimentos ou até mesmo ser criativo, entre outros elementos vinculados as habilidades do cérebro humano, àquelas vinculadas ao desenvolvimento do </a:t>
            </a:r>
            <a:r>
              <a:rPr lang="pt-BR" b="1" dirty="0"/>
              <a:t>conhecimento</a:t>
            </a:r>
            <a:r>
              <a:rPr lang="pt-BR" dirty="0"/>
              <a:t>.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Quando um computador é inteligente?</a:t>
            </a:r>
          </a:p>
          <a:p>
            <a:pPr marL="0" indent="0">
              <a:buNone/>
            </a:pPr>
            <a:r>
              <a:rPr lang="pt-BR" b="1" dirty="0"/>
              <a:t>Qual o limiar para definir se um sistema é inteligente ou não?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8653F43-644F-564C-A950-0C0765764D66}"/>
              </a:ext>
            </a:extLst>
          </p:cNvPr>
          <p:cNvGrpSpPr/>
          <p:nvPr/>
        </p:nvGrpSpPr>
        <p:grpSpPr>
          <a:xfrm>
            <a:off x="9696595" y="1887796"/>
            <a:ext cx="2304906" cy="2566195"/>
            <a:chOff x="9645795" y="2129096"/>
            <a:chExt cx="2304906" cy="2566195"/>
          </a:xfrm>
        </p:grpSpPr>
        <p:pic>
          <p:nvPicPr>
            <p:cNvPr id="25" name="Imagem 24" descr="Homem com óculos de grau&#10;&#10;Descrição gerada automaticamente">
              <a:extLst>
                <a:ext uri="{FF2B5EF4-FFF2-40B4-BE49-F238E27FC236}">
                  <a16:creationId xmlns:a16="http://schemas.microsoft.com/office/drawing/2014/main" id="{84C3E912-7C40-3DCF-75B8-0C7B2CFB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096" y="2129096"/>
              <a:ext cx="1854663" cy="214909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A543F58-3399-0940-55AE-060C8E359640}"/>
                </a:ext>
              </a:extLst>
            </p:cNvPr>
            <p:cNvSpPr txBox="1"/>
            <p:nvPr/>
          </p:nvSpPr>
          <p:spPr>
            <a:xfrm>
              <a:off x="9645795" y="4325959"/>
              <a:ext cx="2304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John McCarthy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9914B-86ED-1B23-EB7A-4DB63F88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B9074A-44D3-AB3C-D28D-5004662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859AC1-E012-092E-4924-F6F884D9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7</a:t>
            </a:fld>
            <a:endParaRPr lang="pt-BR"/>
          </a:p>
        </p:txBody>
      </p:sp>
      <p:pic>
        <p:nvPicPr>
          <p:cNvPr id="6" name="Imagem 5" descr="Carro com desenhos e dizeres&#10;&#10;Descrição gerada automaticamente">
            <a:extLst>
              <a:ext uri="{FF2B5EF4-FFF2-40B4-BE49-F238E27FC236}">
                <a16:creationId xmlns:a16="http://schemas.microsoft.com/office/drawing/2014/main" id="{8D95D395-3D56-4C09-B6D9-9D3369D8A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91" y="2311057"/>
            <a:ext cx="4634630" cy="2606979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71DF713-559C-FA59-C855-A83C68A032CB}"/>
              </a:ext>
            </a:extLst>
          </p:cNvPr>
          <p:cNvSpPr txBox="1">
            <a:spLocks/>
          </p:cNvSpPr>
          <p:nvPr/>
        </p:nvSpPr>
        <p:spPr bwMode="black">
          <a:xfrm>
            <a:off x="1649748" y="5114247"/>
            <a:ext cx="416112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Fraca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 err="1"/>
              <a:t>Narrow</a:t>
            </a:r>
            <a:r>
              <a:rPr lang="pt-BR" sz="2000" i="1" kern="0" dirty="0"/>
              <a:t>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ANI)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4707A7B-0D8C-FADF-3614-12408EC5B18B}"/>
              </a:ext>
            </a:extLst>
          </p:cNvPr>
          <p:cNvSpPr txBox="1">
            <a:spLocks/>
          </p:cNvSpPr>
          <p:nvPr/>
        </p:nvSpPr>
        <p:spPr bwMode="black">
          <a:xfrm>
            <a:off x="6618267" y="5094925"/>
            <a:ext cx="430885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Forte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/>
              <a:t>General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AGI)</a:t>
            </a:r>
          </a:p>
        </p:txBody>
      </p:sp>
      <p:pic>
        <p:nvPicPr>
          <p:cNvPr id="9" name="Imagem 8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6C9E1551-7396-59BC-3F8D-4BD4D16A5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454"/>
            <a:ext cx="1908075" cy="1270376"/>
          </a:xfrm>
          <a:prstGeom prst="rect">
            <a:avLst/>
          </a:prstGeom>
        </p:spPr>
      </p:pic>
      <p:pic>
        <p:nvPicPr>
          <p:cNvPr id="10" name="Imagem 9" descr="Uma imagem contendo objeto, homem, mesa, vestindo&#10;&#10;Descrição gerada automaticamente">
            <a:extLst>
              <a:ext uri="{FF2B5EF4-FFF2-40B4-BE49-F238E27FC236}">
                <a16:creationId xmlns:a16="http://schemas.microsoft.com/office/drawing/2014/main" id="{4304A8D6-56E0-912F-8EF6-3DB312645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75" t="2707" r="5536"/>
          <a:stretch/>
        </p:blipFill>
        <p:spPr>
          <a:xfrm>
            <a:off x="7758619" y="2453642"/>
            <a:ext cx="2184400" cy="238824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682C38A-210E-0E90-4EDF-98F240E6D3E0}"/>
              </a:ext>
            </a:extLst>
          </p:cNvPr>
          <p:cNvGrpSpPr/>
          <p:nvPr/>
        </p:nvGrpSpPr>
        <p:grpSpPr>
          <a:xfrm>
            <a:off x="6523790" y="1671580"/>
            <a:ext cx="4308851" cy="3430792"/>
            <a:chOff x="8109438" y="3429000"/>
            <a:chExt cx="3840250" cy="305768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329552A-6127-134A-8225-281B6FA34077}"/>
                </a:ext>
              </a:extLst>
            </p:cNvPr>
            <p:cNvGrpSpPr/>
            <p:nvPr/>
          </p:nvGrpSpPr>
          <p:grpSpPr>
            <a:xfrm>
              <a:off x="8109438" y="3429000"/>
              <a:ext cx="1882143" cy="3037450"/>
              <a:chOff x="1706686" y="2319453"/>
              <a:chExt cx="2552390" cy="4119112"/>
            </a:xfrm>
          </p:grpSpPr>
          <p:pic>
            <p:nvPicPr>
              <p:cNvPr id="16" name="Imagem 15" descr="Uma imagem contendo posando, foto, homem, em pé&#10;&#10;Descrição gerada automaticamente">
                <a:extLst>
                  <a:ext uri="{FF2B5EF4-FFF2-40B4-BE49-F238E27FC236}">
                    <a16:creationId xmlns:a16="http://schemas.microsoft.com/office/drawing/2014/main" id="{8FB3524B-4F63-B750-E3D7-1712EF6E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6686" y="231945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7" name="Espaço Reservado para Conteúdo 2">
                <a:extLst>
                  <a:ext uri="{FF2B5EF4-FFF2-40B4-BE49-F238E27FC236}">
                    <a16:creationId xmlns:a16="http://schemas.microsoft.com/office/drawing/2014/main" id="{1C7B7A3A-2E55-7403-294F-F69993EE4910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2460698" y="6011035"/>
                <a:ext cx="1055242" cy="427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1999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AD175183-44A9-0BEC-129F-F0552E8BE33F}"/>
                </a:ext>
              </a:extLst>
            </p:cNvPr>
            <p:cNvGrpSpPr/>
            <p:nvPr/>
          </p:nvGrpSpPr>
          <p:grpSpPr>
            <a:xfrm>
              <a:off x="10067545" y="3429000"/>
              <a:ext cx="1882143" cy="3057683"/>
              <a:chOff x="4572001" y="2287903"/>
              <a:chExt cx="2552390" cy="4146551"/>
            </a:xfrm>
          </p:grpSpPr>
          <p:pic>
            <p:nvPicPr>
              <p:cNvPr id="14" name="Imagem 13" descr="Rosto de homem visto de perto&#10;&#10;Descrição gerada automaticamente">
                <a:extLst>
                  <a:ext uri="{FF2B5EF4-FFF2-40B4-BE49-F238E27FC236}">
                    <a16:creationId xmlns:a16="http://schemas.microsoft.com/office/drawing/2014/main" id="{CC5162AF-8211-27C8-A227-99FEB919C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1" y="228790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5" name="Espaço Reservado para Conteúdo 2">
                <a:extLst>
                  <a:ext uri="{FF2B5EF4-FFF2-40B4-BE49-F238E27FC236}">
                    <a16:creationId xmlns:a16="http://schemas.microsoft.com/office/drawing/2014/main" id="{8828D750-69E1-577D-C22E-A8257DED8F03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5343648" y="5990636"/>
                <a:ext cx="1055242" cy="443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2014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5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24EF-68B6-A8A7-A6CD-70B673D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8D110-9D7D-98E3-BF7D-8350F62D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5DF95-BB8E-C519-7D55-54B50129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8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9518F1D-CE0B-0096-A513-AABD9C1DD8FC}"/>
              </a:ext>
            </a:extLst>
          </p:cNvPr>
          <p:cNvGrpSpPr/>
          <p:nvPr/>
        </p:nvGrpSpPr>
        <p:grpSpPr>
          <a:xfrm>
            <a:off x="2537458" y="1511951"/>
            <a:ext cx="7255925" cy="4429375"/>
            <a:chOff x="2537458" y="1808831"/>
            <a:chExt cx="7255925" cy="442937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FBCC4AD-B722-CC17-1840-C50C7BC62681}"/>
                </a:ext>
              </a:extLst>
            </p:cNvPr>
            <p:cNvGrpSpPr/>
            <p:nvPr/>
          </p:nvGrpSpPr>
          <p:grpSpPr>
            <a:xfrm>
              <a:off x="2537458" y="1808831"/>
              <a:ext cx="7255925" cy="4429375"/>
              <a:chOff x="394713" y="1217096"/>
              <a:chExt cx="8347118" cy="5095493"/>
            </a:xfrm>
          </p:grpSpPr>
          <p:sp>
            <p:nvSpPr>
              <p:cNvPr id="7" name="Seta: para a Direita 6">
                <a:extLst>
                  <a:ext uri="{FF2B5EF4-FFF2-40B4-BE49-F238E27FC236}">
                    <a16:creationId xmlns:a16="http://schemas.microsoft.com/office/drawing/2014/main" id="{1C882D25-AB21-BB49-B82D-210922A48D01}"/>
                  </a:ext>
                </a:extLst>
              </p:cNvPr>
              <p:cNvSpPr/>
              <p:nvPr/>
            </p:nvSpPr>
            <p:spPr bwMode="auto">
              <a:xfrm rot="20203339">
                <a:off x="2306960" y="4091331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Seta: para a Direita 7">
                <a:extLst>
                  <a:ext uri="{FF2B5EF4-FFF2-40B4-BE49-F238E27FC236}">
                    <a16:creationId xmlns:a16="http://schemas.microsoft.com/office/drawing/2014/main" id="{978C3A31-D31C-979B-14C3-BB0593AC9046}"/>
                  </a:ext>
                </a:extLst>
              </p:cNvPr>
              <p:cNvSpPr/>
              <p:nvPr/>
            </p:nvSpPr>
            <p:spPr bwMode="auto">
              <a:xfrm rot="18802747">
                <a:off x="2768866" y="4890506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Seta: para a Direita 8">
                <a:extLst>
                  <a:ext uri="{FF2B5EF4-FFF2-40B4-BE49-F238E27FC236}">
                    <a16:creationId xmlns:a16="http://schemas.microsoft.com/office/drawing/2014/main" id="{15453B18-83D3-5762-F494-B097CB85B551}"/>
                  </a:ext>
                </a:extLst>
              </p:cNvPr>
              <p:cNvSpPr/>
              <p:nvPr/>
            </p:nvSpPr>
            <p:spPr bwMode="auto">
              <a:xfrm rot="20203339">
                <a:off x="2306960" y="4091332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Seta: para a Direita 9">
                <a:extLst>
                  <a:ext uri="{FF2B5EF4-FFF2-40B4-BE49-F238E27FC236}">
                    <a16:creationId xmlns:a16="http://schemas.microsoft.com/office/drawing/2014/main" id="{D7697253-8A5C-0613-F98D-6A7485B50442}"/>
                  </a:ext>
                </a:extLst>
              </p:cNvPr>
              <p:cNvSpPr/>
              <p:nvPr/>
            </p:nvSpPr>
            <p:spPr bwMode="auto">
              <a:xfrm rot="16200000" flipH="1" flipV="1">
                <a:off x="3941802" y="1691452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Seta: para a Direita 10">
                <a:extLst>
                  <a:ext uri="{FF2B5EF4-FFF2-40B4-BE49-F238E27FC236}">
                    <a16:creationId xmlns:a16="http://schemas.microsoft.com/office/drawing/2014/main" id="{35B285AB-1356-062D-A708-28A678C67E08}"/>
                  </a:ext>
                </a:extLst>
              </p:cNvPr>
              <p:cNvSpPr/>
              <p:nvPr/>
            </p:nvSpPr>
            <p:spPr bwMode="auto">
              <a:xfrm rot="19409616" flipH="1" flipV="1">
                <a:off x="5527072" y="262073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Seta: para a Direita 11">
                <a:extLst>
                  <a:ext uri="{FF2B5EF4-FFF2-40B4-BE49-F238E27FC236}">
                    <a16:creationId xmlns:a16="http://schemas.microsoft.com/office/drawing/2014/main" id="{68BDD2DF-F6A6-4D49-2FFC-644977D11847}"/>
                  </a:ext>
                </a:extLst>
              </p:cNvPr>
              <p:cNvSpPr/>
              <p:nvPr/>
            </p:nvSpPr>
            <p:spPr bwMode="auto">
              <a:xfrm rot="1241209" flipH="1" flipV="1">
                <a:off x="5724972" y="399135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Seta: para a Direita 12">
                <a:extLst>
                  <a:ext uri="{FF2B5EF4-FFF2-40B4-BE49-F238E27FC236}">
                    <a16:creationId xmlns:a16="http://schemas.microsoft.com/office/drawing/2014/main" id="{AB455071-FDCE-DE2C-8DB8-D1F013EA505D}"/>
                  </a:ext>
                </a:extLst>
              </p:cNvPr>
              <p:cNvSpPr/>
              <p:nvPr/>
            </p:nvSpPr>
            <p:spPr bwMode="auto">
              <a:xfrm rot="2682384" flipH="1" flipV="1">
                <a:off x="5264502" y="4861776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Seta: para a Direita 13">
                <a:extLst>
                  <a:ext uri="{FF2B5EF4-FFF2-40B4-BE49-F238E27FC236}">
                    <a16:creationId xmlns:a16="http://schemas.microsoft.com/office/drawing/2014/main" id="{CB563F08-93CB-EF94-89D6-BA2AC8933664}"/>
                  </a:ext>
                </a:extLst>
              </p:cNvPr>
              <p:cNvSpPr/>
              <p:nvPr/>
            </p:nvSpPr>
            <p:spPr bwMode="auto">
              <a:xfrm rot="2067131">
                <a:off x="2461210" y="2709147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AE946959-7A23-40DB-2DBA-0423F931354E}"/>
                  </a:ext>
                </a:extLst>
              </p:cNvPr>
              <p:cNvSpPr/>
              <p:nvPr/>
            </p:nvSpPr>
            <p:spPr bwMode="auto">
              <a:xfrm>
                <a:off x="3419455" y="1217096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Ciência da Computação</a:t>
                </a:r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703F23DF-643C-72F7-58F7-59047602F2A6}"/>
                  </a:ext>
                </a:extLst>
              </p:cNvPr>
              <p:cNvSpPr/>
              <p:nvPr/>
            </p:nvSpPr>
            <p:spPr bwMode="auto">
              <a:xfrm>
                <a:off x="394713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Filosofia</a:t>
                </a:r>
              </a:p>
            </p:txBody>
          </p:sp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B000C4D-BBBA-F6FF-CD07-E9BE66ACF0F2}"/>
                  </a:ext>
                </a:extLst>
              </p:cNvPr>
              <p:cNvSpPr/>
              <p:nvPr/>
            </p:nvSpPr>
            <p:spPr bwMode="auto">
              <a:xfrm>
                <a:off x="6444196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Matemática</a:t>
                </a:r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822F039B-A925-5493-A5B5-91484119B50F}"/>
                  </a:ext>
                </a:extLst>
              </p:cNvPr>
              <p:cNvSpPr/>
              <p:nvPr/>
            </p:nvSpPr>
            <p:spPr bwMode="auto">
              <a:xfrm>
                <a:off x="6444196" y="385338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Neurociência</a:t>
                </a: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E0984645-EA98-9B85-DBC7-AD34B6EC1D49}"/>
                  </a:ext>
                </a:extLst>
              </p:cNvPr>
              <p:cNvSpPr/>
              <p:nvPr/>
            </p:nvSpPr>
            <p:spPr bwMode="auto">
              <a:xfrm>
                <a:off x="5049807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Biologia</a:t>
                </a:r>
              </a:p>
            </p:txBody>
          </p:sp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54C44C52-B0DC-85A5-586F-CB83337A0304}"/>
                  </a:ext>
                </a:extLst>
              </p:cNvPr>
              <p:cNvSpPr/>
              <p:nvPr/>
            </p:nvSpPr>
            <p:spPr bwMode="auto">
              <a:xfrm>
                <a:off x="394714" y="3968560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Psicologia</a:t>
                </a:r>
              </a:p>
            </p:txBody>
          </p:sp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4743C732-EE62-8188-9578-A3C6BAB25484}"/>
                  </a:ext>
                </a:extLst>
              </p:cNvPr>
              <p:cNvSpPr/>
              <p:nvPr/>
            </p:nvSpPr>
            <p:spPr bwMode="auto">
              <a:xfrm>
                <a:off x="1807709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Engenharia</a:t>
                </a:r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EC3FB35-9094-8367-95E8-D6FE5A6CFE37}"/>
                </a:ext>
              </a:extLst>
            </p:cNvPr>
            <p:cNvSpPr/>
            <p:nvPr/>
          </p:nvSpPr>
          <p:spPr bwMode="auto">
            <a:xfrm>
              <a:off x="5154706" y="3054109"/>
              <a:ext cx="2055853" cy="2055853"/>
            </a:xfrm>
            <a:prstGeom prst="ellipse">
              <a:avLst/>
            </a:prstGeom>
            <a:solidFill>
              <a:srgbClr val="BBE0E3"/>
            </a:solidFill>
            <a:ln w="28575" cap="flat" cmpd="sng" algn="ctr">
              <a:solidFill>
                <a:srgbClr val="2D2D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pt-BR" sz="1200" kern="0" dirty="0">
                <a:solidFill>
                  <a:srgbClr val="2D2D8A"/>
                </a:solidFill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Inteligência</a:t>
              </a:r>
              <a:b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Artificial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5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8CBF-5C45-613C-6CC3-3DDC57F2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8AEA6-BB31-5818-2019-C2FC6F7C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E92390-A45A-34C0-410D-55D1B50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3F03C6-9D47-C67C-1E36-1DC68E27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9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EC30E5C-6393-E691-042F-3A46A70632A7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9CBE9F5-82AA-97DC-A859-87CC9C7C827D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D9552C33-0EF2-B0CB-1F5C-C74FC4A7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  <p:pic>
        <p:nvPicPr>
          <p:cNvPr id="12" name="Imagem 11" descr="Gráfico, Gráfico de bolhas&#10;&#10;Descrição gerada automaticamente">
            <a:extLst>
              <a:ext uri="{FF2B5EF4-FFF2-40B4-BE49-F238E27FC236}">
                <a16:creationId xmlns:a16="http://schemas.microsoft.com/office/drawing/2014/main" id="{55EF73A3-12B8-F4CE-1259-1572B807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34" y="841228"/>
            <a:ext cx="5096716" cy="52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6368</TotalTime>
  <Words>3694</Words>
  <Application>Microsoft Office PowerPoint</Application>
  <PresentationFormat>Widescreen</PresentationFormat>
  <Paragraphs>638</Paragraphs>
  <Slides>48</Slides>
  <Notes>31</Notes>
  <HiddenSlides>0</HiddenSlides>
  <MMClips>5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48</vt:i4>
      </vt:variant>
    </vt:vector>
  </HeadingPairs>
  <TitlesOfParts>
    <vt:vector size="61" baseType="lpstr">
      <vt:lpstr>-apple-system</vt:lpstr>
      <vt:lpstr>arial</vt:lpstr>
      <vt:lpstr>arial</vt:lpstr>
      <vt:lpstr>Arial Rounded MT Bold</vt:lpstr>
      <vt:lpstr>Barlow</vt:lpstr>
      <vt:lpstr>Calibri</vt:lpstr>
      <vt:lpstr>Calibri Light</vt:lpstr>
      <vt:lpstr>Cambria Math</vt:lpstr>
      <vt:lpstr>Courier New</vt:lpstr>
      <vt:lpstr>Google Sans</vt:lpstr>
      <vt:lpstr>Wingdings</vt:lpstr>
      <vt:lpstr>Tema do Office</vt:lpstr>
      <vt:lpstr>Personalizar design</vt:lpstr>
      <vt:lpstr>Projeto da Disciplina</vt:lpstr>
      <vt:lpstr>Sequência da Aula</vt:lpstr>
      <vt:lpstr>1. Contexto e Motivação</vt:lpstr>
      <vt:lpstr>2. Inteligência e Inspiração Biológica</vt:lpstr>
      <vt:lpstr>2. Inteligência e Inspiração Biológica</vt:lpstr>
      <vt:lpstr>3. Conceitos e Definições</vt:lpstr>
      <vt:lpstr>3. Conceitos e Definições</vt:lpstr>
      <vt:lpstr>3. Conceitos e Definições</vt:lpstr>
      <vt:lpstr>4. Conceitos e Definições</vt:lpstr>
      <vt:lpstr>4. Conceitos e Definições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Agradecimentos</vt:lpstr>
      <vt:lpstr>Contato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01 -</dc:title>
  <dc:creator>Roberto Zanetti Freire</dc:creator>
  <cp:lastModifiedBy>Roberto Zanetti Freire</cp:lastModifiedBy>
  <cp:revision>88</cp:revision>
  <dcterms:created xsi:type="dcterms:W3CDTF">2023-03-05T21:11:58Z</dcterms:created>
  <dcterms:modified xsi:type="dcterms:W3CDTF">2025-09-01T14:10:45Z</dcterms:modified>
</cp:coreProperties>
</file>