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23"/>
  </p:handoutMasterIdLst>
  <p:sldIdLst>
    <p:sldId id="256" r:id="rId2"/>
    <p:sldId id="313" r:id="rId3"/>
    <p:sldId id="314" r:id="rId4"/>
    <p:sldId id="316" r:id="rId5"/>
    <p:sldId id="359" r:id="rId6"/>
    <p:sldId id="360" r:id="rId7"/>
    <p:sldId id="361" r:id="rId8"/>
    <p:sldId id="362" r:id="rId9"/>
    <p:sldId id="363" r:id="rId10"/>
    <p:sldId id="364" r:id="rId11"/>
    <p:sldId id="387" r:id="rId12"/>
    <p:sldId id="369" r:id="rId13"/>
    <p:sldId id="384" r:id="rId14"/>
    <p:sldId id="370" r:id="rId15"/>
    <p:sldId id="386" r:id="rId16"/>
    <p:sldId id="374" r:id="rId17"/>
    <p:sldId id="375" r:id="rId18"/>
    <p:sldId id="376" r:id="rId19"/>
    <p:sldId id="377" r:id="rId20"/>
    <p:sldId id="378" r:id="rId21"/>
    <p:sldId id="379" r:id="rId22"/>
  </p:sldIdLst>
  <p:sldSz cx="9144000" cy="6858000" type="screen4x3"/>
  <p:notesSz cx="7102475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1" autoAdjust="0"/>
    <p:restoredTop sz="93190" autoAdjust="0"/>
  </p:normalViewPr>
  <p:slideViewPr>
    <p:cSldViewPr>
      <p:cViewPr>
        <p:scale>
          <a:sx n="70" d="100"/>
          <a:sy n="70" d="100"/>
        </p:scale>
        <p:origin x="-138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F0F27F7-9238-4A7E-8A82-0A0FD2788A42}" type="datetimeFigureOut">
              <a:rPr lang="pt-BR" smtClean="0"/>
              <a:pPr/>
              <a:t>23/09/2014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0B804960-4868-4EA6-B831-215143F261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23/09/2014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23/09/2014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23/09/2014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23/09/2014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23/09/2014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23/09/2014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23/09/2014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23/09/2014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23/09/2014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23/09/2014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23/09/2014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23/09/2014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aginapessoal.utfpr.edu.br/chiament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910" y="3214686"/>
            <a:ext cx="8077200" cy="1642492"/>
          </a:xfrm>
        </p:spPr>
        <p:txBody>
          <a:bodyPr>
            <a:normAutofit/>
          </a:bodyPr>
          <a:lstStyle/>
          <a:p>
            <a:r>
              <a:rPr lang="pt-BR" sz="2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Disciplina: Sistemas de Controle 1 -  ET76H</a:t>
            </a:r>
          </a:p>
          <a:p>
            <a:r>
              <a:rPr lang="pt-BR" sz="2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Prof. Ismael </a:t>
            </a:r>
            <a:r>
              <a:rPr lang="pt-BR" sz="25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Chiamenti</a:t>
            </a:r>
            <a:r>
              <a:rPr lang="pt-BR" sz="2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t-BR" sz="2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2014/2</a:t>
            </a:r>
            <a:endParaRPr lang="pt-BR" sz="2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7158" y="5857892"/>
            <a:ext cx="429636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Introdução à disciplina</a:t>
            </a:r>
            <a:endParaRPr lang="pt-BR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85728"/>
            <a:ext cx="102108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1674495" cy="8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INTRODUÇÃO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7356" y="1555845"/>
            <a:ext cx="7144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James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Clerk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Maxwell (Físico e Matemático britânico – 1831-1879).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164" y="2428868"/>
            <a:ext cx="2866549" cy="358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3643306" y="2571744"/>
            <a:ext cx="4357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Formulou a teoria de controle usando uma equação diferencial.</a:t>
            </a: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Início do uso extensivo da matemática na teoria e nos sistemas de controle.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9045" y="4429132"/>
            <a:ext cx="5463540" cy="22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3486782" y="4356835"/>
            <a:ext cx="5466149" cy="2286016"/>
          </a:xfrm>
          <a:prstGeom prst="rect">
            <a:avLst/>
          </a:prstGeom>
          <a:solidFill>
            <a:srgbClr val="0070C0">
              <a:alpha val="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INTRODUÇÃO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4282" y="2214554"/>
            <a:ext cx="87948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 dirty="0" smtClean="0">
                <a:latin typeface="Times New Roman" pitchFamily="18" charset="0"/>
                <a:cs typeface="Times New Roman" pitchFamily="18" charset="0"/>
              </a:rPr>
              <a:t>Controle clássico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: constituído, principalmente, pelas técnicas de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resposta em frequência e do lugar das raízes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 Aplicação limitada à sistemas com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somente uma entrada e uma saída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(SISO)</a:t>
            </a: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u="sng" dirty="0" smtClean="0">
                <a:latin typeface="Times New Roman" pitchFamily="18" charset="0"/>
                <a:cs typeface="Times New Roman" pitchFamily="18" charset="0"/>
              </a:rPr>
              <a:t>Controle moderno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(1960) : utiliza  técnicas de análise e síntese através  de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variáveis de  estado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com aplicação em sistemas com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múltiplas entradas e múltiplas saídas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(MIMO).</a:t>
            </a: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1960 a 1980: controle ótimo</a:t>
            </a: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1980 até hoje: controle robusto (previsão de variações entre o modelo e a            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                       planta real), controle de H∞ (otimização matemática).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INTRODUÇÃO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5720" y="1857364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Exemplos: sistema de controle de vazão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617" y="2745753"/>
            <a:ext cx="5850731" cy="293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INTRODUÇÃO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5720" y="1857364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Exemplos: sistema de levitação magnética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7392" y="2651719"/>
            <a:ext cx="3293269" cy="362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INTRODUÇÃO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8767" y="2786058"/>
            <a:ext cx="6550819" cy="285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285720" y="1857364"/>
            <a:ext cx="455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Exemplos: sistema de controle de temperatura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INTRODUÇÃO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5720" y="1857364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Exemplos: sistema de controle de posição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3287" y="2394254"/>
            <a:ext cx="5693569" cy="395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3088" y="2214554"/>
            <a:ext cx="5173980" cy="10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214282" y="1571612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Diagrama de blocos é uma representação simbólica da relação entre a resposta e a entrada de um dado sistema.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4281" y="3308994"/>
            <a:ext cx="88614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No interior do bloco há, geralmente, o nome de um elemento, ou um símbolo de uma operação matemática, etc.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As operações de soma e subtração são representadas por um círculo, chamado de ponto de soma, exemplos: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Para empregar a mesma variável como uma entrada para mais de um bloco, é usado um ponto de tomada, ou de ramificação, exemplos: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1497" y="5900761"/>
            <a:ext cx="1647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77" y="6011554"/>
            <a:ext cx="1666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4572007"/>
            <a:ext cx="27908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4416" y="4500569"/>
            <a:ext cx="11525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86582" y="4429132"/>
            <a:ext cx="14763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DIAGRAMA DE BLOCOS: MALHA FECHADA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500174"/>
            <a:ext cx="745648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214282" y="3357562"/>
            <a:ext cx="47099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r: sinal de entrada ou de referência;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c: saída controlada;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b: sinal de realimentação (retroação, feedback);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e: sinal atuante ou erro;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m: variável manipulada.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57" y="4929198"/>
            <a:ext cx="7437437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lipse 11"/>
          <p:cNvSpPr/>
          <p:nvPr/>
        </p:nvSpPr>
        <p:spPr>
          <a:xfrm>
            <a:off x="5429256" y="4714884"/>
            <a:ext cx="1071570" cy="1143008"/>
          </a:xfrm>
          <a:prstGeom prst="ellipse">
            <a:avLst/>
          </a:prstGeom>
          <a:solidFill>
            <a:srgbClr val="0070C0">
              <a:alpha val="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7215206" y="4714884"/>
            <a:ext cx="1071570" cy="1143008"/>
          </a:xfrm>
          <a:prstGeom prst="ellipse">
            <a:avLst/>
          </a:prstGeom>
          <a:solidFill>
            <a:srgbClr val="0070C0">
              <a:alpha val="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DIAGRAMA DE BLOCOS: MALHA FECHADA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617346"/>
            <a:ext cx="3806190" cy="19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635" y="4412002"/>
            <a:ext cx="3626168" cy="216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500174"/>
            <a:ext cx="494823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1960" y="4590598"/>
            <a:ext cx="5070634" cy="226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DIAGRAMA DE BLOCOS: MALHA ABERTA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24099"/>
            <a:ext cx="69421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00034" y="4214818"/>
            <a:ext cx="7391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Exemplo: torradeira, máquina de lavar roupas.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Nos sistemas de malha aberta, a saída não tem efeito sobre a ação de controle.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Conhecido como sistema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feedforward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357431"/>
            <a:ext cx="8229600" cy="4500570"/>
          </a:xfrm>
        </p:spPr>
        <p:txBody>
          <a:bodyPr>
            <a:normAutofit fontScale="92500" lnSpcReduction="10000"/>
          </a:bodyPr>
          <a:lstStyle/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Conceitos básicos de sistemas de controle;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Sistemas em malha aberta e malha fechada;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Simplificação de diagrama de blocos;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Funções de transferência 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Modelo na forma de variáveis de estado;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Caracterização da resposta de sistemas de                                                    primeira ordem, segunda ordem e ordem superior;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Erro de estado estacionário;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Estabilidade;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Introdução a controladores PID;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Sintonia de controladores PID;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Método do lugar das raízes;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Projeto PID via método do lugar das raízes;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Resposta em frequência;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Margens de ganho e fase e estabilidade relativa;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Projeto de controlador por avanço e atraso de fase;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1900" dirty="0" err="1" smtClean="0">
                <a:latin typeface="Times New Roman" pitchFamily="18" charset="0"/>
                <a:cs typeface="Times New Roman" pitchFamily="18" charset="0"/>
              </a:rPr>
              <a:t>Controlabilidade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1900" dirty="0" err="1" smtClean="0">
                <a:latin typeface="Times New Roman" pitchFamily="18" charset="0"/>
                <a:cs typeface="Times New Roman" pitchFamily="18" charset="0"/>
              </a:rPr>
              <a:t>Observabilidade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INTRODUÇÃO  / CONTEÚDO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5719" y="1578106"/>
            <a:ext cx="8585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OBJETIVO: Compreender, analisar e projetar sistemas de controle contínuos</a:t>
            </a:r>
          </a:p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utilizando métodos clássicos e modernos.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MALHA ABERTA OU FECHADA ?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2843" y="1643051"/>
            <a:ext cx="896021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Por meio da utilização de um sistema de controle de malha fechada, pode-se projetar um sistema de controle imune, teoricamente, a distúrbios e variações de parâmetros da planta;</a:t>
            </a: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O sistema de controle de malha aberta é mais fácil de ser construído, visto que grande parte das plantas é estável em malha aberta.</a:t>
            </a: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Em sistemas onde é conhecida a relação entre a entrada e a saída, e ainda verifica-se a ausência de distúrbio, é aconselhável a utilização de um sistema de controle de malha aberta;</a:t>
            </a: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Geralmente, os projetos de sistemas em malha fechada são mais caros que malha aberta, sendo a que a combinação entre sistemas de controle de malha aberta e malha fechada apresenta melhores resultados do que quando utilizados separadamente.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PROJETO DE SISTEMAS DE CONTROLE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1887" y="1503279"/>
            <a:ext cx="895293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Um projeto de controle deve ser estável, esta é a exigência </a:t>
            </a:r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fundamental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pt-BR" sz="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Um projeto de sistema de controle também deve ter uma estabilidade relativa razoável;</a:t>
            </a:r>
          </a:p>
          <a:p>
            <a:endParaRPr lang="pt-BR" sz="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Por fim, espera-se do projeto de sistema de controle, reduzir ou eliminar o sinal de erro de estado (regime) estacionário.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943235"/>
            <a:ext cx="356044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66" y="2553663"/>
            <a:ext cx="3420428" cy="24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0746" y="4929198"/>
            <a:ext cx="1843088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071961"/>
            <a:ext cx="19145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4329" y="4799195"/>
            <a:ext cx="2718911" cy="205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7437621" y="6367034"/>
            <a:ext cx="17475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Atividade (A)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INTRODUÇÃO / BIBLIOGRAFIA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5720" y="1714488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1. NISE,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Normam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S.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Engenharia de sistemas de controle. 5. ed. Rio de Janeiro: LTC, c2009.</a:t>
            </a:r>
          </a:p>
          <a:p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2. OGATA,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Katsuhiko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Engenharia de controle moderno. 4. ed. Rio de Janeiro: Pearson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Prentice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Hall, c2003. 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3. DORF, Richard C.; BISHOP, Robert H.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Sistemas de controle modernos. 11. ed. Rio de Janeiro, RJ: LTC, 2009. 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362" y="4286256"/>
            <a:ext cx="1635538" cy="214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0475" y="4285146"/>
            <a:ext cx="1597343" cy="21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286256"/>
            <a:ext cx="16097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INTRODUÇÃO / AVALIAÇÃO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7158" y="1714488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MP: média entre as duas maiores notas do conjunto P1, P2 e P3.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A1 e A2: avaliação escrita, com nota  da prova composta pela nota da avaliação mais exercícios realizados em sala de aula  ao longo de todo o semestre (E);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P3: Prova substitutiva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(TODA MATÉRIA DO SEMESTRE)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(não considera E);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NL: nota do laboratório (resolução de atividades em classe e extraclasse);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APS: lista de exercícios e/ou projeto (dependendo do avanço do semestre);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Segunda chamada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(TODA MATÉRIA DO SEMESTRE)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deverão ter o aval da coordenação para realização da prova.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14612" y="1643050"/>
          <a:ext cx="3656012" cy="350838"/>
        </p:xfrm>
        <a:graphic>
          <a:graphicData uri="http://schemas.openxmlformats.org/presentationml/2006/ole">
            <p:oleObj spid="_x0000_s1026" name="Equação" r:id="rId3" imgW="2095200" imgH="20304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357554" y="2786058"/>
          <a:ext cx="2105025" cy="415925"/>
        </p:xfrm>
        <a:graphic>
          <a:graphicData uri="http://schemas.openxmlformats.org/presentationml/2006/ole">
            <p:oleObj spid="_x0000_s1027" name="Equação" r:id="rId4" imgW="12063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85786" y="1500174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APROVAÇÃO: Média final maior ou igual a 6,0.</a:t>
            </a:r>
          </a:p>
          <a:p>
            <a:pPr>
              <a:buNone/>
            </a:pPr>
            <a:r>
              <a:rPr lang="pt-B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Frequência acima de 75%.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1406" y="2143116"/>
            <a:ext cx="828680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Contatos para dúvidas</a:t>
            </a:r>
          </a:p>
          <a:p>
            <a:pPr lvl="1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 Email: </a:t>
            </a:r>
            <a:r>
              <a:rPr lang="pt-BR" u="sng" dirty="0" smtClean="0">
                <a:latin typeface="Times New Roman" pitchFamily="18" charset="0"/>
                <a:cs typeface="Times New Roman" pitchFamily="18" charset="0"/>
              </a:rPr>
              <a:t>ismael.utfpr@gmail.com</a:t>
            </a:r>
            <a:endParaRPr lang="pt-BR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Local: DAELT/UTFPR ou LABORATÓRIO FOTON</a:t>
            </a:r>
          </a:p>
          <a:p>
            <a:pPr lvl="2">
              <a:buFontTx/>
              <a:buChar char="-"/>
            </a:pP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Favor agendar sempre, </a:t>
            </a:r>
            <a:r>
              <a:rPr lang="pt-BR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 email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para evitar 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desencontros nos horários fora dos “PALUNO”</a:t>
            </a: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t-B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FontTx/>
              <a:buChar char="-"/>
            </a:pPr>
            <a:r>
              <a:rPr lang="pt-B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OBS. NO MAPA DO PROFESSOR, </a:t>
            </a:r>
            <a:r>
              <a:rPr lang="pt-BR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PALUNO</a:t>
            </a:r>
            <a:r>
              <a:rPr lang="pt-B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SÃO OS HORÁRIOS DE ATENDIMENTO AOS ALUNOS E </a:t>
            </a:r>
            <a:r>
              <a:rPr lang="pt-BR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INDICA ATIVIDADES DE PESQUISA E ADMINISTRATIVAS OU DE AUXÍLIO ADMINISTRATIVO.</a:t>
            </a:r>
          </a:p>
          <a:p>
            <a:pPr lvl="2">
              <a:buFontTx/>
              <a:buChar char="-"/>
            </a:pPr>
            <a:endParaRPr lang="pt-B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PLANO DE ENSINO E PLANO DE AULAS – DATA DAS PROVAS:</a:t>
            </a:r>
          </a:p>
          <a:p>
            <a:pPr lvl="2"/>
            <a:r>
              <a:rPr lang="pt-BR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https://paginapessoal.utfpr.edu.br/chiamenti</a:t>
            </a:r>
            <a:endParaRPr lang="pt-BR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pt-BR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57158" y="5514819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Conduta na sala:</a:t>
            </a:r>
          </a:p>
          <a:p>
            <a:pPr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 Tolerância máxima de atraso de 15 minutos;</a:t>
            </a:r>
          </a:p>
          <a:p>
            <a:pPr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	- Não atender celular na sala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Celular em modo silencioso.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INTRODUÇÃO  / HOJE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625609"/>
          </a:xfrm>
        </p:spPr>
        <p:txBody>
          <a:bodyPr>
            <a:normAutofit fontScale="92500" lnSpcReduction="10000"/>
          </a:bodyPr>
          <a:lstStyle/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Conceitos básicos de sistemas de controle;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Sistemas em malha aberta e malha fechada;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Simplificação de diagrama de blocos;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Funções de transferência 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Modelo na forma de variáveis de estado;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Caracterização da resposta de sistemas de                                              primeira ordem, segunda ordem e ordem superior;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Erro de estado estacionário;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Estabilidade;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Introdução a controladores PID;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Sintonia de controladores PID;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Método do lugar das raízes;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Projeto PID via método do lugar das raízes;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Resposta em frequência;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Margens de ganho e fase e estabilidade relativa;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Projeto de controlador por avanço e atraso de fase;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Controlabilidade</a:t>
            </a: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2100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Observabilidade</a:t>
            </a: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INTRODUÇÃO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3452813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785926"/>
            <a:ext cx="2764631" cy="410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7022" y="2250612"/>
            <a:ext cx="2337435" cy="320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1857356" y="6286520"/>
            <a:ext cx="5572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Relógio de água de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Ktesibius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(Grécia 285-?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A.E.C.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INTRODUÇÃO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158" y="1714488"/>
            <a:ext cx="7653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Primeiro controlador automático aplicado em um processo é atribuído a 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James Watt (Matemático e Engenheiro escocês  – 1736 -1819).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41" y="2643182"/>
            <a:ext cx="29241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643182"/>
            <a:ext cx="43910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www.steampunk.com.br/wp-content/gallery/tratores-a-vapor/steam-tractors-steampunk-old-machines_0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295234"/>
            <a:ext cx="3676650" cy="2476501"/>
          </a:xfrm>
          <a:prstGeom prst="rect">
            <a:avLst/>
          </a:prstGeom>
          <a:noFill/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INTRODUÇÃO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071546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3132" y="71414"/>
            <a:ext cx="3997643" cy="299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4205" y="3997666"/>
            <a:ext cx="4000500" cy="286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2611" y="2419361"/>
            <a:ext cx="4319588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3948</TotalTime>
  <Words>1127</Words>
  <Application>Microsoft Office PowerPoint</Application>
  <PresentationFormat>Apresentação na tela (4:3)</PresentationFormat>
  <Paragraphs>157</Paragraphs>
  <Slides>21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Módulo</vt:lpstr>
      <vt:lpstr>Equação</vt:lpstr>
      <vt:lpstr>Slide 1</vt:lpstr>
      <vt:lpstr>INTRODUÇÃO  / CONTEÚDO</vt:lpstr>
      <vt:lpstr>INTRODUÇÃO / BIBLIOGRAFIA</vt:lpstr>
      <vt:lpstr>INTRODUÇÃO / AVALIAÇÃO</vt:lpstr>
      <vt:lpstr>INTRODUÇÃO</vt:lpstr>
      <vt:lpstr>INTRODUÇÃO  / HOJE</vt:lpstr>
      <vt:lpstr>INTRODUÇÃO  </vt:lpstr>
      <vt:lpstr>INTRODUÇÃO  </vt:lpstr>
      <vt:lpstr>INTRODUÇÃO  </vt:lpstr>
      <vt:lpstr>INTRODUÇÃO  </vt:lpstr>
      <vt:lpstr>INTRODUÇÃO  </vt:lpstr>
      <vt:lpstr>INTRODUÇÃO  </vt:lpstr>
      <vt:lpstr>INTRODUÇÃO  </vt:lpstr>
      <vt:lpstr>INTRODUÇÃO  </vt:lpstr>
      <vt:lpstr>INTRODUÇÃO  </vt:lpstr>
      <vt:lpstr>DIAGRAMA DE BLOCOS</vt:lpstr>
      <vt:lpstr>DIAGRAMA DE BLOCOS: MALHA FECHADA</vt:lpstr>
      <vt:lpstr>DIAGRAMA DE BLOCOS: MALHA FECHADA</vt:lpstr>
      <vt:lpstr>DIAGRAMA DE BLOCOS: MALHA ABERTA</vt:lpstr>
      <vt:lpstr>MALHA ABERTA OU FECHADA ?  </vt:lpstr>
      <vt:lpstr>PROJETO DE SISTEMAS DE CONTROLE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722</dc:creator>
  <cp:lastModifiedBy>722</cp:lastModifiedBy>
  <cp:revision>594</cp:revision>
  <dcterms:created xsi:type="dcterms:W3CDTF">2012-12-02T20:53:22Z</dcterms:created>
  <dcterms:modified xsi:type="dcterms:W3CDTF">2014-09-23T23:59:04Z</dcterms:modified>
</cp:coreProperties>
</file>