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3"/>
  </p:notesMasterIdLst>
  <p:handoutMasterIdLst>
    <p:handoutMasterId r:id="rId34"/>
  </p:handoutMasterIdLst>
  <p:sldIdLst>
    <p:sldId id="446" r:id="rId2"/>
    <p:sldId id="313" r:id="rId3"/>
    <p:sldId id="384" r:id="rId4"/>
    <p:sldId id="385" r:id="rId5"/>
    <p:sldId id="417" r:id="rId6"/>
    <p:sldId id="418" r:id="rId7"/>
    <p:sldId id="405" r:id="rId8"/>
    <p:sldId id="407" r:id="rId9"/>
    <p:sldId id="408" r:id="rId10"/>
    <p:sldId id="409" r:id="rId11"/>
    <p:sldId id="410" r:id="rId12"/>
    <p:sldId id="404" r:id="rId13"/>
    <p:sldId id="416" r:id="rId14"/>
    <p:sldId id="421" r:id="rId15"/>
    <p:sldId id="422" r:id="rId16"/>
    <p:sldId id="423" r:id="rId17"/>
    <p:sldId id="424" r:id="rId18"/>
    <p:sldId id="440" r:id="rId19"/>
    <p:sldId id="447" r:id="rId20"/>
    <p:sldId id="426" r:id="rId21"/>
    <p:sldId id="444" r:id="rId22"/>
    <p:sldId id="427" r:id="rId23"/>
    <p:sldId id="428" r:id="rId24"/>
    <p:sldId id="429" r:id="rId25"/>
    <p:sldId id="430" r:id="rId26"/>
    <p:sldId id="431" r:id="rId27"/>
    <p:sldId id="432" r:id="rId28"/>
    <p:sldId id="433" r:id="rId29"/>
    <p:sldId id="434" r:id="rId30"/>
    <p:sldId id="435" r:id="rId31"/>
    <p:sldId id="436" r:id="rId32"/>
  </p:sldIdLst>
  <p:sldSz cx="9144000" cy="6858000" type="screen4x3"/>
  <p:notesSz cx="7102475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1" autoAdjust="0"/>
    <p:restoredTop sz="93190" autoAdjust="0"/>
  </p:normalViewPr>
  <p:slideViewPr>
    <p:cSldViewPr>
      <p:cViewPr>
        <p:scale>
          <a:sx n="70" d="100"/>
          <a:sy n="70" d="100"/>
        </p:scale>
        <p:origin x="-82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FF0F27F7-9238-4A7E-8A82-0A0FD2788A42}" type="datetimeFigureOut">
              <a:rPr lang="pt-BR" smtClean="0"/>
              <a:pPr/>
              <a:t>29/09/2014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0B804960-4868-4EA6-B831-215143F261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56AB-22B7-4135-A35E-EC9765DEAF40}" type="datetimeFigureOut">
              <a:rPr lang="pt-BR" smtClean="0"/>
              <a:pPr/>
              <a:t>29/09/2014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12EAD-B9F3-458D-8932-F9F75CCF38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29/09/2014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29/09/2014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pPr/>
              <a:t>29/09/2014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aginapessoal.utfpr.edu.br/chiament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6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55.png"/><Relationship Id="rId10" Type="http://schemas.openxmlformats.org/officeDocument/2006/relationships/image" Target="../media/image4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1406" y="4549700"/>
            <a:ext cx="9001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 CONTATOS PARA DÚVIDAS</a:t>
            </a:r>
          </a:p>
          <a:p>
            <a:pPr lvl="1"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- Email: </a:t>
            </a:r>
            <a:r>
              <a:rPr lang="pt-BR" sz="2100" u="sng" dirty="0" smtClean="0">
                <a:latin typeface="Times New Roman" pitchFamily="18" charset="0"/>
                <a:cs typeface="Times New Roman" pitchFamily="18" charset="0"/>
              </a:rPr>
              <a:t>ismael.utfpr@gmail.com</a:t>
            </a:r>
            <a:endParaRPr lang="pt-BR" sz="21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Local: DAELT/UTFPR</a:t>
            </a:r>
          </a:p>
          <a:p>
            <a:pPr lvl="1"/>
            <a:endParaRPr lang="pt-BR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 PLANO DE ENSINO, PLANO DE AULAS E INFORMAÇÕES:</a:t>
            </a:r>
          </a:p>
          <a:p>
            <a:pPr lvl="2"/>
            <a:r>
              <a:rPr lang="pt-BR" sz="21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https://paginapessoal.utfpr.edu.br/chiamenti</a:t>
            </a:r>
            <a:endParaRPr lang="pt-BR" sz="21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pt-BR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0076" y="285728"/>
            <a:ext cx="1021080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85728"/>
            <a:ext cx="1674495" cy="89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785918" y="142852"/>
            <a:ext cx="8077200" cy="1642492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Disciplina: Sistemas de Controle 1 -  ET76H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Prof. Dr. Ismael </a:t>
            </a:r>
            <a:r>
              <a:rPr kumimoji="0" lang="pt-BR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Chiamenti</a:t>
            </a: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2014/2</a:t>
            </a:r>
            <a:endParaRPr kumimoji="0" lang="pt-BR" sz="2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318060" y="2714620"/>
            <a:ext cx="1516762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700" b="1" dirty="0" smtClean="0">
                <a:latin typeface="Times New Roman" pitchFamily="18" charset="0"/>
                <a:cs typeface="Times New Roman" pitchFamily="18" charset="0"/>
              </a:rPr>
              <a:t>Aula 2</a:t>
            </a:r>
            <a:endParaRPr lang="pt-BR" sz="37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7158" y="2857496"/>
            <a:ext cx="82125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No último termo da expressão acima pode ser aplicada a expansão em frações parciais.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Três casos são possíveis: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Raízes do denominador de F(s) reais e distintas;</a:t>
            </a:r>
          </a:p>
          <a:p>
            <a:pPr marL="342900" indent="-342900">
              <a:buAutoNum type="arabicPeriod"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Raízes do denominador de F(s) reais e repetidas;</a:t>
            </a:r>
          </a:p>
          <a:p>
            <a:pPr marL="342900" indent="-342900">
              <a:buFontTx/>
              <a:buAutoNum type="arabicPeriod"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Raízes do denominador de F(s) complexas ou imaginárias.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REVISÃO TRANSFORMADA DE LAPLACE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1316" y="1933568"/>
            <a:ext cx="339375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720" y="1571612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Exemplo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: Raízes do denominador de F(s) reais e distintas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REVISÃO TRANSFORMADA DE LAPLACE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24479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6883" y="3100391"/>
            <a:ext cx="5743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6883" y="4100523"/>
            <a:ext cx="5934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000240"/>
            <a:ext cx="24860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5286388"/>
            <a:ext cx="36671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5715016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7215206" y="6286520"/>
            <a:ext cx="17331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Atividade (B)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7158" y="5286388"/>
            <a:ext cx="5218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r(t) simboliza o sinal de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referência ou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set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point</a:t>
            </a:r>
            <a:endParaRPr lang="pt-BR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c(t) simboliza a variável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controlada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(variável de saída)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2576" y="2714620"/>
            <a:ext cx="6179820" cy="249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2518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SIMPLIFICAÇÃO DE DIAGRAMA DE BLOCOS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5720" y="1714488"/>
            <a:ext cx="8719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sistema da figura (a) pode ser composto por uma série de subsistemas, como mostrado na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figura (b).  É desejável, sempre que possível, que diagramas de blocos complexos sejam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simplificados.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4947" y="5976484"/>
            <a:ext cx="8361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Cada bloco relaciona a saída com a entrada do sistema (função de transferência, espaço de estados, operações matemáticas...)</a:t>
            </a:r>
            <a:endParaRPr lang="pt-BR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2518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SIMPLIFICAÇÃO DE DIAGRAMA DE BLOCOS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617948"/>
            <a:ext cx="6790368" cy="366857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285720" y="1714488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Relembrando...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720" y="1857364"/>
            <a:ext cx="775096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Sistemas em cascata (ou série):</a:t>
            </a:r>
          </a:p>
          <a:p>
            <a:pPr marL="342900" indent="-342900">
              <a:buAutoNum type="arabicPeriod"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OBS.: A saída de um subsistema permanece a mesma, esteja ou não conectada ao </a:t>
            </a:r>
          </a:p>
          <a:p>
            <a:pPr marL="342900" indent="-342900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     próximo subsistema.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2518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SIMPLIFICAÇÃO DE DIAGRAMA DE BLOCOS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647954"/>
            <a:ext cx="76581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071942"/>
            <a:ext cx="35433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5357826"/>
            <a:ext cx="2257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2518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SIMPLIFICAÇÃO DE DIAGRAMA DE BLOCOS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242" y="1500174"/>
            <a:ext cx="52006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214818"/>
            <a:ext cx="26479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4524" y="3071810"/>
            <a:ext cx="2091690" cy="93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9168" y="3143248"/>
            <a:ext cx="2083118" cy="89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5843611"/>
            <a:ext cx="470630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4620592"/>
            <a:ext cx="4551998" cy="95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2518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SIMPLIFICAÇÃO DE DIAGRAMA DE BLOCOS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11" y="4591070"/>
            <a:ext cx="33242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285720" y="1571612"/>
            <a:ext cx="88572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Uma forma de evitar o carregamento é utilizar um amplificador para conectar os dois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circuitos, por dois motivos: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amplificador tem uma alta impedância de entrada, não “carregando” o circuito anterior;</a:t>
            </a:r>
          </a:p>
          <a:p>
            <a:pPr marL="342900" indent="-342900">
              <a:buAutoNum type="arabicPeriod"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Apresenta uma baixa impedância de saída, comportando-se como uma fonte de tensão</a:t>
            </a:r>
          </a:p>
          <a:p>
            <a:pPr marL="342900" indent="-342900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 ideal do ponto de vista do circuito seguinte.</a:t>
            </a:r>
          </a:p>
          <a:p>
            <a:pPr marL="342900" indent="-342900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Com o amplificador entre os dois circuitos, a função de transferência equivalente é o produto</a:t>
            </a:r>
          </a:p>
          <a:p>
            <a:pPr marL="342900" indent="-342900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do ganho do amplificador, K, e das funções de transferência de cada circuito.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720" y="1571612"/>
            <a:ext cx="265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2. Associação em paralelo: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2518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SIMPLIFICAÇÃO DE DIAGRAMA DE BLOCOS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" y="2143116"/>
            <a:ext cx="77343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929198"/>
            <a:ext cx="4429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6072206"/>
            <a:ext cx="28860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2844" y="1559470"/>
            <a:ext cx="794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Diferença entre sistema com realimentação e sistema com realimentação unitária: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2518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SIMPLIFICAÇÃO DE DIAGRAMA DE BLOCOS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643182"/>
            <a:ext cx="43434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43182"/>
            <a:ext cx="42576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9276" y="2163588"/>
            <a:ext cx="39814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2518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DIAGRAMA DE BLOCOS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52" y="4929198"/>
            <a:ext cx="25336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Elipse 16"/>
          <p:cNvSpPr/>
          <p:nvPr/>
        </p:nvSpPr>
        <p:spPr>
          <a:xfrm>
            <a:off x="5000628" y="2214554"/>
            <a:ext cx="1857388" cy="114300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071538" y="2143116"/>
            <a:ext cx="18573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Malha direta: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Malha aberta: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Malha fechada: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571744"/>
            <a:ext cx="447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3929066"/>
            <a:ext cx="8191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5214950"/>
            <a:ext cx="3408576" cy="93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7000892" y="478632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Malha direta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690807" y="6346209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Malha aberta</a:t>
            </a:r>
          </a:p>
        </p:txBody>
      </p:sp>
      <p:sp>
        <p:nvSpPr>
          <p:cNvPr id="13" name="Elipse 12"/>
          <p:cNvSpPr/>
          <p:nvPr/>
        </p:nvSpPr>
        <p:spPr>
          <a:xfrm>
            <a:off x="6073254" y="5643577"/>
            <a:ext cx="1499142" cy="56615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6072198" y="5143512"/>
            <a:ext cx="857256" cy="50006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4857752" y="2000240"/>
            <a:ext cx="2286016" cy="242889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smtClean="0">
                <a:latin typeface="Times New Roman" pitchFamily="18" charset="0"/>
                <a:cs typeface="Times New Roman" pitchFamily="18" charset="0"/>
              </a:rPr>
              <a:t>HOJE...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625609"/>
          </a:xfrm>
        </p:spPr>
        <p:txBody>
          <a:bodyPr>
            <a:normAutofit fontScale="92500" lnSpcReduction="10000"/>
          </a:bodyPr>
          <a:lstStyle/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Conceitos básicos de sistemas de controle;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Sistemas em malha aberta e malha fechada;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b="1" smtClean="0">
                <a:latin typeface="Times New Roman" pitchFamily="18" charset="0"/>
                <a:cs typeface="Times New Roman" pitchFamily="18" charset="0"/>
              </a:rPr>
              <a:t>(Revisão TL) e Simplificação de diagrama de blocos;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Funções de transferência 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Modelo na forma de variáveis de estado;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Caracterização da resposta de sistemas de                                              primeira ordem, segunda ordem e ordem superior;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Erro de estado estacionário;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Estabilidade;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Introdução a controladores PID;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Sintonia de controladores PID;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Método do lugar das raízes;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Projeto PID via método do lugar das raízes;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Resposta em frequência;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Margens de ganho e fase e estabilidade relativa;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Projeto de controlador por avanço e atraso de fase;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Controlabilidade e Observabilidade.</a:t>
            </a:r>
          </a:p>
          <a:p>
            <a:endParaRPr lang="pt-BR" sz="210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80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180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180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130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230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230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210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5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3466" y="1949274"/>
            <a:ext cx="39814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2518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SIMPLIFICAÇÃO DE DIAGRAMA DE BLOCOS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92" y="1643050"/>
            <a:ext cx="2152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643050"/>
            <a:ext cx="14668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48" y="1500174"/>
            <a:ext cx="1143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4929198"/>
            <a:ext cx="325374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84" y="4000504"/>
            <a:ext cx="2100263" cy="57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36" y="4929198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ângulo 11"/>
          <p:cNvSpPr/>
          <p:nvPr/>
        </p:nvSpPr>
        <p:spPr>
          <a:xfrm>
            <a:off x="5929322" y="4857760"/>
            <a:ext cx="2428892" cy="714380"/>
          </a:xfrm>
          <a:prstGeom prst="rect">
            <a:avLst/>
          </a:prstGeom>
          <a:solidFill>
            <a:srgbClr val="0070C0">
              <a:alpha val="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29322" y="5872185"/>
            <a:ext cx="25336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Conector de seta reta 14"/>
          <p:cNvCxnSpPr>
            <a:endCxn id="33794" idx="2"/>
          </p:cNvCxnSpPr>
          <p:nvPr/>
        </p:nvCxnSpPr>
        <p:spPr>
          <a:xfrm rot="10800000">
            <a:off x="3362318" y="1928800"/>
            <a:ext cx="923939" cy="57150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rot="16200000" flipV="1">
            <a:off x="5965041" y="2035959"/>
            <a:ext cx="500066" cy="42862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ta para a direita 18"/>
          <p:cNvSpPr/>
          <p:nvPr/>
        </p:nvSpPr>
        <p:spPr>
          <a:xfrm>
            <a:off x="6929454" y="1685924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142844" y="1737358"/>
            <a:ext cx="2214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DEDUÇÃO </a:t>
            </a:r>
            <a:r>
              <a:rPr lang="pt-B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 FUNÇÃO DE TRANSFERÊNCIA DE MALHA FECHADA: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642910" y="3500438"/>
          <a:ext cx="2657475" cy="722313"/>
        </p:xfrm>
        <a:graphic>
          <a:graphicData uri="http://schemas.openxmlformats.org/presentationml/2006/ole">
            <p:oleObj spid="_x0000_s18433" name="Equação" r:id="rId11" imgW="15238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2844" y="1559470"/>
            <a:ext cx="3538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Exemplo: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Identificação das malhas: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2518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SIMPLIFICAÇÃO DE DIAGRAMA DE BLOCOS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812" y="2035498"/>
            <a:ext cx="5227320" cy="217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4429124" y="464344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Malha direta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429124" y="607220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Malha aberta</a:t>
            </a:r>
          </a:p>
        </p:txBody>
      </p:sp>
      <p:sp>
        <p:nvSpPr>
          <p:cNvPr id="10" name="Elipse 9"/>
          <p:cNvSpPr/>
          <p:nvPr/>
        </p:nvSpPr>
        <p:spPr>
          <a:xfrm>
            <a:off x="2857488" y="5572141"/>
            <a:ext cx="3214710" cy="42862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3857620" y="5072074"/>
            <a:ext cx="1571636" cy="50006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579830" y="5143512"/>
          <a:ext cx="4385979" cy="887414"/>
        </p:xfrm>
        <a:graphic>
          <a:graphicData uri="http://schemas.openxmlformats.org/presentationml/2006/ole">
            <p:oleObj spid="_x0000_s17410" name="Equação" r:id="rId4" imgW="21081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1406" y="1559470"/>
            <a:ext cx="910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Movimentação de blocos, pontos de soma  (junção) e pontos de tomada (derivação, ramificação):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2518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SIMPLIFICAÇÃO DE DIAGRAMA DE BLOCOS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143116"/>
            <a:ext cx="5135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14282" y="2928934"/>
            <a:ext cx="3268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a. Deslocamento de bloco à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esquerda de um ponto de soma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4282" y="5211561"/>
            <a:ext cx="3095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b. Deslocamento de bloco à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direita de um ponto de soma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622506"/>
            <a:ext cx="5318760" cy="216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2518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SIMPLIFICAÇÃO DE DIAGRAMA DE BLOCOS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4283" y="2214554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c. Deslocamento de  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bloco à esquerda 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do ponto de 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ramificação.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71612"/>
            <a:ext cx="6377940" cy="24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214282" y="4929198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d. Deslocamento de  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bloco à direita 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do ponto de 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ramificação.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500570"/>
            <a:ext cx="54864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2518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SIMPLIFICAÇÃO DE DIAGRAMA DE BLOCOS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5312" y="1697214"/>
            <a:ext cx="6464274" cy="494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2518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SIMPLIFICAÇÃO DE DIAGRAMA DE BLOCOS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6427701" cy="480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2518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SIMPLIFICAÇÃO DE DIAGRAMA DE BLOCOS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6482561" cy="439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720" y="1643050"/>
            <a:ext cx="8693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Exemplo 1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: Reduzir o seguinte diagrama de blocos para um único bloco (ou seja, para uma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            única função de transferência)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2518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SIMPLIFICAÇÃO DE DIAGRAMA DE BLOCOS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19404"/>
            <a:ext cx="6434138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2518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SIMPLIFICAÇÃO DE DIAGRAMA DE BLOCOS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36766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64510"/>
            <a:ext cx="3314700" cy="216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143380"/>
            <a:ext cx="37576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5857892"/>
            <a:ext cx="45910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lipse 7"/>
          <p:cNvSpPr/>
          <p:nvPr/>
        </p:nvSpPr>
        <p:spPr>
          <a:xfrm>
            <a:off x="857224" y="2857496"/>
            <a:ext cx="1500198" cy="1143008"/>
          </a:xfrm>
          <a:prstGeom prst="ellipse">
            <a:avLst/>
          </a:prstGeom>
          <a:solidFill>
            <a:srgbClr val="0070C0">
              <a:alpha val="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6643702" y="1643050"/>
            <a:ext cx="1500198" cy="714380"/>
          </a:xfrm>
          <a:prstGeom prst="ellipse">
            <a:avLst/>
          </a:prstGeom>
          <a:solidFill>
            <a:srgbClr val="0070C0">
              <a:alpha val="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6357950" y="4000504"/>
            <a:ext cx="2214578" cy="1571636"/>
          </a:xfrm>
          <a:prstGeom prst="ellipse">
            <a:avLst/>
          </a:prstGeom>
          <a:solidFill>
            <a:srgbClr val="0070C0">
              <a:alpha val="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6929454" y="2214554"/>
            <a:ext cx="928694" cy="185738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</a:t>
            </a:r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5572132" y="3857628"/>
            <a:ext cx="1071570" cy="928694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2518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SIMPLIFICAÇÃO DE DIAGRAMA DE BLOCOS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5720" y="1643050"/>
            <a:ext cx="8808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Exemplo 2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: Reduzir o seguinte diagrama de blocos para um único bloco (ou seja, para uma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            única função de transferência)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23221"/>
            <a:ext cx="8486775" cy="217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REVISÃO TRANSFORMADA DE LAPLACE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8596" y="1643050"/>
            <a:ext cx="634500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Definindo:</a:t>
            </a:r>
          </a:p>
          <a:p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) uma função do tempo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, tal que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) = 0 para 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&lt;0;</a:t>
            </a:r>
          </a:p>
          <a:p>
            <a:pPr marL="342900" indent="-342900">
              <a:buAutoNum type="arabicParenR"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” a variável complexa: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2100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l-GR" sz="21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AutoNum type="arabicParenR"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BR" sz="2100" dirty="0" smtClean="0">
                <a:latin typeface="Monotype Corsiva" pitchFamily="66" charset="0"/>
              </a:rPr>
              <a:t>L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o símbolo operacional da transformada de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Laplace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AutoNum type="arabicParenR"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) a transformada de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Laplace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Tx/>
              <a:buAutoNum type="arabicParenR"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endParaRPr lang="pt-BR" sz="2100" dirty="0" smtClean="0">
              <a:latin typeface="Monotype Corsiva" pitchFamily="66" charset="0"/>
            </a:endParaRPr>
          </a:p>
          <a:p>
            <a:pPr marL="342900" indent="-342900">
              <a:buAutoNum type="arabicParenR"/>
            </a:pPr>
            <a:endParaRPr lang="pt-BR" dirty="0" smtClean="0"/>
          </a:p>
          <a:p>
            <a:endParaRPr lang="pt-BR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026" name="Equação" r:id="rId3" imgW="114120" imgH="215640" progId="Equation.3">
              <p:embed/>
            </p:oleObj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929198"/>
            <a:ext cx="3152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5929330"/>
            <a:ext cx="4133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5929330"/>
            <a:ext cx="16859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2518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SIMPLIFICAÇÃO DE DIAGRAMA DE BLOCOS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267087"/>
            <a:ext cx="59817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71612"/>
            <a:ext cx="6600825" cy="169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5214950"/>
            <a:ext cx="52959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ipse 5"/>
          <p:cNvSpPr/>
          <p:nvPr/>
        </p:nvSpPr>
        <p:spPr>
          <a:xfrm>
            <a:off x="4071934" y="1785926"/>
            <a:ext cx="357190" cy="357190"/>
          </a:xfrm>
          <a:prstGeom prst="ellipse">
            <a:avLst/>
          </a:prstGeom>
          <a:solidFill>
            <a:srgbClr val="0070C0">
              <a:alpha val="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5500694" y="1571612"/>
            <a:ext cx="2428892" cy="135732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5000628" y="3143248"/>
            <a:ext cx="1285884" cy="1214446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2643174" y="3643314"/>
            <a:ext cx="1428760" cy="857256"/>
          </a:xfrm>
          <a:prstGeom prst="ellipse">
            <a:avLst/>
          </a:prstGeom>
          <a:solidFill>
            <a:srgbClr val="0070C0">
              <a:alpha val="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2518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SIMPLIFICAÇÃO DE DIAGRAMA DE BLOCOS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714752"/>
            <a:ext cx="4429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857364"/>
            <a:ext cx="52959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062553"/>
            <a:ext cx="5076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5929334"/>
            <a:ext cx="466344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lipse 7"/>
          <p:cNvSpPr/>
          <p:nvPr/>
        </p:nvSpPr>
        <p:spPr>
          <a:xfrm>
            <a:off x="3357554" y="2357430"/>
            <a:ext cx="1285884" cy="1214446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4643438" y="1571612"/>
            <a:ext cx="2214578" cy="1214446"/>
          </a:xfrm>
          <a:prstGeom prst="ellipse">
            <a:avLst/>
          </a:prstGeom>
          <a:solidFill>
            <a:srgbClr val="0070C0">
              <a:alpha val="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2500298" y="3643314"/>
            <a:ext cx="2500330" cy="1357322"/>
          </a:xfrm>
          <a:prstGeom prst="ellipse">
            <a:avLst/>
          </a:prstGeom>
          <a:solidFill>
            <a:srgbClr val="0070C0">
              <a:alpha val="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215206" y="6442526"/>
            <a:ext cx="20088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Atividade (C,D)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REVISÃO TRANSFORMADA DE LAPLACE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2" y="2121716"/>
            <a:ext cx="4179094" cy="452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129994" y="1643050"/>
            <a:ext cx="693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OBS.: A partir do item 3, todas as função f(t) são multiplicadas por u(t).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4887" y="1978843"/>
            <a:ext cx="4436269" cy="487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REVISÃO TRANSFORMADA DE LAPLACE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9994" y="1559470"/>
            <a:ext cx="693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OBS.: A partir do item 3, todas as função f(t) são multiplicadas por u(t).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5975" y="1928802"/>
            <a:ext cx="5279231" cy="486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REVISÃO TRANSFORMADA DE LAPLACE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9994" y="1559470"/>
            <a:ext cx="693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OBS.: A partir do item 3, todas as função f(t) são multiplicadas por u(t).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85992"/>
            <a:ext cx="5407819" cy="389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REVISÃO TRANSFORMADA DE LAPLACE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930" y="89442"/>
            <a:ext cx="5885714" cy="66971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9994" y="1643050"/>
            <a:ext cx="8629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Exemplo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: Usando a tabela de propriedades, encontrar a transformada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Laplace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da função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REVISÃO TRANSFORMADA DE LAPLACE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214554"/>
            <a:ext cx="1800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upo 12"/>
          <p:cNvGrpSpPr/>
          <p:nvPr/>
        </p:nvGrpSpPr>
        <p:grpSpPr>
          <a:xfrm>
            <a:off x="214282" y="2786058"/>
            <a:ext cx="8143932" cy="1143008"/>
            <a:chOff x="214282" y="2786058"/>
            <a:chExt cx="8143932" cy="1143008"/>
          </a:xfrm>
        </p:grpSpPr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2857496"/>
              <a:ext cx="8025765" cy="324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20" y="3214686"/>
              <a:ext cx="4542473" cy="687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Retângulo 11"/>
            <p:cNvSpPr/>
            <p:nvPr/>
          </p:nvSpPr>
          <p:spPr>
            <a:xfrm>
              <a:off x="214282" y="2786058"/>
              <a:ext cx="8143932" cy="114300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3286116" y="4643446"/>
            <a:ext cx="2681303" cy="319088"/>
            <a:chOff x="3286116" y="4643446"/>
            <a:chExt cx="2681303" cy="319088"/>
          </a:xfrm>
        </p:grpSpPr>
        <p:pic>
          <p:nvPicPr>
            <p:cNvPr id="19462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86116" y="4714884"/>
              <a:ext cx="11430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00694" y="4643446"/>
              <a:ext cx="46672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Seta para a direita 13"/>
            <p:cNvSpPr/>
            <p:nvPr/>
          </p:nvSpPr>
          <p:spPr>
            <a:xfrm>
              <a:off x="4537659" y="4760712"/>
              <a:ext cx="857256" cy="1428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2857488" y="5286388"/>
            <a:ext cx="3994455" cy="323850"/>
            <a:chOff x="2857488" y="5286388"/>
            <a:chExt cx="3994455" cy="323850"/>
          </a:xfrm>
        </p:grpSpPr>
        <p:pic>
          <p:nvPicPr>
            <p:cNvPr id="19465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57488" y="5286388"/>
              <a:ext cx="204787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66" name="Picture 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042318" y="5342869"/>
              <a:ext cx="80962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Seta para a direita 14"/>
            <p:cNvSpPr/>
            <p:nvPr/>
          </p:nvSpPr>
          <p:spPr>
            <a:xfrm>
              <a:off x="4996062" y="5398876"/>
              <a:ext cx="857256" cy="1428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3857620" y="6072206"/>
            <a:ext cx="1928826" cy="428628"/>
            <a:chOff x="3857620" y="6072206"/>
            <a:chExt cx="1928826" cy="428628"/>
          </a:xfrm>
        </p:grpSpPr>
        <p:pic>
          <p:nvPicPr>
            <p:cNvPr id="19467" name="Picture 1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071934" y="6143644"/>
              <a:ext cx="15335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Retângulo 15"/>
            <p:cNvSpPr/>
            <p:nvPr/>
          </p:nvSpPr>
          <p:spPr>
            <a:xfrm>
              <a:off x="3857620" y="6072206"/>
              <a:ext cx="1928826" cy="428628"/>
            </a:xfrm>
            <a:prstGeom prst="rect">
              <a:avLst/>
            </a:prstGeom>
            <a:solidFill>
              <a:srgbClr val="0070C0">
                <a:alpha val="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720" y="1857364"/>
            <a:ext cx="913807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Expansão em frações parciais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: técnica utilizada para obter a transformada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Laplace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partir de uma expressão com parcelas simplificadas.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técnica de expansão em frações parciais é aplicável em funções F(s) escrita na forma de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uma relação de polinômios N(s)/D(s), onde </a:t>
            </a:r>
            <a:r>
              <a:rPr lang="pt-BR" b="1" u="sng" dirty="0" smtClean="0">
                <a:latin typeface="Times New Roman" pitchFamily="18" charset="0"/>
                <a:cs typeface="Times New Roman" pitchFamily="18" charset="0"/>
              </a:rPr>
              <a:t>a ordem de N(s) deve ser menor que a ordem</a:t>
            </a:r>
          </a:p>
          <a:p>
            <a:r>
              <a:rPr lang="pt-BR" b="1" u="sng" dirty="0" smtClean="0">
                <a:latin typeface="Times New Roman" pitchFamily="18" charset="0"/>
                <a:cs typeface="Times New Roman" pitchFamily="18" charset="0"/>
              </a:rPr>
              <a:t>de D(s)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Se a ordem de N(s) for maior ou igual a ordem de D(s), então N(s) deve ser dividido por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D(s) sucessivamente até que reste um termo com um numerador de ordem menor que o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denominador.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Exemplo:</a:t>
            </a:r>
          </a:p>
          <a:p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</a:p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Usando o teorema 7 e a transformada 1: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REVISÃO TRANSFORMADA DE LAPLACE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429136"/>
            <a:ext cx="239315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730" y="5211948"/>
            <a:ext cx="290703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786322"/>
            <a:ext cx="228028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6076972"/>
            <a:ext cx="339375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4786</TotalTime>
  <Words>974</Words>
  <Application>Microsoft Office PowerPoint</Application>
  <PresentationFormat>Apresentação na tela (4:3)</PresentationFormat>
  <Paragraphs>176</Paragraphs>
  <Slides>31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34" baseType="lpstr">
      <vt:lpstr>Módulo</vt:lpstr>
      <vt:lpstr>Equação</vt:lpstr>
      <vt:lpstr>Microsoft Equation 3.0</vt:lpstr>
      <vt:lpstr>Slide 1</vt:lpstr>
      <vt:lpstr>HOJE...</vt:lpstr>
      <vt:lpstr>REVISÃO TRANSFORMADA DE LAPLACE  </vt:lpstr>
      <vt:lpstr>REVISÃO TRANSFORMADA DE LAPLACE  </vt:lpstr>
      <vt:lpstr>REVISÃO TRANSFORMADA DE LAPLACE  </vt:lpstr>
      <vt:lpstr>REVISÃO TRANSFORMADA DE LAPLACE  </vt:lpstr>
      <vt:lpstr>REVISÃO TRANSFORMADA DE LAPLACE  </vt:lpstr>
      <vt:lpstr>REVISÃO TRANSFORMADA DE LAPLACE  </vt:lpstr>
      <vt:lpstr>REVISÃO TRANSFORMADA DE LAPLACE  </vt:lpstr>
      <vt:lpstr>REVISÃO TRANSFORMADA DE LAPLACE  </vt:lpstr>
      <vt:lpstr>REVISÃO TRANSFORMADA DE LAPLACE  </vt:lpstr>
      <vt:lpstr>SIMPLIFICAÇÃO DE DIAGRAMA DE BLOCOS</vt:lpstr>
      <vt:lpstr>SIMPLIFICAÇÃO DE DIAGRAMA DE BLOCOS</vt:lpstr>
      <vt:lpstr>SIMPLIFICAÇÃO DE DIAGRAMA DE BLOCOS</vt:lpstr>
      <vt:lpstr>SIMPLIFICAÇÃO DE DIAGRAMA DE BLOCOS</vt:lpstr>
      <vt:lpstr>SIMPLIFICAÇÃO DE DIAGRAMA DE BLOCOS</vt:lpstr>
      <vt:lpstr>SIMPLIFICAÇÃO DE DIAGRAMA DE BLOCOS</vt:lpstr>
      <vt:lpstr>SIMPLIFICAÇÃO DE DIAGRAMA DE BLOCOS</vt:lpstr>
      <vt:lpstr>DIAGRAMA DE BLOCOS</vt:lpstr>
      <vt:lpstr>SIMPLIFICAÇÃO DE DIAGRAMA DE BLOCOS</vt:lpstr>
      <vt:lpstr>SIMPLIFICAÇÃO DE DIAGRAMA DE BLOCOS</vt:lpstr>
      <vt:lpstr>SIMPLIFICAÇÃO DE DIAGRAMA DE BLOCOS</vt:lpstr>
      <vt:lpstr>SIMPLIFICAÇÃO DE DIAGRAMA DE BLOCOS</vt:lpstr>
      <vt:lpstr>SIMPLIFICAÇÃO DE DIAGRAMA DE BLOCOS</vt:lpstr>
      <vt:lpstr>SIMPLIFICAÇÃO DE DIAGRAMA DE BLOCOS</vt:lpstr>
      <vt:lpstr>SIMPLIFICAÇÃO DE DIAGRAMA DE BLOCOS</vt:lpstr>
      <vt:lpstr>SIMPLIFICAÇÃO DE DIAGRAMA DE BLOCOS</vt:lpstr>
      <vt:lpstr>SIMPLIFICAÇÃO DE DIAGRAMA DE BLOCOS</vt:lpstr>
      <vt:lpstr>SIMPLIFICAÇÃO DE DIAGRAMA DE BLOCOS</vt:lpstr>
      <vt:lpstr>SIMPLIFICAÇÃO DE DIAGRAMA DE BLOCOS</vt:lpstr>
      <vt:lpstr>SIMPLIFICAÇÃO DE DIAGRAMA DE BLOCOS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722</dc:creator>
  <cp:lastModifiedBy>722</cp:lastModifiedBy>
  <cp:revision>724</cp:revision>
  <dcterms:created xsi:type="dcterms:W3CDTF">2012-12-02T20:53:22Z</dcterms:created>
  <dcterms:modified xsi:type="dcterms:W3CDTF">2014-09-29T19:57:38Z</dcterms:modified>
</cp:coreProperties>
</file>