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5"/>
  </p:notesMasterIdLst>
  <p:handoutMasterIdLst>
    <p:handoutMasterId r:id="rId46"/>
  </p:handoutMasterIdLst>
  <p:sldIdLst>
    <p:sldId id="487" r:id="rId2"/>
    <p:sldId id="313" r:id="rId3"/>
    <p:sldId id="470" r:id="rId4"/>
    <p:sldId id="419" r:id="rId5"/>
    <p:sldId id="421" r:id="rId6"/>
    <p:sldId id="420" r:id="rId7"/>
    <p:sldId id="436" r:id="rId8"/>
    <p:sldId id="438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88" r:id="rId27"/>
    <p:sldId id="458" r:id="rId28"/>
    <p:sldId id="459" r:id="rId29"/>
    <p:sldId id="489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1" r:id="rId38"/>
    <p:sldId id="473" r:id="rId39"/>
    <p:sldId id="472" r:id="rId40"/>
    <p:sldId id="476" r:id="rId41"/>
    <p:sldId id="477" r:id="rId42"/>
    <p:sldId id="479" r:id="rId43"/>
    <p:sldId id="478" r:id="rId44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1" autoAdjust="0"/>
    <p:restoredTop sz="93190" autoAdjust="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56AB-22B7-4135-A35E-EC9765DEAF40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2EAD-B9F3-458D-8932-F9F75CCF38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8.png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18060" y="2714620"/>
            <a:ext cx="151676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00" b="1" dirty="0" smtClean="0">
                <a:latin typeface="Times New Roman" pitchFamily="18" charset="0"/>
                <a:cs typeface="Times New Roman" pitchFamily="18" charset="0"/>
              </a:rPr>
              <a:t>Aula 3</a:t>
            </a:r>
            <a:endParaRPr lang="pt-BR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0418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6" y="3071817"/>
            <a:ext cx="3543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53" y="3071810"/>
            <a:ext cx="3381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420" name="Object 1"/>
          <p:cNvGraphicFramePr>
            <a:graphicFrameLocks noChangeAspect="1"/>
          </p:cNvGraphicFramePr>
          <p:nvPr/>
        </p:nvGraphicFramePr>
        <p:xfrm>
          <a:off x="1714480" y="4429132"/>
          <a:ext cx="5805488" cy="2160587"/>
        </p:xfrm>
        <a:graphic>
          <a:graphicData uri="http://schemas.openxmlformats.org/presentationml/2006/ole">
            <p:oleObj spid="_x0000_s60420" name="Equação" r:id="rId7" imgW="3340080" imgH="1257120" progId="Equation.3">
              <p:embed/>
            </p:oleObj>
          </a:graphicData>
        </a:graphic>
      </p:graphicFrame>
      <p:sp>
        <p:nvSpPr>
          <p:cNvPr id="11" name="Seta para a direita 10"/>
          <p:cNvSpPr/>
          <p:nvPr/>
        </p:nvSpPr>
        <p:spPr>
          <a:xfrm>
            <a:off x="4214810" y="350043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2714620"/>
            <a:ext cx="246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Resolvendo por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Cramer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1" name="Object 1"/>
          <p:cNvGraphicFramePr>
            <a:graphicFrameLocks noChangeAspect="1"/>
          </p:cNvGraphicFramePr>
          <p:nvPr/>
        </p:nvGraphicFramePr>
        <p:xfrm>
          <a:off x="4837473" y="1662427"/>
          <a:ext cx="4241800" cy="1047750"/>
        </p:xfrm>
        <a:graphic>
          <a:graphicData uri="http://schemas.openxmlformats.org/presentationml/2006/ole">
            <p:oleObj spid="_x0000_s60421" name="Equação" r:id="rId8" imgW="243828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144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4" name="Object 1"/>
          <p:cNvGraphicFramePr>
            <a:graphicFrameLocks noChangeAspect="1"/>
          </p:cNvGraphicFramePr>
          <p:nvPr/>
        </p:nvGraphicFramePr>
        <p:xfrm>
          <a:off x="1714480" y="1597025"/>
          <a:ext cx="5253037" cy="1831975"/>
        </p:xfrm>
        <a:graphic>
          <a:graphicData uri="http://schemas.openxmlformats.org/presentationml/2006/ole">
            <p:oleObj spid="_x0000_s61444" name="Equação" r:id="rId4" imgW="3022560" imgH="1066680" progId="Equation.3">
              <p:embed/>
            </p:oleObj>
          </a:graphicData>
        </a:graphic>
      </p:graphicFrame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286256"/>
            <a:ext cx="4617720" cy="9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e 9"/>
          <p:cNvSpPr/>
          <p:nvPr/>
        </p:nvSpPr>
        <p:spPr>
          <a:xfrm>
            <a:off x="5929322" y="1500174"/>
            <a:ext cx="785818" cy="928694"/>
          </a:xfrm>
          <a:prstGeom prst="ellipse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246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1571612"/>
            <a:ext cx="67290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Circuitos com amplificadores operacionais</a:t>
            </a: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84" y="2000240"/>
            <a:ext cx="309753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4143380"/>
            <a:ext cx="5564344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Características: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Entrada diferencial v2(t) – v1(t);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Alta impedância de entrada,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Zin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→ ∞ (ideal);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Baixa impedância de saída,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Zout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→ 0 (ideal);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Alto ganho de amplificação, A = ∞ (ideal)</a:t>
            </a:r>
          </a:p>
          <a:p>
            <a:pPr marL="457200" indent="-4572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Sendo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(t) = A(v2(t) – v1(t))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3490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266451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Amplificador inversor:</a:t>
            </a:r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7" y="1785926"/>
            <a:ext cx="289179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378333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491051"/>
            <a:ext cx="1847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4514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573304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Calcular a função de transferência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/Vi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3582857" cy="22157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72008"/>
            <a:ext cx="5429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714620"/>
            <a:ext cx="1847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786454"/>
            <a:ext cx="3533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715016"/>
            <a:ext cx="3362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5538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1643050"/>
            <a:ext cx="326034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Amplificador não inversor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643050"/>
            <a:ext cx="2695239" cy="23476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71678"/>
            <a:ext cx="2390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1915" y="3429000"/>
            <a:ext cx="2477143" cy="31328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500570"/>
            <a:ext cx="174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214950"/>
            <a:ext cx="2143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6000768"/>
            <a:ext cx="4962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6562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06" y="1643050"/>
            <a:ext cx="2558714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Sistemas mecânicos </a:t>
            </a:r>
          </a:p>
          <a:p>
            <a:pPr marL="457200" indent="-457200"/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translação</a:t>
            </a:r>
          </a:p>
          <a:p>
            <a:pPr marL="457200" indent="-457200"/>
            <a:endParaRPr lang="pt-BR" sz="21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Três elementos 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passivos:</a:t>
            </a:r>
          </a:p>
          <a:p>
            <a:pPr marL="457200" indent="-4572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Mola e massa, arma-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zenam energia</a:t>
            </a:r>
          </a:p>
          <a:p>
            <a:pPr marL="457200" indent="-4572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Amortecedor: Dissipa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energia.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108" y="1545930"/>
            <a:ext cx="6095048" cy="51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758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2844" y="1643050"/>
            <a:ext cx="9023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Exemplo1: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Determinar a função de transferência que relaciona X(s)/F(s), ou seja,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F(s) é a entrada e X(s) a saída do sistema.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2343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428868"/>
            <a:ext cx="2235994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428868"/>
            <a:ext cx="2407444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919809"/>
            <a:ext cx="3228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214818"/>
            <a:ext cx="3505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5500702"/>
            <a:ext cx="2886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7594" name="Object 1"/>
          <p:cNvGraphicFramePr>
            <a:graphicFrameLocks noChangeAspect="1"/>
          </p:cNvGraphicFramePr>
          <p:nvPr/>
        </p:nvGraphicFramePr>
        <p:xfrm>
          <a:off x="1620838" y="4143380"/>
          <a:ext cx="1125537" cy="436563"/>
        </p:xfrm>
        <a:graphic>
          <a:graphicData uri="http://schemas.openxmlformats.org/presentationml/2006/ole">
            <p:oleObj spid="_x0000_s67594" name="Equação" r:id="rId10" imgW="647640" imgH="253800" progId="Equation.3">
              <p:embed/>
            </p:oleObj>
          </a:graphicData>
        </a:graphic>
      </p:graphicFrame>
      <p:graphicFrame>
        <p:nvGraphicFramePr>
          <p:cNvPr id="67595" name="Object 11"/>
          <p:cNvGraphicFramePr>
            <a:graphicFrameLocks noChangeAspect="1"/>
          </p:cNvGraphicFramePr>
          <p:nvPr/>
        </p:nvGraphicFramePr>
        <p:xfrm>
          <a:off x="363537" y="4924441"/>
          <a:ext cx="4065587" cy="719137"/>
        </p:xfrm>
        <a:graphic>
          <a:graphicData uri="http://schemas.openxmlformats.org/presentationml/2006/ole">
            <p:oleObj spid="_x0000_s67595" name="Equação" r:id="rId11" imgW="2336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06" y="1643050"/>
            <a:ext cx="91133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Exemplo2: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Determinar a função de transferência que relaciona X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(s)/F(s), ou seja,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F(s) é a entrada e X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 a saída do sistema.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sistema possui dois graus de liberdade, pois cada massa pode se mover na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hori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zontal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enquanto a outra é mantida parada. Para tal sistema, são necessárias duas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equações de movimento.</a:t>
            </a:r>
          </a:p>
          <a:p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 equações são obtidas utilizando-se o princípio da superposição, conforme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procedimento exemplificado a seguir.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076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69634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571612"/>
            <a:ext cx="63177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Composição do diagrama das forças atuantes sobre M1: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Movimento somente de M1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Movimento somente de M2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Soma de todas as forças atuantes sobre M1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214686"/>
            <a:ext cx="30003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1704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238774"/>
            <a:ext cx="3371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(Revisão TL) e 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0658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1643050"/>
            <a:ext cx="62135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Composição do diagrama das forças atuantes sobre M2: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Movimento somente de M2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Movimento somente de M1</a:t>
            </a:r>
          </a:p>
          <a:p>
            <a:pPr marL="457200" indent="-457200">
              <a:buAutoNum type="alphaLcParenBoth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Soma de todas as forças atuantes sobre M2</a:t>
            </a:r>
            <a:endParaRPr lang="pt-BR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309948"/>
            <a:ext cx="2914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09948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238774"/>
            <a:ext cx="3352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6215074" y="4429132"/>
            <a:ext cx="2786082" cy="928694"/>
          </a:xfrm>
          <a:prstGeom prst="roundRect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168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48" y="1595436"/>
            <a:ext cx="3352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96" y="1595436"/>
            <a:ext cx="3371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214686"/>
            <a:ext cx="6296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500570"/>
            <a:ext cx="2695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a direita 11"/>
          <p:cNvSpPr/>
          <p:nvPr/>
        </p:nvSpPr>
        <p:spPr>
          <a:xfrm>
            <a:off x="5715008" y="471488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5257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5715016"/>
            <a:ext cx="7343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2706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80" y="2314589"/>
            <a:ext cx="63627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817" y="5748360"/>
            <a:ext cx="6296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14290"/>
            <a:ext cx="5076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71406" y="2071678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Sem usar 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diagrama de forças: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3730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1698957"/>
            <a:ext cx="28376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Sistemas mecânicos</a:t>
            </a:r>
          </a:p>
          <a:p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rotação:</a:t>
            </a:r>
          </a:p>
          <a:p>
            <a:endParaRPr lang="pt-BR" sz="21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Semelhante ao sistema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 translação, mas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considerando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torque no </a:t>
            </a:r>
          </a:p>
          <a:p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lugar de força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desloca-</a:t>
            </a:r>
          </a:p>
          <a:p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mento angular no lugar</a:t>
            </a:r>
          </a:p>
          <a:p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do deslocamento linear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massa é trocada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por inércia.</a:t>
            </a:r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271" y="1500174"/>
            <a:ext cx="6009323" cy="53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4754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2844" y="1643050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Exemplo1: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Considerando a torção existente nos eixos reais, encontrar a função de transferência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(s)/T(s) do sistema ilustrado abaixo: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Embora a torção ocorra ao longo do eixo, consideramos que ela ocorre como uma mola concentrada em um ponto particular do eixo.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mola que representa a torção no corpo cilíndrico apresenta uma inércia J1 a esquerda e uma inércia J2 a direita.</a:t>
            </a:r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57467"/>
            <a:ext cx="2000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771781"/>
            <a:ext cx="4572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5778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530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5579269" cy="21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0" y="3951936"/>
            <a:ext cx="33575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Composição dos torques sobre J2:</a:t>
            </a:r>
          </a:p>
          <a:p>
            <a:pPr marL="457200" indent="-45720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devido somente a rotação de J2;</a:t>
            </a: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sobre J2 devido somente a rotação de J1;</a:t>
            </a: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resultantes.</a:t>
            </a:r>
            <a:endParaRPr lang="pt-BR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6026467"/>
            <a:ext cx="4577715" cy="8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0450" y="1285860"/>
            <a:ext cx="5650706" cy="24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0" y="1571612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Composição dos torques sobre J1:</a:t>
            </a: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devido somente a rotação de J1;</a:t>
            </a: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sobre J1 devido somente a rotação de J2;</a:t>
            </a:r>
          </a:p>
          <a:p>
            <a:pPr marL="457200" indent="-457200">
              <a:buAutoNum type="alphaLcParenBoth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Torques resultantes.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30050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071678"/>
            <a:ext cx="1028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000240"/>
            <a:ext cx="4105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262332"/>
            <a:ext cx="6496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6317" y="428604"/>
            <a:ext cx="4577715" cy="8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3823"/>
            <a:ext cx="4572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80" y="2057410"/>
            <a:ext cx="73533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7826" name="Equação" r:id="rId4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642515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Exemplo2: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Encontrar a função de transferência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(s)/T(s)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Assumindo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(s) o deslocamento angular da inércia: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536" y="4648213"/>
            <a:ext cx="3105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500702"/>
            <a:ext cx="4152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643578"/>
            <a:ext cx="1581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78850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500174"/>
            <a:ext cx="33216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Sistemas com engrenagens:</a:t>
            </a:r>
            <a:endParaRPr lang="pt-BR" b="1" u="sng" dirty="0">
              <a:solidFill>
                <a:srgbClr val="0070C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" y="1981203"/>
            <a:ext cx="38100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643050"/>
            <a:ext cx="108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071678"/>
            <a:ext cx="1552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571612"/>
            <a:ext cx="1514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2071678"/>
            <a:ext cx="1619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357158" y="4071942"/>
            <a:ext cx="8786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Sistemas acionados por motores raramente são vistos sem trens de engrenagens acionando a carga.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As engrenagens proporcionam vantagens mecânicas ao sistema de rotação. Ex: A bicicleta de marcha, ladeira a cima, por meio de uma troca de marcha, fornece mais torque e menos velocidade. Em linha reta, pode-se obter menos torque e mais velocidade.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Em muitas aplicações, as engrenagens apresentam folgas (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backlash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), que ocorrem devido a um ajustamento inadequado entre os dentes da engrenagem, consideraremos sem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backlash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3038344"/>
            <a:ext cx="4058217" cy="9621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31074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43042" y="1857364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IMPEDÂNCIAS</a:t>
            </a:r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mecânicas em rotação podem ser refletidas por meio de trens de engrenagens multiplicando-se a impedância mecânica pela relação:</a:t>
            </a:r>
            <a:endParaRPr lang="pt-BR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428728" y="3357562"/>
          <a:ext cx="5857916" cy="850900"/>
        </p:xfrm>
        <a:graphic>
          <a:graphicData uri="http://schemas.openxmlformats.org/presentationml/2006/ole">
            <p:oleObj spid="_x0000_s131075" name="Equação" r:id="rId4" imgW="3416040" imgH="495000" progId="Equation.3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119710"/>
            <a:ext cx="2581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191148"/>
            <a:ext cx="2324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428596" y="4429132"/>
            <a:ext cx="62151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Exemplo)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Transferência para o eixo 1: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90114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ONDE ESTAMOS...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07002"/>
            <a:ext cx="522732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142976" y="5143512"/>
            <a:ext cx="71753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Determinando o modelo matemático dos sistemas representados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pelos blocos nos diagramas.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294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06" y="1428736"/>
            <a:ext cx="7999306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Exemplo)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Encontrar a função de transferência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(s)/T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Inicialmente, as impedâncias J1 e D1 são refletidas para o eixo 2, sendo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torque T2 reescrito em função do torque T1: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857364"/>
            <a:ext cx="401193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786322"/>
            <a:ext cx="2971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950" name="Object 1"/>
          <p:cNvGraphicFramePr>
            <a:graphicFrameLocks noChangeAspect="1"/>
          </p:cNvGraphicFramePr>
          <p:nvPr/>
        </p:nvGraphicFramePr>
        <p:xfrm>
          <a:off x="142844" y="4786322"/>
          <a:ext cx="3635375" cy="1658938"/>
        </p:xfrm>
        <a:graphic>
          <a:graphicData uri="http://schemas.openxmlformats.org/presentationml/2006/ole">
            <p:oleObj spid="_x0000_s82950" name="Equação" r:id="rId6" imgW="2120760" imgH="96516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286388"/>
            <a:ext cx="1619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3970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2971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00438"/>
            <a:ext cx="328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357694"/>
            <a:ext cx="5362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500702"/>
            <a:ext cx="3095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500702"/>
            <a:ext cx="3083243" cy="9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4994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31822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Sistemas eletromecânicos:</a:t>
            </a:r>
            <a:endParaRPr lang="pt-BR" sz="2100" b="1" u="sng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626168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06" y="214311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 motor é um elemento eletromecânico que fornece um deslocamento angular como saída para uma tensão de entrada.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86248" y="1571612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Abordaremos a função de transferência para um tipo particular de sistema eletromecânico: 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servomotor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 corrente contínua controlada  pela armadura.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30" y="3057542"/>
            <a:ext cx="4133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857892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6018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500174"/>
            <a:ext cx="850112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O campo magnético é produzido por ímãs permanentes estacionários ou por meio de um eletroímã estacionário, chamado de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campo fixo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 circuito, montado em uma estrutura rotativa denominada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armadura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circula uma corrente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que “corta” o campo magnético segundo um ângulo reto, resultando em força,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Bli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sendo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intensidade do campo magnético 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o comprimento do condutor; 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Quando o condutor se desloca perpendicularmente a um campo magnético,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é gerada uma tensão em seus terminais igual 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Blv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sendo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tensão 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velocidade do condutor.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a armadura girando, pode-se escrever: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5016"/>
            <a:ext cx="1695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7042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7158" y="2643182"/>
            <a:ext cx="8156400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tensão devida a força contraeletromotriz (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fcem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uma constante de proporcionalidade, chamada de constante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fcem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(t)/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é a velocidade angular do motor.</a:t>
            </a: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Aplicando 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Escrevendo a equação de malha para o circuito da armadura: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857364"/>
            <a:ext cx="1695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1685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786454"/>
            <a:ext cx="329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357826"/>
            <a:ext cx="2324100" cy="12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806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3" y="1643050"/>
            <a:ext cx="89297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torque produzido pelo motor é proporcional à corrente de armadura, logo: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Onde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é o torque gerado pelo motor 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uma constante de proporcionalidade,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chamada de constante de torque do motor. A corrente da armadura pode ser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escrita como: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Agrupando as equações anteriores, resulta em:</a:t>
            </a:r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14554"/>
            <a:ext cx="1600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43314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5016"/>
            <a:ext cx="3514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500702"/>
            <a:ext cx="329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6072206"/>
            <a:ext cx="1685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a direita 10"/>
          <p:cNvSpPr/>
          <p:nvPr/>
        </p:nvSpPr>
        <p:spPr>
          <a:xfrm>
            <a:off x="4000496" y="5929330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89090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7897" y="1643050"/>
            <a:ext cx="84246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É necessário substituir 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 termos de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se chegar na função de transferência desejada: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(s)/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 A figura a seguir mostra o carregamento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mecânico típico de um motor.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é a inércia equivalente na armadura (incluindo a inércia da própria armadura e as refletidas da carga para ela)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é o amortecimento viscoso equivalente na armadura (incluindo  o da própria armadura e os refletidos da carga para ele).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 figura acima: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928934"/>
            <a:ext cx="3291347" cy="9809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6215082"/>
            <a:ext cx="2619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09570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530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85992"/>
            <a:ext cx="473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71612"/>
            <a:ext cx="3514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643050"/>
            <a:ext cx="2619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ta para a direita 9"/>
          <p:cNvSpPr/>
          <p:nvPr/>
        </p:nvSpPr>
        <p:spPr>
          <a:xfrm>
            <a:off x="3500430" y="1714488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2928934"/>
            <a:ext cx="878687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Em um motor dc tem-se, geralmente,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La &lt;&lt; Ra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podendo ser reescrita a equação acima como : 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função obtida tem a forma geral:                                  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[NA/m] ;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824430"/>
            <a:ext cx="3324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096023"/>
            <a:ext cx="1590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786190"/>
            <a:ext cx="383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31" y="3786190"/>
            <a:ext cx="3857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929198"/>
            <a:ext cx="3352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eta para a direita 14"/>
          <p:cNvSpPr/>
          <p:nvPr/>
        </p:nvSpPr>
        <p:spPr>
          <a:xfrm>
            <a:off x="4214810" y="4000504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4143372" y="514351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11618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7897" y="1643050"/>
            <a:ext cx="885325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Determinação das constantes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considere a equação anteriormente obtida: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Aplicando 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inversa,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chega-se em: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Isolando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3143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14752"/>
            <a:ext cx="2943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572008"/>
            <a:ext cx="3038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929330"/>
            <a:ext cx="1428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991247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357562"/>
            <a:ext cx="34575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10594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7897" y="1643050"/>
            <a:ext cx="842463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Determinação das constantes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considere a seguinte configuração: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figura representa um motor com inércia da armadura igual a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o amortecimento associado a ela como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 O motor está conectado a uma carga com inércia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amortecimento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 Assim, a inércia e amortecimento equivalente refletidos para a armadura são: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143116"/>
            <a:ext cx="3847620" cy="150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357826"/>
            <a:ext cx="4286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458" name="Equação" r:id="rId3" imgW="114120" imgH="215640" progId="Equation.3">
              <p:embed/>
            </p:oleObj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428868"/>
            <a:ext cx="181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57158" y="18573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596" y="1643051"/>
            <a:ext cx="83920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Exemplo1: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Determine a função de transferência C(s)/R(s) do sistema representado pela seguinte equação diferencial:</a:t>
            </a:r>
          </a:p>
          <a:p>
            <a:pPr marL="342900" indent="-342900"/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7158" y="3143248"/>
            <a:ext cx="8392041" cy="1364100"/>
            <a:chOff x="285720" y="4357694"/>
            <a:chExt cx="8392041" cy="1364100"/>
          </a:xfrm>
        </p:grpSpPr>
        <p:sp>
          <p:nvSpPr>
            <p:cNvPr id="9" name="CaixaDeTexto 8"/>
            <p:cNvSpPr txBox="1"/>
            <p:nvPr/>
          </p:nvSpPr>
          <p:spPr>
            <a:xfrm>
              <a:off x="285720" y="4429132"/>
              <a:ext cx="83920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b="1" dirty="0" smtClean="0">
                  <a:latin typeface="Times New Roman" pitchFamily="18" charset="0"/>
                  <a:cs typeface="Times New Roman" pitchFamily="18" charset="0"/>
                </a:rPr>
                <a:t>Resposta:</a:t>
              </a:r>
              <a:endParaRPr lang="pt-BR" sz="2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endParaRPr lang="pt-BR" sz="2100" dirty="0" smtClean="0">
                <a:latin typeface="Monotype Corsiva" pitchFamily="66" charset="0"/>
              </a:endParaRPr>
            </a:p>
            <a:p>
              <a:pPr marL="342900" indent="-342900"/>
              <a:endParaRPr lang="pt-BR" dirty="0" smtClean="0"/>
            </a:p>
            <a:p>
              <a:endParaRPr lang="pt-BR" dirty="0"/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4357694"/>
              <a:ext cx="19526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CaixaDeTexto 12"/>
          <p:cNvSpPr txBox="1"/>
          <p:nvPr/>
        </p:nvSpPr>
        <p:spPr>
          <a:xfrm>
            <a:off x="428596" y="3929066"/>
            <a:ext cx="8392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Exemplo2: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Considerando a G(s) obtida, determinar a resposta do sistema a uma entrada do tipo degrau unitário r(t)=u(t). 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500034" y="5143512"/>
            <a:ext cx="8392041" cy="638175"/>
            <a:chOff x="500034" y="5143512"/>
            <a:chExt cx="8392041" cy="638175"/>
          </a:xfrm>
        </p:grpSpPr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18" y="5143512"/>
              <a:ext cx="157162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CaixaDeTexto 18"/>
            <p:cNvSpPr txBox="1"/>
            <p:nvPr/>
          </p:nvSpPr>
          <p:spPr>
            <a:xfrm>
              <a:off x="500034" y="5242173"/>
              <a:ext cx="83920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b="1" dirty="0" smtClean="0">
                  <a:latin typeface="Times New Roman" pitchFamily="18" charset="0"/>
                  <a:cs typeface="Times New Roman" pitchFamily="18" charset="0"/>
                </a:rPr>
                <a:t>Resposta: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                            , para t≥0</a:t>
              </a:r>
              <a:endParaRPr lang="pt-BR" dirty="0"/>
            </a:p>
          </p:txBody>
        </p:sp>
      </p:grp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30" y="4286256"/>
            <a:ext cx="3219450" cy="25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58588"/>
            <a:ext cx="2994660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1406" y="1643050"/>
            <a:ext cx="89961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Dado o sistema e a curva torque-velocidade, obter a função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transfe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rência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858" y="2071678"/>
            <a:ext cx="695229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897" y="1643050"/>
            <a:ext cx="8853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Refletindo as impedâncias e os amortecimentos para o motor: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191953" cy="7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3"/>
            <a:ext cx="4380548" cy="62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00504"/>
            <a:ext cx="5905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897" y="1643050"/>
            <a:ext cx="885325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Do gráfico torque – velocidade: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 as constantes elétricas da função de transferência: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2994660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00306"/>
            <a:ext cx="1419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643578"/>
            <a:ext cx="2400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643578"/>
            <a:ext cx="2581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897" y="1643050"/>
            <a:ext cx="88532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Substituindo os valores determinados na função de transferência: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obter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(s), usa-se a relação                                                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 N1=100 e N2 = 1000)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9000"/>
            <a:ext cx="4991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3067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43512"/>
            <a:ext cx="866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ta para a direita 9"/>
          <p:cNvSpPr/>
          <p:nvPr/>
        </p:nvSpPr>
        <p:spPr>
          <a:xfrm>
            <a:off x="5643570" y="5357826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143512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929330"/>
            <a:ext cx="2200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2150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1"/>
            <a:ext cx="8392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Exemplo3: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Determine a equação diferencial correspondente a seguinte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função de transferência:</a:t>
            </a:r>
            <a:endParaRPr lang="pt-BR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1762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o 9"/>
          <p:cNvGrpSpPr/>
          <p:nvPr/>
        </p:nvGrpSpPr>
        <p:grpSpPr>
          <a:xfrm>
            <a:off x="500035" y="3357562"/>
            <a:ext cx="3895734" cy="590550"/>
            <a:chOff x="500035" y="3357562"/>
            <a:chExt cx="3895734" cy="590550"/>
          </a:xfrm>
        </p:grpSpPr>
        <p:sp>
          <p:nvSpPr>
            <p:cNvPr id="8" name="CaixaDeTexto 7"/>
            <p:cNvSpPr txBox="1"/>
            <p:nvPr/>
          </p:nvSpPr>
          <p:spPr>
            <a:xfrm>
              <a:off x="500035" y="3429000"/>
              <a:ext cx="135732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b="1" dirty="0" smtClean="0">
                  <a:latin typeface="Times New Roman" pitchFamily="18" charset="0"/>
                  <a:cs typeface="Times New Roman" pitchFamily="18" charset="0"/>
                </a:rPr>
                <a:t>Resposta:</a:t>
              </a:r>
              <a:endParaRPr lang="pt-BR" dirty="0"/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8794" y="3357562"/>
              <a:ext cx="24669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71472" y="4857760"/>
            <a:ext cx="8143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Em geral, sistemas físicos que podem ser representados usando equações diferenciais  lineares e invariantes no tempo podem ser modelados por funções de transferência.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20482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0034" y="1785926"/>
            <a:ext cx="753122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Serão revisadas as funções de transferência de: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Elétricos;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Circuitos com amplificadores operacionais;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mecânicos em translação;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mecânicos em rotação;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com engrenagens;</a:t>
            </a:r>
          </a:p>
          <a:p>
            <a:pPr marL="457200" indent="-457200">
              <a:buAutoNum type="arabi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 eletromecânicos.</a:t>
            </a:r>
          </a:p>
          <a:p>
            <a:pPr marL="457200" indent="-457200"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OBS.: Para consulta de outros sistemas, por exemplo, pneumáticos, 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hidráulicos, térmicos, verificar: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	Cannon,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R.H.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Jr. Dynamics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Systems.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55298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7158" y="1714488"/>
            <a:ext cx="7867988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Sistemas Elétricos: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Três componentes lineares passivos: resistores, capacitores e indutores.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(definidos como passivos por não haver fonte interna de energia):</a:t>
            </a: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t-BR" sz="2100" dirty="0" smtClean="0">
              <a:latin typeface="Monotype Corsiva" pitchFamily="66" charset="0"/>
            </a:endParaRPr>
          </a:p>
          <a:p>
            <a:pPr marL="342900" indent="-342900"/>
            <a:endParaRPr lang="pt-BR" dirty="0" smtClean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86124"/>
            <a:ext cx="8858250" cy="317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57346" name="Equação" r:id="rId3" imgW="114120" imgH="2156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8596" y="1643050"/>
            <a:ext cx="7956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Exemplo1: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Determinar a função de transferência que relaciona a tensão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sobre o capacitor,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(s), com a tensão de entrada, V(s).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2314780"/>
            <a:ext cx="2915057" cy="16142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000636"/>
            <a:ext cx="140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429264"/>
            <a:ext cx="3114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6286520"/>
            <a:ext cx="1362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6072206"/>
            <a:ext cx="3667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2074" y="2566984"/>
            <a:ext cx="3028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42" y="3143248"/>
            <a:ext cx="2257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6" y="4429132"/>
            <a:ext cx="3127970" cy="11946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5" name="Seta para a direita 14"/>
          <p:cNvSpPr/>
          <p:nvPr/>
        </p:nvSpPr>
        <p:spPr>
          <a:xfrm>
            <a:off x="1714480" y="635795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FUNÇÕES DE TRANSFERÊNCIA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1475890"/>
            <a:ext cx="8443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Exemplo2: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Determinar a função de transferência que relaciona a corrente I2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com a tensão de entrada V(s).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166939"/>
            <a:ext cx="4467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206" y="2214554"/>
            <a:ext cx="4171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857892"/>
            <a:ext cx="4133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5419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5664</TotalTime>
  <Words>1666</Words>
  <Application>Microsoft Office PowerPoint</Application>
  <PresentationFormat>Apresentação na tela (4:3)</PresentationFormat>
  <Paragraphs>347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Módulo</vt:lpstr>
      <vt:lpstr>Equação</vt:lpstr>
      <vt:lpstr>Slide 1</vt:lpstr>
      <vt:lpstr>HOJE...</vt:lpstr>
      <vt:lpstr>ONDE ESTAMOS...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  <vt:lpstr>FUNÇÕES DE TRANSFERÊNCIA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869</cp:revision>
  <dcterms:created xsi:type="dcterms:W3CDTF">2012-12-02T20:53:22Z</dcterms:created>
  <dcterms:modified xsi:type="dcterms:W3CDTF">2014-10-08T13:48:36Z</dcterms:modified>
</cp:coreProperties>
</file>