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4"/>
  </p:notesMasterIdLst>
  <p:handoutMasterIdLst>
    <p:handoutMasterId r:id="rId35"/>
  </p:handoutMasterIdLst>
  <p:sldIdLst>
    <p:sldId id="510" r:id="rId2"/>
    <p:sldId id="523" r:id="rId3"/>
    <p:sldId id="524" r:id="rId4"/>
    <p:sldId id="525" r:id="rId5"/>
    <p:sldId id="526" r:id="rId6"/>
    <p:sldId id="527" r:id="rId7"/>
    <p:sldId id="313" r:id="rId8"/>
    <p:sldId id="471" r:id="rId9"/>
    <p:sldId id="470" r:id="rId10"/>
    <p:sldId id="507" r:id="rId11"/>
    <p:sldId id="528" r:id="rId12"/>
    <p:sldId id="529" r:id="rId13"/>
    <p:sldId id="508" r:id="rId14"/>
    <p:sldId id="511" r:id="rId15"/>
    <p:sldId id="512" r:id="rId16"/>
    <p:sldId id="513" r:id="rId17"/>
    <p:sldId id="478" r:id="rId18"/>
    <p:sldId id="479" r:id="rId19"/>
    <p:sldId id="509" r:id="rId20"/>
    <p:sldId id="517" r:id="rId21"/>
    <p:sldId id="515" r:id="rId22"/>
    <p:sldId id="483" r:id="rId23"/>
    <p:sldId id="485" r:id="rId24"/>
    <p:sldId id="486" r:id="rId25"/>
    <p:sldId id="489" r:id="rId26"/>
    <p:sldId id="490" r:id="rId27"/>
    <p:sldId id="491" r:id="rId28"/>
    <p:sldId id="492" r:id="rId29"/>
    <p:sldId id="519" r:id="rId30"/>
    <p:sldId id="520" r:id="rId31"/>
    <p:sldId id="521" r:id="rId32"/>
    <p:sldId id="522" r:id="rId33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1" autoAdjust="0"/>
    <p:restoredTop sz="93190" autoAdjust="0"/>
  </p:normalViewPr>
  <p:slideViewPr>
    <p:cSldViewPr>
      <p:cViewPr>
        <p:scale>
          <a:sx n="70" d="100"/>
          <a:sy n="70" d="100"/>
        </p:scale>
        <p:origin x="-82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20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0.wmf"/><Relationship Id="rId4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20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20.wmf"/><Relationship Id="rId4" Type="http://schemas.openxmlformats.org/officeDocument/2006/relationships/image" Target="../media/image6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2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4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20.wmf"/><Relationship Id="rId5" Type="http://schemas.openxmlformats.org/officeDocument/2006/relationships/image" Target="../media/image32.wmf"/><Relationship Id="rId4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56AB-22B7-4135-A35E-EC9765DEAF40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12EAD-B9F3-458D-8932-F9F75CCF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13/10/2014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aginapessoal.utfpr.edu.br/chiament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png"/><Relationship Id="rId5" Type="http://schemas.openxmlformats.org/officeDocument/2006/relationships/oleObject" Target="../embeddings/oleObject8.bin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2.png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png"/><Relationship Id="rId5" Type="http://schemas.openxmlformats.org/officeDocument/2006/relationships/oleObject" Target="../embeddings/oleObject12.bin"/><Relationship Id="rId4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3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7.png"/><Relationship Id="rId5" Type="http://schemas.openxmlformats.org/officeDocument/2006/relationships/oleObject" Target="../embeddings/oleObject29.bin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oleObject" Target="../embeddings/oleObject35.bin"/><Relationship Id="rId7" Type="http://schemas.openxmlformats.org/officeDocument/2006/relationships/image" Target="../media/image5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0.png"/><Relationship Id="rId5" Type="http://schemas.openxmlformats.org/officeDocument/2006/relationships/image" Target="../media/image56.png"/><Relationship Id="rId4" Type="http://schemas.openxmlformats.org/officeDocument/2006/relationships/image" Target="../media/image2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44.bin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oleObject" Target="../embeddings/oleObject4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4.png"/><Relationship Id="rId4" Type="http://schemas.openxmlformats.org/officeDocument/2006/relationships/image" Target="../media/image7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7" Type="http://schemas.openxmlformats.org/officeDocument/2006/relationships/image" Target="../media/image82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5" Type="http://schemas.openxmlformats.org/officeDocument/2006/relationships/image" Target="../media/image92.png"/><Relationship Id="rId4" Type="http://schemas.openxmlformats.org/officeDocument/2006/relationships/image" Target="../media/image9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oleObject" Target="../embeddings/oleObject5.bin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10" Type="http://schemas.openxmlformats.org/officeDocument/2006/relationships/image" Target="../media/image19.png"/><Relationship Id="rId4" Type="http://schemas.openxmlformats.org/officeDocument/2006/relationships/image" Target="../media/image12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1406" y="4549700"/>
            <a:ext cx="90011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CONTATOS PARA DÚVIDAS</a:t>
            </a:r>
          </a:p>
          <a:p>
            <a:pPr lvl="1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- Email: 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ismael.utfpr@gmail.com</a:t>
            </a:r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Local: DAELT/UTFPR</a:t>
            </a:r>
          </a:p>
          <a:p>
            <a:pPr lvl="1"/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PLANO DE ENSINO, PLANO DE AULAS E INFORMAÇÕES:</a:t>
            </a:r>
          </a:p>
          <a:p>
            <a:pPr lvl="2"/>
            <a:r>
              <a:rPr lang="pt-BR" sz="21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https://paginapessoal.utfpr.edu.br/chiamenti</a:t>
            </a:r>
            <a:endParaRPr lang="pt-BR" sz="21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pt-BR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0076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ubtítulo 2"/>
          <p:cNvSpPr txBox="1">
            <a:spLocks/>
          </p:cNvSpPr>
          <p:nvPr/>
        </p:nvSpPr>
        <p:spPr>
          <a:xfrm>
            <a:off x="1785918" y="142852"/>
            <a:ext cx="8077200" cy="1642492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Disciplina: Sistemas de Controle 1 -  ET76H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Prof. Dr. Ismael </a:t>
            </a:r>
            <a:r>
              <a:rPr kumimoji="0" lang="pt-BR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Chiamenti</a:t>
            </a: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2014/2</a:t>
            </a: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318060" y="2714620"/>
            <a:ext cx="1516762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700" b="1" dirty="0" smtClean="0">
                <a:latin typeface="Times New Roman" pitchFamily="18" charset="0"/>
                <a:cs typeface="Times New Roman" pitchFamily="18" charset="0"/>
              </a:rPr>
              <a:t>Aula 4</a:t>
            </a:r>
            <a:endParaRPr lang="pt-BR" sz="37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76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7765" y="4929198"/>
            <a:ext cx="18954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77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57566" y="4357694"/>
            <a:ext cx="4886400" cy="246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214282" y="1500174"/>
            <a:ext cx="78581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representação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(modelo) no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espaço de estados é composta pelas equações de estado,   ,  e pelas equações de saída </a:t>
            </a:r>
            <a:r>
              <a:rPr lang="pt-BR" sz="21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pt-BR" dirty="0"/>
          </a:p>
        </p:txBody>
      </p:sp>
      <p:graphicFrame>
        <p:nvGraphicFramePr>
          <p:cNvPr id="159745" name="Object 1"/>
          <p:cNvGraphicFramePr>
            <a:graphicFrameLocks noChangeAspect="1"/>
          </p:cNvGraphicFramePr>
          <p:nvPr/>
        </p:nvGraphicFramePr>
        <p:xfrm>
          <a:off x="2428860" y="1857364"/>
          <a:ext cx="220662" cy="306387"/>
        </p:xfrm>
        <a:graphic>
          <a:graphicData uri="http://schemas.openxmlformats.org/presentationml/2006/ole">
            <p:oleObj spid="_x0000_s159745" name="Equação" r:id="rId5" imgW="126720" imgH="177480" progId="Equation.3">
              <p:embed/>
            </p:oleObj>
          </a:graphicData>
        </a:graphic>
      </p:graphicFrame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43042" y="2285992"/>
            <a:ext cx="5181600" cy="182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285992"/>
            <a:ext cx="61214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4629167"/>
            <a:ext cx="6408738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24273" y="6072206"/>
            <a:ext cx="24479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CaixaDeTexto 10"/>
          <p:cNvSpPr txBox="1"/>
          <p:nvPr/>
        </p:nvSpPr>
        <p:spPr>
          <a:xfrm>
            <a:off x="214282" y="1571612"/>
            <a:ext cx="8715436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Forma Geral: múltiplas entradas e múltiplas saídas.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1)  Equações de estado:</a:t>
            </a: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,...,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14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são as variáveis  de estados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,...,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t-BR" sz="1400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 são as entradas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1a) Na forma matricial:</a:t>
            </a: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1b) Ou de forma simplificada: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14282" y="1571612"/>
            <a:ext cx="8286808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Forma Geral: múltiplas entradas e múltiplas saídas.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2) Equações de saída:</a:t>
            </a: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,...,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pt-BR" sz="14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são as saídas.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2a) Na forma matricial:</a:t>
            </a: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2b) Ou de forma simplificada:</a:t>
            </a:r>
            <a:endParaRPr lang="pt-BR" dirty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201730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14" y="2357430"/>
            <a:ext cx="669766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28794" y="4684729"/>
            <a:ext cx="5400675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95710" y="5929330"/>
            <a:ext cx="2376488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5872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7880" y="4143380"/>
            <a:ext cx="8208962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CaixaDeTexto 10"/>
          <p:cNvSpPr txBox="1"/>
          <p:nvPr/>
        </p:nvSpPr>
        <p:spPr>
          <a:xfrm>
            <a:off x="357158" y="1714488"/>
            <a:ext cx="78581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Diagrama de blocos da forma geral de representação no espaço de estados:</a:t>
            </a:r>
            <a:endParaRPr lang="pt-BR" dirty="0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68" y="2647954"/>
            <a:ext cx="18954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6691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28596" y="1643050"/>
            <a:ext cx="8852103" cy="23544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TÉCNICA: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 partir da descrição do sistema, utilizando equações diferenciais,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organizar uma representação matricial.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1)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Representar o circuito RLC por espaço de estados, considerando</a:t>
            </a:r>
          </a:p>
          <a:p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e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vc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como as variáveis de estado e a tensão sobre o capacitor como a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variável de saída (para duas variáveis de estado são necessárias duas equações). 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4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257693"/>
            <a:ext cx="3805238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4150" name="Object 1"/>
          <p:cNvGraphicFramePr>
            <a:graphicFrameLocks noChangeAspect="1"/>
          </p:cNvGraphicFramePr>
          <p:nvPr/>
        </p:nvGraphicFramePr>
        <p:xfrm>
          <a:off x="4643438" y="5316560"/>
          <a:ext cx="2981325" cy="1398588"/>
        </p:xfrm>
        <a:graphic>
          <a:graphicData uri="http://schemas.openxmlformats.org/presentationml/2006/ole">
            <p:oleObj spid="_x0000_s166915" name="Equação" r:id="rId5" imgW="1714320" imgH="812520" progId="Equation.3">
              <p:embed/>
            </p:oleObj>
          </a:graphicData>
        </a:graphic>
      </p:graphicFrame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29322" y="3714752"/>
            <a:ext cx="189547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67938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1406" y="1428736"/>
            <a:ext cx="5931432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...continuação do exemplo.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Reorganizando as equações: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Que escrita na forma matricial resulta em: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 for considerada a tensão sobre o capacitor a saída: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/>
          </a:p>
        </p:txBody>
      </p:sp>
      <p:graphicFrame>
        <p:nvGraphicFramePr>
          <p:cNvPr id="135172" name="Object 1"/>
          <p:cNvGraphicFramePr>
            <a:graphicFrameLocks noChangeAspect="1"/>
          </p:cNvGraphicFramePr>
          <p:nvPr/>
        </p:nvGraphicFramePr>
        <p:xfrm>
          <a:off x="5286380" y="2285992"/>
          <a:ext cx="2936875" cy="1398588"/>
        </p:xfrm>
        <a:graphic>
          <a:graphicData uri="http://schemas.openxmlformats.org/presentationml/2006/ole">
            <p:oleObj spid="_x0000_s167939" name="Equação" r:id="rId4" imgW="1688760" imgH="812520" progId="Equation.3">
              <p:embed/>
            </p:oleObj>
          </a:graphicData>
        </a:graphic>
      </p:graphicFrame>
      <p:graphicFrame>
        <p:nvGraphicFramePr>
          <p:cNvPr id="135173" name="Object 5"/>
          <p:cNvGraphicFramePr>
            <a:graphicFrameLocks noChangeAspect="1"/>
          </p:cNvGraphicFramePr>
          <p:nvPr/>
        </p:nvGraphicFramePr>
        <p:xfrm>
          <a:off x="214282" y="4500570"/>
          <a:ext cx="5476875" cy="1355725"/>
        </p:xfrm>
        <a:graphic>
          <a:graphicData uri="http://schemas.openxmlformats.org/presentationml/2006/ole">
            <p:oleObj spid="_x0000_s167940" name="Equação" r:id="rId5" imgW="3149280" imgH="787320" progId="Equation.3">
              <p:embed/>
            </p:oleObj>
          </a:graphicData>
        </a:graphic>
      </p:graphicFrame>
      <p:graphicFrame>
        <p:nvGraphicFramePr>
          <p:cNvPr id="135175" name="Object 7"/>
          <p:cNvGraphicFramePr>
            <a:graphicFrameLocks noChangeAspect="1"/>
          </p:cNvGraphicFramePr>
          <p:nvPr/>
        </p:nvGraphicFramePr>
        <p:xfrm>
          <a:off x="6105525" y="5715000"/>
          <a:ext cx="2827338" cy="830263"/>
        </p:xfrm>
        <a:graphic>
          <a:graphicData uri="http://schemas.openxmlformats.org/presentationml/2006/ole">
            <p:oleObj spid="_x0000_s167941" name="Equação" r:id="rId6" imgW="1625400" imgH="482400" progId="Equation.3">
              <p:embed/>
            </p:oleObj>
          </a:graphicData>
        </a:graphic>
      </p:graphicFrame>
      <p:sp>
        <p:nvSpPr>
          <p:cNvPr id="10" name="Retângulo 9"/>
          <p:cNvSpPr/>
          <p:nvPr/>
        </p:nvSpPr>
        <p:spPr>
          <a:xfrm>
            <a:off x="6929454" y="3746376"/>
            <a:ext cx="21431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As equações (a) e (b) são a representação</a:t>
            </a:r>
          </a:p>
          <a:p>
            <a:r>
              <a:rPr lang="pt-B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 espaço de estados do circuito RLC.</a:t>
            </a:r>
          </a:p>
        </p:txBody>
      </p:sp>
      <p:graphicFrame>
        <p:nvGraphicFramePr>
          <p:cNvPr id="167942" name="Object 1"/>
          <p:cNvGraphicFramePr>
            <a:graphicFrameLocks noChangeAspect="1"/>
          </p:cNvGraphicFramePr>
          <p:nvPr/>
        </p:nvGraphicFramePr>
        <p:xfrm>
          <a:off x="642910" y="2214554"/>
          <a:ext cx="2981325" cy="1398587"/>
        </p:xfrm>
        <a:graphic>
          <a:graphicData uri="http://schemas.openxmlformats.org/presentationml/2006/ole">
            <p:oleObj spid="_x0000_s167942" name="Equação" r:id="rId7" imgW="1714320" imgH="812520" progId="Equation.3">
              <p:embed/>
            </p:oleObj>
          </a:graphicData>
        </a:graphic>
      </p:graphicFrame>
      <p:sp>
        <p:nvSpPr>
          <p:cNvPr id="11" name="Seta para a direita 10"/>
          <p:cNvSpPr/>
          <p:nvPr/>
        </p:nvSpPr>
        <p:spPr>
          <a:xfrm>
            <a:off x="3857620" y="2714620"/>
            <a:ext cx="100013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67943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14414" y="4071942"/>
            <a:ext cx="154305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7944" name="Picture 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357422" y="6286520"/>
            <a:ext cx="15716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6896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14282" y="1571612"/>
            <a:ext cx="8577926" cy="3647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...continuação do exemplo.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Caso fossem considerados como variáveis de estado a corrente,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), e a carga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do capacitor,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Na forma matricial: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6197" name="Object 5"/>
          <p:cNvGraphicFramePr>
            <a:graphicFrameLocks noChangeAspect="1"/>
          </p:cNvGraphicFramePr>
          <p:nvPr/>
        </p:nvGraphicFramePr>
        <p:xfrm>
          <a:off x="357158" y="2857496"/>
          <a:ext cx="3444875" cy="1398587"/>
        </p:xfrm>
        <a:graphic>
          <a:graphicData uri="http://schemas.openxmlformats.org/presentationml/2006/ole">
            <p:oleObj spid="_x0000_s168963" name="Equação" r:id="rId4" imgW="1981080" imgH="812520" progId="Equation.3">
              <p:embed/>
            </p:oleObj>
          </a:graphicData>
        </a:graphic>
      </p:graphicFrame>
      <p:sp>
        <p:nvSpPr>
          <p:cNvPr id="10" name="Seta para a direita 9"/>
          <p:cNvSpPr/>
          <p:nvPr/>
        </p:nvSpPr>
        <p:spPr>
          <a:xfrm>
            <a:off x="4000496" y="3214686"/>
            <a:ext cx="92869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36198" name="Object 6"/>
          <p:cNvGraphicFramePr>
            <a:graphicFrameLocks noChangeAspect="1"/>
          </p:cNvGraphicFramePr>
          <p:nvPr/>
        </p:nvGraphicFramePr>
        <p:xfrm>
          <a:off x="5286380" y="2744792"/>
          <a:ext cx="3598863" cy="1398588"/>
        </p:xfrm>
        <a:graphic>
          <a:graphicData uri="http://schemas.openxmlformats.org/presentationml/2006/ole">
            <p:oleObj spid="_x0000_s168964" name="Equação" r:id="rId5" imgW="2070000" imgH="812520" progId="Equation.3">
              <p:embed/>
            </p:oleObj>
          </a:graphicData>
        </a:graphic>
      </p:graphicFrame>
      <p:graphicFrame>
        <p:nvGraphicFramePr>
          <p:cNvPr id="136199" name="Object 7"/>
          <p:cNvGraphicFramePr>
            <a:graphicFrameLocks noChangeAspect="1"/>
          </p:cNvGraphicFramePr>
          <p:nvPr/>
        </p:nvGraphicFramePr>
        <p:xfrm>
          <a:off x="196850" y="5430861"/>
          <a:ext cx="4349750" cy="1355725"/>
        </p:xfrm>
        <a:graphic>
          <a:graphicData uri="http://schemas.openxmlformats.org/presentationml/2006/ole">
            <p:oleObj spid="_x0000_s168965" name="Equação" r:id="rId6" imgW="2501640" imgH="787320" progId="Equation.3">
              <p:embed/>
            </p:oleObj>
          </a:graphicData>
        </a:graphic>
      </p:graphicFrame>
      <p:sp>
        <p:nvSpPr>
          <p:cNvPr id="11" name="Retângulo 10"/>
          <p:cNvSpPr/>
          <p:nvPr/>
        </p:nvSpPr>
        <p:spPr>
          <a:xfrm>
            <a:off x="5500694" y="4572008"/>
            <a:ext cx="315823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pt-BR" sz="1400" i="1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a saída:</a:t>
            </a:r>
          </a:p>
        </p:txBody>
      </p:sp>
      <p:graphicFrame>
        <p:nvGraphicFramePr>
          <p:cNvPr id="136200" name="Object 8"/>
          <p:cNvGraphicFramePr>
            <a:graphicFrameLocks noChangeAspect="1"/>
          </p:cNvGraphicFramePr>
          <p:nvPr/>
        </p:nvGraphicFramePr>
        <p:xfrm>
          <a:off x="5233988" y="5562600"/>
          <a:ext cx="3509962" cy="1223963"/>
        </p:xfrm>
        <a:graphic>
          <a:graphicData uri="http://schemas.openxmlformats.org/presentationml/2006/ole">
            <p:oleObj spid="_x0000_s168966" name="Equação" r:id="rId7" imgW="2019240" imgH="711000" progId="Equation.3">
              <p:embed/>
            </p:oleObj>
          </a:graphicData>
        </a:graphic>
      </p:graphicFrame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357290" y="5029213"/>
            <a:ext cx="154305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357961" y="5000636"/>
            <a:ext cx="15716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3824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42844" y="1500174"/>
            <a:ext cx="917430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2)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Representar o seguinte sistema mecânico por espaço de estados,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considerando a posição e a velocidade da massa como variáveis de estado (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indi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cando-as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na forma padrão para as variáveis de estado: x1 e x2), sendo f(t) a entrada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 p(t) a saída. 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285720" y="4952068"/>
            <a:ext cx="231345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fv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: atrito com a parede;</a:t>
            </a:r>
          </a:p>
          <a:p>
            <a:r>
              <a:rPr lang="pt-BR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: constante da mola;</a:t>
            </a:r>
          </a:p>
          <a:p>
            <a:r>
              <a:rPr lang="pt-BR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): deslocamento;</a:t>
            </a:r>
          </a:p>
          <a:p>
            <a:r>
              <a:rPr lang="pt-BR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): força aplicada e;</a:t>
            </a:r>
          </a:p>
          <a:p>
            <a:r>
              <a:rPr lang="pt-BR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: massa.</a:t>
            </a:r>
            <a:endParaRPr lang="pt-B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5065726" y="2714620"/>
          <a:ext cx="1435100" cy="1093788"/>
        </p:xfrm>
        <a:graphic>
          <a:graphicData uri="http://schemas.openxmlformats.org/presentationml/2006/ole">
            <p:oleObj spid="_x0000_s138244" name="Equação" r:id="rId4" imgW="825480" imgH="634680" progId="Equation.3">
              <p:embed/>
            </p:oleObj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2890365" y="3786190"/>
            <a:ext cx="573907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Determina-se a equação diferencial que descreve o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sistema a partir do somatório das forças: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Usando as variáveis de estado:</a:t>
            </a:r>
            <a:endParaRPr lang="pt-BR" dirty="0"/>
          </a:p>
        </p:txBody>
      </p:sp>
      <p:graphicFrame>
        <p:nvGraphicFramePr>
          <p:cNvPr id="138245" name="Object 1"/>
          <p:cNvGraphicFramePr>
            <a:graphicFrameLocks noChangeAspect="1"/>
          </p:cNvGraphicFramePr>
          <p:nvPr/>
        </p:nvGraphicFramePr>
        <p:xfrm>
          <a:off x="4071934" y="6000768"/>
          <a:ext cx="3643312" cy="676275"/>
        </p:xfrm>
        <a:graphic>
          <a:graphicData uri="http://schemas.openxmlformats.org/presentationml/2006/ole">
            <p:oleObj spid="_x0000_s138245" name="Equação" r:id="rId5" imgW="2095200" imgH="393480" progId="Equation.3">
              <p:embed/>
            </p:oleObj>
          </a:graphicData>
        </a:graphic>
      </p:graphicFrame>
      <p:graphicFrame>
        <p:nvGraphicFramePr>
          <p:cNvPr id="138246" name="Object 1"/>
          <p:cNvGraphicFramePr>
            <a:graphicFrameLocks noChangeAspect="1"/>
          </p:cNvGraphicFramePr>
          <p:nvPr/>
        </p:nvGraphicFramePr>
        <p:xfrm>
          <a:off x="4171950" y="4643438"/>
          <a:ext cx="3730625" cy="719137"/>
        </p:xfrm>
        <a:graphic>
          <a:graphicData uri="http://schemas.openxmlformats.org/presentationml/2006/ole">
            <p:oleObj spid="_x0000_s138246" name="Equação" r:id="rId6" imgW="2145960" imgH="419040" progId="Equation.3">
              <p:embed/>
            </p:oleObj>
          </a:graphicData>
        </a:graphic>
      </p:graphicFrame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5720" y="3100396"/>
            <a:ext cx="24384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39266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14282" y="1571612"/>
            <a:ext cx="8840882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...continuação.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duas variáveis de estado são necessárias duas equações, podendo ser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consi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deradas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que na forma matricial são expressas por:</a:t>
            </a:r>
            <a:endParaRPr lang="pt-BR" dirty="0"/>
          </a:p>
        </p:txBody>
      </p:sp>
      <p:graphicFrame>
        <p:nvGraphicFramePr>
          <p:cNvPr id="139269" name="Object 1"/>
          <p:cNvGraphicFramePr>
            <a:graphicFrameLocks noChangeAspect="1"/>
          </p:cNvGraphicFramePr>
          <p:nvPr/>
        </p:nvGraphicFramePr>
        <p:xfrm>
          <a:off x="571472" y="2814643"/>
          <a:ext cx="3841750" cy="1400175"/>
        </p:xfrm>
        <a:graphic>
          <a:graphicData uri="http://schemas.openxmlformats.org/presentationml/2006/ole">
            <p:oleObj spid="_x0000_s139269" name="Equação" r:id="rId4" imgW="2209680" imgH="812520" progId="Equation.3">
              <p:embed/>
            </p:oleObj>
          </a:graphicData>
        </a:graphic>
      </p:graphicFrame>
      <p:graphicFrame>
        <p:nvGraphicFramePr>
          <p:cNvPr id="139270" name="Object 1"/>
          <p:cNvGraphicFramePr>
            <a:graphicFrameLocks noChangeAspect="1"/>
          </p:cNvGraphicFramePr>
          <p:nvPr/>
        </p:nvGraphicFramePr>
        <p:xfrm>
          <a:off x="142844" y="5500711"/>
          <a:ext cx="4660900" cy="1357313"/>
        </p:xfrm>
        <a:graphic>
          <a:graphicData uri="http://schemas.openxmlformats.org/presentationml/2006/ole">
            <p:oleObj spid="_x0000_s139270" name="Equação" r:id="rId5" imgW="2679480" imgH="787320" progId="Equation.3">
              <p:embed/>
            </p:oleObj>
          </a:graphicData>
        </a:graphic>
      </p:graphicFrame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39838" y="5029213"/>
            <a:ext cx="154305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9271" name="Object 1"/>
          <p:cNvGraphicFramePr>
            <a:graphicFrameLocks noChangeAspect="1"/>
          </p:cNvGraphicFramePr>
          <p:nvPr/>
        </p:nvGraphicFramePr>
        <p:xfrm>
          <a:off x="4929190" y="2500306"/>
          <a:ext cx="1435100" cy="1093788"/>
        </p:xfrm>
        <a:graphic>
          <a:graphicData uri="http://schemas.openxmlformats.org/presentationml/2006/ole">
            <p:oleObj spid="_x0000_s139271" name="Equação" r:id="rId7" imgW="825480" imgH="634680" progId="Equation.3">
              <p:embed/>
            </p:oleObj>
          </a:graphicData>
        </a:graphic>
      </p:graphicFrame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929465" y="3929066"/>
            <a:ext cx="15716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9272" name="Object 8"/>
          <p:cNvGraphicFramePr>
            <a:graphicFrameLocks noChangeAspect="1"/>
          </p:cNvGraphicFramePr>
          <p:nvPr/>
        </p:nvGraphicFramePr>
        <p:xfrm>
          <a:off x="5500694" y="4214818"/>
          <a:ext cx="1258887" cy="371475"/>
        </p:xfrm>
        <a:graphic>
          <a:graphicData uri="http://schemas.openxmlformats.org/presentationml/2006/ole">
            <p:oleObj spid="_x0000_s139272" name="Equação" r:id="rId9" imgW="723600" imgH="215640" progId="Equation.3">
              <p:embed/>
            </p:oleObj>
          </a:graphicData>
        </a:graphic>
      </p:graphicFrame>
      <p:graphicFrame>
        <p:nvGraphicFramePr>
          <p:cNvPr id="139273" name="Object 9"/>
          <p:cNvGraphicFramePr>
            <a:graphicFrameLocks noChangeAspect="1"/>
          </p:cNvGraphicFramePr>
          <p:nvPr/>
        </p:nvGraphicFramePr>
        <p:xfrm>
          <a:off x="5500694" y="4714884"/>
          <a:ext cx="3001962" cy="1571625"/>
        </p:xfrm>
        <a:graphic>
          <a:graphicData uri="http://schemas.openxmlformats.org/presentationml/2006/ole">
            <p:oleObj spid="_x0000_s139273" name="Equação" r:id="rId10" imgW="1726920" imgH="914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6179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14282" y="1571612"/>
            <a:ext cx="8286808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3: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Representar, por espaço de estados, o sistema ilustrado abaixo, considerando a força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como entrada e as posições dos blocos,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1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2, as saídas.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179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19288" y="2581275"/>
            <a:ext cx="5305425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179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4786322"/>
            <a:ext cx="45434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47897" y="1643050"/>
            <a:ext cx="8853259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 sistema é classificado de linear quando atende as duas seguintes condições: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Superposição (a resposta a soma de entradas é igual a soma das respostas):</a:t>
            </a:r>
          </a:p>
          <a:p>
            <a:pPr marL="457200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Homogeneidade (multiplicação por escalar):</a:t>
            </a:r>
          </a:p>
          <a:p>
            <a:pPr marL="457200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Sistema linear atende as duas condições , logo: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NÃO LINEARIDADE E LINEARIZAÇÃO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8786" name="Object 1"/>
          <p:cNvGraphicFramePr>
            <a:graphicFrameLocks noChangeAspect="1"/>
          </p:cNvGraphicFramePr>
          <p:nvPr/>
        </p:nvGraphicFramePr>
        <p:xfrm>
          <a:off x="142844" y="2806955"/>
          <a:ext cx="1886336" cy="906469"/>
        </p:xfrm>
        <a:graphic>
          <a:graphicData uri="http://schemas.openxmlformats.org/presentationml/2006/ole">
            <p:oleObj spid="_x0000_s175106" name="Equação" r:id="rId3" imgW="939600" imgH="457200" progId="Equation.3">
              <p:embed/>
            </p:oleObj>
          </a:graphicData>
        </a:graphic>
      </p:graphicFrame>
      <p:graphicFrame>
        <p:nvGraphicFramePr>
          <p:cNvPr id="118787" name="Object 1"/>
          <p:cNvGraphicFramePr>
            <a:graphicFrameLocks noChangeAspect="1"/>
          </p:cNvGraphicFramePr>
          <p:nvPr/>
        </p:nvGraphicFramePr>
        <p:xfrm>
          <a:off x="3119468" y="3000372"/>
          <a:ext cx="5810250" cy="428625"/>
        </p:xfrm>
        <a:graphic>
          <a:graphicData uri="http://schemas.openxmlformats.org/presentationml/2006/ole">
            <p:oleObj spid="_x0000_s175107" name="Equação" r:id="rId4" imgW="2895480" imgH="215640" progId="Equation.3">
              <p:embed/>
            </p:oleObj>
          </a:graphicData>
        </a:graphic>
      </p:graphicFrame>
      <p:sp>
        <p:nvSpPr>
          <p:cNvPr id="9" name="Seta para a direita 8"/>
          <p:cNvSpPr/>
          <p:nvPr/>
        </p:nvSpPr>
        <p:spPr>
          <a:xfrm>
            <a:off x="2214546" y="3143248"/>
            <a:ext cx="857256" cy="270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18789" name="Object 5"/>
          <p:cNvGraphicFramePr>
            <a:graphicFrameLocks noChangeAspect="1"/>
          </p:cNvGraphicFramePr>
          <p:nvPr/>
        </p:nvGraphicFramePr>
        <p:xfrm>
          <a:off x="3289300" y="4787908"/>
          <a:ext cx="3135313" cy="427037"/>
        </p:xfrm>
        <a:graphic>
          <a:graphicData uri="http://schemas.openxmlformats.org/presentationml/2006/ole">
            <p:oleObj spid="_x0000_s175109" name="Equação" r:id="rId5" imgW="1562040" imgH="215640" progId="Equation.3">
              <p:embed/>
            </p:oleObj>
          </a:graphicData>
        </a:graphic>
      </p:graphicFrame>
      <p:cxnSp>
        <p:nvCxnSpPr>
          <p:cNvPr id="13" name="Conector de seta reta 12"/>
          <p:cNvCxnSpPr/>
          <p:nvPr/>
        </p:nvCxnSpPr>
        <p:spPr>
          <a:xfrm rot="10800000" flipV="1">
            <a:off x="4214810" y="2643182"/>
            <a:ext cx="428628" cy="35719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/>
          <p:nvPr/>
        </p:nvCxnSpPr>
        <p:spPr>
          <a:xfrm>
            <a:off x="7143768" y="2714620"/>
            <a:ext cx="642942" cy="28575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o 17"/>
          <p:cNvGrpSpPr/>
          <p:nvPr/>
        </p:nvGrpSpPr>
        <p:grpSpPr>
          <a:xfrm>
            <a:off x="1071538" y="5929330"/>
            <a:ext cx="7072362" cy="714380"/>
            <a:chOff x="1071538" y="5929330"/>
            <a:chExt cx="7072362" cy="714380"/>
          </a:xfrm>
        </p:grpSpPr>
        <p:graphicFrame>
          <p:nvGraphicFramePr>
            <p:cNvPr id="118788" name="Object 1"/>
            <p:cNvGraphicFramePr>
              <a:graphicFrameLocks noChangeAspect="1"/>
            </p:cNvGraphicFramePr>
            <p:nvPr/>
          </p:nvGraphicFramePr>
          <p:xfrm>
            <a:off x="1214414" y="6073797"/>
            <a:ext cx="6858000" cy="427037"/>
          </p:xfrm>
          <a:graphic>
            <a:graphicData uri="http://schemas.openxmlformats.org/presentationml/2006/ole">
              <p:oleObj spid="_x0000_s175108" name="Equação" r:id="rId6" imgW="3416040" imgH="215640" progId="Equation.3">
                <p:embed/>
              </p:oleObj>
            </a:graphicData>
          </a:graphic>
        </p:graphicFrame>
        <p:sp>
          <p:nvSpPr>
            <p:cNvPr id="17" name="Retângulo 16"/>
            <p:cNvSpPr/>
            <p:nvPr/>
          </p:nvSpPr>
          <p:spPr>
            <a:xfrm>
              <a:off x="1071538" y="5929330"/>
              <a:ext cx="7072362" cy="71438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7408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14282" y="1571612"/>
            <a:ext cx="82868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...continuação 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Escolhendo como variáveis de estado a posição e a velocidade no ponto 1 e a posição e velocidade no ponto 2:</a:t>
            </a:r>
          </a:p>
        </p:txBody>
      </p:sp>
      <p:pic>
        <p:nvPicPr>
          <p:cNvPr id="17408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3904" y="3419498"/>
            <a:ext cx="819150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08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14480" y="2285992"/>
            <a:ext cx="55721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71010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14282" y="1571612"/>
            <a:ext cx="82868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...continuação exemplo: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Na forma matricial:</a:t>
            </a: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2928934"/>
            <a:ext cx="24479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101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14825" y="2285992"/>
            <a:ext cx="48291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28662" y="4500570"/>
            <a:ext cx="2376488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1012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29190" y="4357694"/>
            <a:ext cx="35814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eta para a direita 8"/>
          <p:cNvSpPr/>
          <p:nvPr/>
        </p:nvSpPr>
        <p:spPr>
          <a:xfrm>
            <a:off x="3357554" y="3143248"/>
            <a:ext cx="78581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Seta para a direita 9"/>
          <p:cNvSpPr/>
          <p:nvPr/>
        </p:nvSpPr>
        <p:spPr>
          <a:xfrm>
            <a:off x="3643306" y="4714884"/>
            <a:ext cx="85725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85918" y="5857892"/>
            <a:ext cx="55721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4336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14282" y="1714488"/>
            <a:ext cx="8768683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Tipicamente, para os sistemas físicos, o número de variáveis de estado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é igual ao número de elementos armazenadores de energia e uma possível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escolha das variáveis são aquelas que representam o armazenamento de energia.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762148" y="3020398"/>
          <a:ext cx="6096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Elemento Linear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Variável recomendada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Capacitor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Tensão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Indutor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Corrente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Mola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Deslocamento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Massa (deslocamento)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Velocidade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Massa (elevação)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Elevação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Inércia (rotação)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Velocidade angular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Calor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Temperatura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Gás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latin typeface="Times New Roman" pitchFamily="18" charset="0"/>
                          <a:cs typeface="Times New Roman" pitchFamily="18" charset="0"/>
                        </a:rPr>
                        <a:t>Pressão</a:t>
                      </a:r>
                      <a:endParaRPr lang="pt-B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45410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85720" y="1643050"/>
            <a:ext cx="793332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Obtenção da função de transferência a partir da representação por </a:t>
            </a: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espaço de estados (somente para SISO):</a:t>
            </a:r>
            <a:endParaRPr lang="pt-BR" b="1" dirty="0"/>
          </a:p>
        </p:txBody>
      </p:sp>
      <p:graphicFrame>
        <p:nvGraphicFramePr>
          <p:cNvPr id="90115" name="Object 1"/>
          <p:cNvGraphicFramePr>
            <a:graphicFrameLocks noChangeAspect="1"/>
          </p:cNvGraphicFramePr>
          <p:nvPr/>
        </p:nvGraphicFramePr>
        <p:xfrm>
          <a:off x="3357554" y="2428868"/>
          <a:ext cx="2185987" cy="742950"/>
        </p:xfrm>
        <a:graphic>
          <a:graphicData uri="http://schemas.openxmlformats.org/presentationml/2006/ole">
            <p:oleObj spid="_x0000_s145411" name="Equação" r:id="rId4" imgW="1257120" imgH="431640" progId="Equation.3">
              <p:embed/>
            </p:oleObj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428596" y="3429000"/>
            <a:ext cx="430758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Aplicando a transformada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Rearranjando os termos:</a:t>
            </a:r>
            <a:endParaRPr lang="pt-BR" dirty="0"/>
          </a:p>
        </p:txBody>
      </p:sp>
      <p:graphicFrame>
        <p:nvGraphicFramePr>
          <p:cNvPr id="145412" name="Object 1"/>
          <p:cNvGraphicFramePr>
            <a:graphicFrameLocks noChangeAspect="1"/>
          </p:cNvGraphicFramePr>
          <p:nvPr/>
        </p:nvGraphicFramePr>
        <p:xfrm>
          <a:off x="3302000" y="4071942"/>
          <a:ext cx="2582863" cy="742950"/>
        </p:xfrm>
        <a:graphic>
          <a:graphicData uri="http://schemas.openxmlformats.org/presentationml/2006/ole">
            <p:oleObj spid="_x0000_s145412" name="Equação" r:id="rId5" imgW="1485720" imgH="431640" progId="Equation.3">
              <p:embed/>
            </p:oleObj>
          </a:graphicData>
        </a:graphic>
      </p:graphicFrame>
      <p:graphicFrame>
        <p:nvGraphicFramePr>
          <p:cNvPr id="145413" name="Object 5"/>
          <p:cNvGraphicFramePr>
            <a:graphicFrameLocks noChangeAspect="1"/>
          </p:cNvGraphicFramePr>
          <p:nvPr/>
        </p:nvGraphicFramePr>
        <p:xfrm>
          <a:off x="3279775" y="5715000"/>
          <a:ext cx="2451100" cy="742950"/>
        </p:xfrm>
        <a:graphic>
          <a:graphicData uri="http://schemas.openxmlformats.org/presentationml/2006/ole">
            <p:oleObj spid="_x0000_s145413" name="Equação" r:id="rId6" imgW="14094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4643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57158" y="1714488"/>
            <a:ext cx="6110968" cy="45704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Multiplicando ambos os lados da primeira equação por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Substituindo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na segunda equação: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Como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dirty="0"/>
          </a:p>
        </p:txBody>
      </p:sp>
      <p:graphicFrame>
        <p:nvGraphicFramePr>
          <p:cNvPr id="90115" name="Object 1"/>
          <p:cNvGraphicFramePr>
            <a:graphicFrameLocks noChangeAspect="1"/>
          </p:cNvGraphicFramePr>
          <p:nvPr/>
        </p:nvGraphicFramePr>
        <p:xfrm>
          <a:off x="6429388" y="1714488"/>
          <a:ext cx="1038225" cy="414337"/>
        </p:xfrm>
        <a:graphic>
          <a:graphicData uri="http://schemas.openxmlformats.org/presentationml/2006/ole">
            <p:oleObj spid="_x0000_s146435" name="Equação" r:id="rId4" imgW="596880" imgH="241200" progId="Equation.3">
              <p:embed/>
            </p:oleObj>
          </a:graphicData>
        </a:graphic>
      </p:graphicFrame>
      <p:graphicFrame>
        <p:nvGraphicFramePr>
          <p:cNvPr id="146436" name="Object 4"/>
          <p:cNvGraphicFramePr>
            <a:graphicFrameLocks noChangeAspect="1"/>
          </p:cNvGraphicFramePr>
          <p:nvPr/>
        </p:nvGraphicFramePr>
        <p:xfrm>
          <a:off x="3016250" y="2386013"/>
          <a:ext cx="2562225" cy="830262"/>
        </p:xfrm>
        <a:graphic>
          <a:graphicData uri="http://schemas.openxmlformats.org/presentationml/2006/ole">
            <p:oleObj spid="_x0000_s146436" name="Equação" r:id="rId5" imgW="1473120" imgH="482400" progId="Equation.3">
              <p:embed/>
            </p:oleObj>
          </a:graphicData>
        </a:graphic>
      </p:graphicFrame>
      <p:graphicFrame>
        <p:nvGraphicFramePr>
          <p:cNvPr id="146439" name="Object 7"/>
          <p:cNvGraphicFramePr>
            <a:graphicFrameLocks noChangeAspect="1"/>
          </p:cNvGraphicFramePr>
          <p:nvPr/>
        </p:nvGraphicFramePr>
        <p:xfrm>
          <a:off x="2714612" y="3929066"/>
          <a:ext cx="3644900" cy="873125"/>
        </p:xfrm>
        <a:graphic>
          <a:graphicData uri="http://schemas.openxmlformats.org/presentationml/2006/ole">
            <p:oleObj spid="_x0000_s146439" name="Equação" r:id="rId6" imgW="2095200" imgH="507960" progId="Equation.3">
              <p:embed/>
            </p:oleObj>
          </a:graphicData>
        </a:graphic>
      </p:graphicFrame>
      <p:graphicFrame>
        <p:nvGraphicFramePr>
          <p:cNvPr id="146440" name="Object 8"/>
          <p:cNvGraphicFramePr>
            <a:graphicFrameLocks noChangeAspect="1"/>
          </p:cNvGraphicFramePr>
          <p:nvPr/>
        </p:nvGraphicFramePr>
        <p:xfrm>
          <a:off x="3140075" y="5800725"/>
          <a:ext cx="2651125" cy="415925"/>
        </p:xfrm>
        <a:graphic>
          <a:graphicData uri="http://schemas.openxmlformats.org/presentationml/2006/ole">
            <p:oleObj spid="_x0000_s146440" name="Equação" r:id="rId7" imgW="15238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42844" y="1643050"/>
            <a:ext cx="8149860" cy="49398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Da função de transferência para representação no espaço de estados: 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Para uma entrada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(lembrando que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)):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Multiplicando os termos: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Aplicando a transformada inversa de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Laplace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602" name="Object 2"/>
          <p:cNvGraphicFramePr>
            <a:graphicFrameLocks noChangeAspect="1"/>
          </p:cNvGraphicFramePr>
          <p:nvPr/>
        </p:nvGraphicFramePr>
        <p:xfrm>
          <a:off x="3127375" y="2182813"/>
          <a:ext cx="2141538" cy="744537"/>
        </p:xfrm>
        <a:graphic>
          <a:graphicData uri="http://schemas.openxmlformats.org/presentationml/2006/ole">
            <p:oleObj spid="_x0000_s153602" name="Equação" r:id="rId3" imgW="1231560" imgH="431640" progId="Equation.3">
              <p:embed/>
            </p:oleObj>
          </a:graphicData>
        </a:graphic>
      </p:graphicFrame>
      <p:graphicFrame>
        <p:nvGraphicFramePr>
          <p:cNvPr id="153603" name="Object 3"/>
          <p:cNvGraphicFramePr>
            <a:graphicFrameLocks noChangeAspect="1"/>
          </p:cNvGraphicFramePr>
          <p:nvPr/>
        </p:nvGraphicFramePr>
        <p:xfrm>
          <a:off x="2797175" y="3786188"/>
          <a:ext cx="2627313" cy="744537"/>
        </p:xfrm>
        <a:graphic>
          <a:graphicData uri="http://schemas.openxmlformats.org/presentationml/2006/ole">
            <p:oleObj spid="_x0000_s153603" name="Equação" r:id="rId4" imgW="1511280" imgH="431640" progId="Equation.3">
              <p:embed/>
            </p:oleObj>
          </a:graphicData>
        </a:graphic>
      </p:graphicFrame>
      <p:graphicFrame>
        <p:nvGraphicFramePr>
          <p:cNvPr id="153604" name="Object 4"/>
          <p:cNvGraphicFramePr>
            <a:graphicFrameLocks noChangeAspect="1"/>
          </p:cNvGraphicFramePr>
          <p:nvPr/>
        </p:nvGraphicFramePr>
        <p:xfrm>
          <a:off x="3071802" y="5286388"/>
          <a:ext cx="3465512" cy="393700"/>
        </p:xfrm>
        <a:graphic>
          <a:graphicData uri="http://schemas.openxmlformats.org/presentationml/2006/ole">
            <p:oleObj spid="_x0000_s153604" name="Equação" r:id="rId5" imgW="1993680" imgH="228600" progId="Equation.3">
              <p:embed/>
            </p:oleObj>
          </a:graphicData>
        </a:graphic>
      </p:graphicFrame>
      <p:graphicFrame>
        <p:nvGraphicFramePr>
          <p:cNvPr id="153605" name="Object 5"/>
          <p:cNvGraphicFramePr>
            <a:graphicFrameLocks noChangeAspect="1"/>
          </p:cNvGraphicFramePr>
          <p:nvPr/>
        </p:nvGraphicFramePr>
        <p:xfrm>
          <a:off x="5473700" y="5908675"/>
          <a:ext cx="3376613" cy="720725"/>
        </p:xfrm>
        <a:graphic>
          <a:graphicData uri="http://schemas.openxmlformats.org/presentationml/2006/ole">
            <p:oleObj spid="_x0000_s153605" name="Equação" r:id="rId6" imgW="194292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4626" name="Object 2"/>
          <p:cNvGraphicFramePr>
            <a:graphicFrameLocks noChangeAspect="1"/>
          </p:cNvGraphicFramePr>
          <p:nvPr/>
        </p:nvGraphicFramePr>
        <p:xfrm>
          <a:off x="500034" y="1922457"/>
          <a:ext cx="3376613" cy="720725"/>
        </p:xfrm>
        <a:graphic>
          <a:graphicData uri="http://schemas.openxmlformats.org/presentationml/2006/ole">
            <p:oleObj spid="_x0000_s154626" name="Equação" r:id="rId3" imgW="1942920" imgH="419040" progId="Equation.3">
              <p:embed/>
            </p:oleObj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42844" y="1428736"/>
            <a:ext cx="5593198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...continuação.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Escolhendo as variáveis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dy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)/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Na forma matricial:</a:t>
            </a: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4627" name="Object 3"/>
          <p:cNvGraphicFramePr>
            <a:graphicFrameLocks noChangeAspect="1"/>
          </p:cNvGraphicFramePr>
          <p:nvPr/>
        </p:nvGraphicFramePr>
        <p:xfrm>
          <a:off x="857224" y="3071810"/>
          <a:ext cx="6973888" cy="1441450"/>
        </p:xfrm>
        <a:graphic>
          <a:graphicData uri="http://schemas.openxmlformats.org/presentationml/2006/ole">
            <p:oleObj spid="_x0000_s154627" name="Equação" r:id="rId4" imgW="4012920" imgH="838080" progId="Equation.3">
              <p:embed/>
            </p:oleObj>
          </a:graphicData>
        </a:graphic>
      </p:graphicFrame>
      <p:graphicFrame>
        <p:nvGraphicFramePr>
          <p:cNvPr id="154628" name="Object 4"/>
          <p:cNvGraphicFramePr>
            <a:graphicFrameLocks noChangeAspect="1"/>
          </p:cNvGraphicFramePr>
          <p:nvPr/>
        </p:nvGraphicFramePr>
        <p:xfrm>
          <a:off x="2857488" y="4643446"/>
          <a:ext cx="4127500" cy="2032000"/>
        </p:xfrm>
        <a:graphic>
          <a:graphicData uri="http://schemas.openxmlformats.org/presentationml/2006/ole">
            <p:oleObj spid="_x0000_s154628" name="Equação" r:id="rId5" imgW="2374560" imgH="1180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93248" y="1605211"/>
            <a:ext cx="808086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Formulação geral da transformação da representação por função de </a:t>
            </a: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transferência para espaço de estados: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5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428868"/>
            <a:ext cx="4351020" cy="64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5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500438"/>
            <a:ext cx="1158240" cy="2918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56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488" y="3286124"/>
            <a:ext cx="1005840" cy="3177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56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3714752"/>
            <a:ext cx="3726180" cy="204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5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6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5326" y="2143116"/>
            <a:ext cx="8168640" cy="2049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66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4357694"/>
            <a:ext cx="3108960" cy="185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193248" y="1605211"/>
            <a:ext cx="2315057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Na forma matricial: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500174"/>
            <a:ext cx="957266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4: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Obter a representação por Espaço de Estados.</a:t>
            </a:r>
            <a:r>
              <a:rPr lang="pt-BR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214554"/>
            <a:ext cx="45529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6044" y="2500319"/>
            <a:ext cx="28765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429000"/>
            <a:ext cx="3267075" cy="6762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714884"/>
            <a:ext cx="4048125" cy="352425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6357958"/>
            <a:ext cx="2847975" cy="342900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5429264"/>
            <a:ext cx="5267325" cy="657225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47897" y="1643050"/>
            <a:ext cx="8853259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Exemplos de sistema linear (a) e não linear (b):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NÃO LINEARIDADE E LINEARIZAÇÃO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981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4100" y="2076456"/>
            <a:ext cx="451104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981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4472011"/>
            <a:ext cx="6810375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571612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...exemplo</a:t>
            </a:r>
            <a:endParaRPr lang="pt-BR" sz="2800" b="1" dirty="0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2285992"/>
            <a:ext cx="2847975" cy="34290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857496"/>
            <a:ext cx="762000" cy="866775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upo 13"/>
          <p:cNvGrpSpPr/>
          <p:nvPr/>
        </p:nvGrpSpPr>
        <p:grpSpPr>
          <a:xfrm>
            <a:off x="1142182" y="2643976"/>
            <a:ext cx="715174" cy="572298"/>
            <a:chOff x="1142182" y="2643976"/>
            <a:chExt cx="715174" cy="572298"/>
          </a:xfrm>
        </p:grpSpPr>
        <p:cxnSp>
          <p:nvCxnSpPr>
            <p:cNvPr id="11" name="Conector de seta reta 10"/>
            <p:cNvCxnSpPr/>
            <p:nvPr/>
          </p:nvCxnSpPr>
          <p:spPr>
            <a:xfrm>
              <a:off x="1142976" y="3214686"/>
              <a:ext cx="714380" cy="1588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rot="5400000" flipH="1" flipV="1">
              <a:off x="857224" y="2928934"/>
              <a:ext cx="571504" cy="1588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CaixaDeTexto 11"/>
          <p:cNvSpPr txBox="1"/>
          <p:nvPr/>
        </p:nvSpPr>
        <p:spPr>
          <a:xfrm>
            <a:off x="0" y="3286124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Variáveis de estado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Conector de seta reta 15"/>
          <p:cNvCxnSpPr/>
          <p:nvPr/>
        </p:nvCxnSpPr>
        <p:spPr>
          <a:xfrm>
            <a:off x="3143240" y="3214686"/>
            <a:ext cx="1928826" cy="158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3143240" y="3286124"/>
            <a:ext cx="2153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Equações de estado e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de saída (y)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2357430"/>
            <a:ext cx="3590925" cy="1219200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643446"/>
            <a:ext cx="4219575" cy="914400"/>
          </a:xfrm>
          <a:prstGeom prst="rect">
            <a:avLst/>
          </a:prstGeom>
          <a:noFill/>
        </p:spPr>
      </p:pic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5643578"/>
            <a:ext cx="2076450" cy="847725"/>
          </a:xfrm>
          <a:prstGeom prst="rect">
            <a:avLst/>
          </a:prstGeom>
          <a:noFill/>
        </p:spPr>
      </p:pic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2428860" y="4143380"/>
            <a:ext cx="544091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Na forma matricial (forma canônica controlável)</a:t>
            </a:r>
            <a:endParaRPr lang="pt-BR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5: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Determinar modelo por espaço de estados: 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500306"/>
            <a:ext cx="4486275" cy="85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214818"/>
            <a:ext cx="7865269" cy="147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...exemplo: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Para numeradores que não são constantes: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Equações de estado do bloco contendo o denominador: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Equações de saída do bloco que contém o numerador: </a:t>
            </a: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REPRESENTAÇÃO NO ESPAÇO DE ESTADOS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643182"/>
            <a:ext cx="44100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572008"/>
            <a:ext cx="24955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4643446"/>
            <a:ext cx="1819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4286256"/>
            <a:ext cx="8286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7554" y="5715016"/>
            <a:ext cx="19335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CaixaDeTexto 16"/>
          <p:cNvSpPr txBox="1"/>
          <p:nvPr/>
        </p:nvSpPr>
        <p:spPr>
          <a:xfrm>
            <a:off x="7315642" y="6345285"/>
            <a:ext cx="173316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Atividade (E)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47897" y="1643050"/>
            <a:ext cx="8853259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Linearização: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processo de selecionar um ponto sobre a curva de resposta, em 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uma região aproximadamente linear, e “mover” o sinal de entrada para que ele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varie em torno deste ponto. Ex. ponto de operação do amplificador op.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NÃO LINEARIDADE E LINEARIZAÇÃO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08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2928934"/>
            <a:ext cx="3990975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47897" y="1643050"/>
            <a:ext cx="8853259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Procedimento de linearização de uma função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Considerar um ponto de operação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1400" i="1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em torno do qual será realizada a linearização;</a:t>
            </a:r>
          </a:p>
          <a:p>
            <a:pPr marL="342900" indent="-3429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Realizar a expansão de Taylor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em torno do ponto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1400" i="1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Para pequenas excursões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em torno de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14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os termos de alta ordem da   </a:t>
            </a:r>
          </a:p>
          <a:p>
            <a:pPr marL="342900" indent="-342900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série podem ser desprezados:</a:t>
            </a:r>
          </a:p>
          <a:p>
            <a:pPr marL="342900" indent="-3429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arenR"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sendo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a inclinação da reta tangente ao ponto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14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NÃO LINEARIDADE E LINEARIZAÇÃO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18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3500438"/>
            <a:ext cx="60007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186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5357826"/>
            <a:ext cx="33147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186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19759" y="5481656"/>
            <a:ext cx="21240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eta para a direita 8"/>
          <p:cNvSpPr/>
          <p:nvPr/>
        </p:nvSpPr>
        <p:spPr>
          <a:xfrm>
            <a:off x="4643438" y="5643578"/>
            <a:ext cx="57150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47897" y="1643050"/>
            <a:ext cx="885325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Linearizar a função                            , em torno do ponto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1400" i="1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/2.</a:t>
            </a: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NÃO LINEARIDADE E LINEARIZAÇÃO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3907" name="Object 1"/>
          <p:cNvGraphicFramePr>
            <a:graphicFrameLocks noChangeAspect="1"/>
          </p:cNvGraphicFramePr>
          <p:nvPr/>
        </p:nvGraphicFramePr>
        <p:xfrm>
          <a:off x="3463931" y="1676400"/>
          <a:ext cx="1893887" cy="395288"/>
        </p:xfrm>
        <a:graphic>
          <a:graphicData uri="http://schemas.openxmlformats.org/presentationml/2006/ole">
            <p:oleObj spid="_x0000_s195586" name="Equação" r:id="rId3" imgW="965160" imgH="203040" progId="Equation.3">
              <p:embed/>
            </p:oleObj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2071678"/>
            <a:ext cx="33147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7224" y="5000636"/>
            <a:ext cx="21240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390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887" y="3000372"/>
            <a:ext cx="199072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391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2910" y="3624268"/>
            <a:ext cx="24669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3911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2844" y="4429132"/>
            <a:ext cx="34671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391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72000" y="2160292"/>
            <a:ext cx="3829050" cy="4411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upo 14"/>
          <p:cNvGrpSpPr/>
          <p:nvPr/>
        </p:nvGrpSpPr>
        <p:grpSpPr>
          <a:xfrm>
            <a:off x="1071538" y="5857892"/>
            <a:ext cx="1571636" cy="500066"/>
            <a:chOff x="1071538" y="5857892"/>
            <a:chExt cx="1571636" cy="500066"/>
          </a:xfrm>
        </p:grpSpPr>
        <p:pic>
          <p:nvPicPr>
            <p:cNvPr id="123912" name="Picture 8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181086" y="6010295"/>
              <a:ext cx="139065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" name="Retângulo 13"/>
            <p:cNvSpPr/>
            <p:nvPr/>
          </p:nvSpPr>
          <p:spPr>
            <a:xfrm>
              <a:off x="1071538" y="5857892"/>
              <a:ext cx="1571636" cy="500066"/>
            </a:xfrm>
            <a:prstGeom prst="rect">
              <a:avLst/>
            </a:prstGeom>
            <a:solidFill>
              <a:srgbClr val="0070C0">
                <a:alpha val="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HOJE...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625609"/>
          </a:xfrm>
        </p:spPr>
        <p:txBody>
          <a:bodyPr>
            <a:normAutofit fontScale="92500" lnSpcReduction="10000"/>
          </a:bodyPr>
          <a:lstStyle/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Conceitos básicos de sistemas de controle;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Sistemas em malha aberta e malha fechada;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(Revisão TL) e Simplificação de diagrama de blocos;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Funções de transferência 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Modelo na forma de variáveis de estado;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Caracterização da resposta de sistemas de                                              primeira ordem, segunda ordem e ordem superior;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Erro de estado estacionário;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Estabilidade;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Introdução a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Sintonia de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Método do lugar das raízes;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PID via método do lugar das raízes;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Resposta em frequência;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Margens de ganho e fase e estabilidade relativa;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de controlador por avanço e atraso de fase;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Controlabilidade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1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3107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85720" y="1500174"/>
            <a:ext cx="8400248" cy="5247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Análise e projeto de sistemas de controle com realimentação (retroação)</a:t>
            </a: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por duas abordagens:</a:t>
            </a:r>
          </a:p>
          <a:p>
            <a:endParaRPr lang="pt-B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1) Técnica clássica: domínio da frequência. Usa a transformada de uma equação</a:t>
            </a: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     diferencial para obter uma função de transferência:</a:t>
            </a:r>
          </a:p>
          <a:p>
            <a:endParaRPr lang="pt-BR" sz="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a) relaciona um entrada a uma saída;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	b) aplicável somente em sistemas lineares e invariantes no tempo;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	c) fornecem, rapidamente, informações sobre resposta transitória e a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	    estabilidade.</a:t>
            </a:r>
          </a:p>
          <a:p>
            <a:endParaRPr lang="pt-BR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000" dirty="0" smtClean="0">
                <a:latin typeface="Times New Roman" pitchFamily="18" charset="0"/>
                <a:cs typeface="Times New Roman" pitchFamily="18" charset="0"/>
              </a:rPr>
              <a:t>2)  Técnica moderna: domínio do tempo.</a:t>
            </a:r>
          </a:p>
          <a:p>
            <a:endParaRPr lang="pt-BR" sz="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a) sistemas podem conter múltiplas entradas e múltiplas saídas;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	b) sistemas com condição inicial não nula;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	c) sistemas não lineares e variantes no tempo;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	d) aplicáveis aos problemas tratados pelo método clássico;</a:t>
            </a: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	e) mais complexo e menos intuitivo.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                SERÃO ABORDADOS SOMENTE SISTEMAS LIT!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9011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ONDE ESTAMOS...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785918" y="5000636"/>
            <a:ext cx="563327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Determinando o modelo matemático dos sistemas:</a:t>
            </a: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      representação no domínio do tempo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6484</TotalTime>
  <Words>1282</Words>
  <Application>Microsoft Office PowerPoint</Application>
  <PresentationFormat>Apresentação na tela (4:3)</PresentationFormat>
  <Paragraphs>325</Paragraphs>
  <Slides>32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4" baseType="lpstr">
      <vt:lpstr>Módulo</vt:lpstr>
      <vt:lpstr>Equação</vt:lpstr>
      <vt:lpstr>Slide 1</vt:lpstr>
      <vt:lpstr>NÃO LINEARIDADE E LINEARIZAÇÃO  </vt:lpstr>
      <vt:lpstr>NÃO LINEARIDADE E LINEARIZAÇÃO  </vt:lpstr>
      <vt:lpstr>NÃO LINEARIDADE E LINEARIZAÇÃO  </vt:lpstr>
      <vt:lpstr>NÃO LINEARIDADE E LINEARIZAÇÃO  </vt:lpstr>
      <vt:lpstr>NÃO LINEARIDADE E LINEARIZAÇÃO  </vt:lpstr>
      <vt:lpstr>HOJE...</vt:lpstr>
      <vt:lpstr>INTRODUÇÃO</vt:lpstr>
      <vt:lpstr>ONDE ESTAMOS...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MODELAGEM NO DOMÍNIO DO TEMPO  </vt:lpstr>
      <vt:lpstr>REPRESENTAÇÃO NO ESPAÇO DE ESTADOS</vt:lpstr>
      <vt:lpstr>REPRESENTAÇÃO NO ESPAÇO DE ESTADOS</vt:lpstr>
      <vt:lpstr>REPRESENTAÇÃO NO ESPAÇO DE ESTADOS</vt:lpstr>
      <vt:lpstr>REPRESENTAÇÃO NO ESPAÇO DE ESTADOS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1005</cp:revision>
  <dcterms:created xsi:type="dcterms:W3CDTF">2012-12-02T20:53:22Z</dcterms:created>
  <dcterms:modified xsi:type="dcterms:W3CDTF">2014-10-13T19:44:56Z</dcterms:modified>
</cp:coreProperties>
</file>