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8"/>
  </p:notesMasterIdLst>
  <p:handoutMasterIdLst>
    <p:handoutMasterId r:id="rId39"/>
  </p:handoutMasterIdLst>
  <p:sldIdLst>
    <p:sldId id="515" r:id="rId2"/>
    <p:sldId id="313" r:id="rId3"/>
    <p:sldId id="470" r:id="rId4"/>
    <p:sldId id="471" r:id="rId5"/>
    <p:sldId id="472" r:id="rId6"/>
    <p:sldId id="473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3" r:id="rId15"/>
    <p:sldId id="484" r:id="rId16"/>
    <p:sldId id="482" r:id="rId17"/>
    <p:sldId id="489" r:id="rId18"/>
    <p:sldId id="481" r:id="rId19"/>
    <p:sldId id="516" r:id="rId20"/>
    <p:sldId id="485" r:id="rId21"/>
    <p:sldId id="490" r:id="rId22"/>
    <p:sldId id="491" r:id="rId23"/>
    <p:sldId id="492" r:id="rId24"/>
    <p:sldId id="493" r:id="rId25"/>
    <p:sldId id="514" r:id="rId26"/>
    <p:sldId id="494" r:id="rId27"/>
    <p:sldId id="495" r:id="rId28"/>
    <p:sldId id="497" r:id="rId29"/>
    <p:sldId id="498" r:id="rId30"/>
    <p:sldId id="512" r:id="rId31"/>
    <p:sldId id="499" r:id="rId32"/>
    <p:sldId id="500" r:id="rId33"/>
    <p:sldId id="501" r:id="rId34"/>
    <p:sldId id="502" r:id="rId35"/>
    <p:sldId id="503" r:id="rId36"/>
    <p:sldId id="504" r:id="rId37"/>
  </p:sldIdLst>
  <p:sldSz cx="9144000" cy="6858000" type="screen4x3"/>
  <p:notesSz cx="7102475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31" autoAdjust="0"/>
    <p:restoredTop sz="93190" autoAdjust="0"/>
  </p:normalViewPr>
  <p:slideViewPr>
    <p:cSldViewPr>
      <p:cViewPr>
        <p:scale>
          <a:sx n="70" d="100"/>
          <a:sy n="70" d="100"/>
        </p:scale>
        <p:origin x="-138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4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4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image" Target="../media/image64.wmf"/><Relationship Id="rId1" Type="http://schemas.openxmlformats.org/officeDocument/2006/relationships/image" Target="../media/image4.wmf"/><Relationship Id="rId6" Type="http://schemas.openxmlformats.org/officeDocument/2006/relationships/image" Target="../media/image61.wmf"/><Relationship Id="rId5" Type="http://schemas.openxmlformats.org/officeDocument/2006/relationships/image" Target="../media/image56.wmf"/><Relationship Id="rId4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4.wmf"/><Relationship Id="rId6" Type="http://schemas.openxmlformats.org/officeDocument/2006/relationships/image" Target="../media/image61.wmf"/><Relationship Id="rId5" Type="http://schemas.openxmlformats.org/officeDocument/2006/relationships/image" Target="../media/image56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4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4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4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4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4.wmf"/><Relationship Id="rId5" Type="http://schemas.openxmlformats.org/officeDocument/2006/relationships/image" Target="../media/image89.wmf"/><Relationship Id="rId4" Type="http://schemas.openxmlformats.org/officeDocument/2006/relationships/image" Target="../media/image95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4.wmf"/><Relationship Id="rId4" Type="http://schemas.openxmlformats.org/officeDocument/2006/relationships/image" Target="../media/image10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4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4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4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4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0F27F7-9238-4A7E-8A82-0A0FD2788A42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0B804960-4868-4EA6-B831-215143F2612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56AB-22B7-4135-A35E-EC9765DEAF40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12EAD-B9F3-458D-8932-F9F75CCF38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12EAD-B9F3-458D-8932-F9F75CCF3897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22/10/2014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aginapessoal.utfpr.edu.br/chiamen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4.bin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9.png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png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10" Type="http://schemas.openxmlformats.org/officeDocument/2006/relationships/oleObject" Target="../embeddings/oleObject74.bin"/><Relationship Id="rId4" Type="http://schemas.openxmlformats.org/officeDocument/2006/relationships/oleObject" Target="../embeddings/oleObject68.bin"/><Relationship Id="rId9" Type="http://schemas.openxmlformats.org/officeDocument/2006/relationships/oleObject" Target="../embeddings/oleObject7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7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2.png"/><Relationship Id="rId4" Type="http://schemas.openxmlformats.org/officeDocument/2006/relationships/oleObject" Target="../embeddings/oleObject7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77.png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83.png"/><Relationship Id="rId4" Type="http://schemas.openxmlformats.org/officeDocument/2006/relationships/oleObject" Target="../embeddings/oleObject8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63.png"/><Relationship Id="rId4" Type="http://schemas.openxmlformats.org/officeDocument/2006/relationships/oleObject" Target="../embeddings/oleObject101.bin"/><Relationship Id="rId9" Type="http://schemas.openxmlformats.org/officeDocument/2006/relationships/oleObject" Target="../embeddings/oleObject10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9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0.bin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7.png"/><Relationship Id="rId5" Type="http://schemas.openxmlformats.org/officeDocument/2006/relationships/image" Target="../media/image105.png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1406" y="4549700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CONTATOS PARA DÚVIDAS</a:t>
            </a:r>
          </a:p>
          <a:p>
            <a:pPr lvl="1">
              <a:buNone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- Email: </a:t>
            </a:r>
            <a:r>
              <a:rPr lang="pt-BR" sz="2100" u="sng" dirty="0" smtClean="0">
                <a:latin typeface="Times New Roman" pitchFamily="18" charset="0"/>
                <a:cs typeface="Times New Roman" pitchFamily="18" charset="0"/>
              </a:rPr>
              <a:t>ismael.utfpr@gmail.com</a:t>
            </a:r>
            <a:endParaRPr lang="pt-BR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Tx/>
              <a:buChar char="-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Local: DAELT/UTFPR</a:t>
            </a:r>
          </a:p>
          <a:p>
            <a:pPr lvl="1"/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PLANO DE ENSINO, PLANO DE AULAS E INFORMAÇÕES:</a:t>
            </a:r>
          </a:p>
          <a:p>
            <a:pPr lvl="2"/>
            <a:r>
              <a:rPr lang="pt-BR" sz="21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https://paginapessoal.utfpr.edu.br/chiamenti</a:t>
            </a:r>
            <a:endParaRPr lang="pt-BR" sz="2100" u="sng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pt-BR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0076" y="285728"/>
            <a:ext cx="1021080" cy="7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28"/>
            <a:ext cx="1674495" cy="8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785918" y="142852"/>
            <a:ext cx="8077200" cy="1642492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Disciplina: Sistemas de Controle 1 -  ET76H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Prof. Dr. Ismael </a:t>
            </a:r>
            <a:r>
              <a:rPr kumimoji="0" lang="pt-BR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Chiamenti</a:t>
            </a: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pt-BR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2014/2</a:t>
            </a:r>
            <a:endParaRPr kumimoji="0" lang="pt-BR" sz="25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318060" y="2714620"/>
            <a:ext cx="151676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700" b="1" dirty="0" smtClean="0">
                <a:latin typeface="Times New Roman" pitchFamily="18" charset="0"/>
                <a:cs typeface="Times New Roman" pitchFamily="18" charset="0"/>
              </a:rPr>
              <a:t>Aula 5</a:t>
            </a:r>
            <a:endParaRPr lang="pt-BR" sz="37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67938" name="Equação" r:id="rId3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1500174"/>
            <a:ext cx="85011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Resposta ao degrau unitário: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Expandindo em frações parciais: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4500562" y="2035175"/>
          <a:ext cx="3730625" cy="838200"/>
        </p:xfrm>
        <a:graphic>
          <a:graphicData uri="http://schemas.openxmlformats.org/presentationml/2006/ole">
            <p:oleObj spid="_x0000_s167939" name="Equação" r:id="rId4" imgW="1892160" imgH="431640" progId="Equation.3">
              <p:embed/>
            </p:oleObj>
          </a:graphicData>
        </a:graphic>
      </p:graphicFrame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130175" y="3714750"/>
          <a:ext cx="2128838" cy="763588"/>
        </p:xfrm>
        <a:graphic>
          <a:graphicData uri="http://schemas.openxmlformats.org/presentationml/2006/ole">
            <p:oleObj spid="_x0000_s167940" name="Equação" r:id="rId5" imgW="1079280" imgH="393480" progId="Equation.3">
              <p:embed/>
            </p:oleObj>
          </a:graphicData>
        </a:graphic>
      </p:graphicFrame>
      <p:sp>
        <p:nvSpPr>
          <p:cNvPr id="10" name="Seta para a direita 9"/>
          <p:cNvSpPr/>
          <p:nvPr/>
        </p:nvSpPr>
        <p:spPr>
          <a:xfrm>
            <a:off x="2357422" y="4000504"/>
            <a:ext cx="71438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7941" name="Object 5"/>
          <p:cNvGraphicFramePr>
            <a:graphicFrameLocks noChangeAspect="1"/>
          </p:cNvGraphicFramePr>
          <p:nvPr/>
        </p:nvGraphicFramePr>
        <p:xfrm>
          <a:off x="3428992" y="3571876"/>
          <a:ext cx="2079625" cy="493713"/>
        </p:xfrm>
        <a:graphic>
          <a:graphicData uri="http://schemas.openxmlformats.org/presentationml/2006/ole">
            <p:oleObj spid="_x0000_s167941" name="Equação" r:id="rId6" imgW="1054080" imgH="253800" progId="Equation.3">
              <p:embed/>
            </p:oleObj>
          </a:graphicData>
        </a:graphic>
      </p:graphicFrame>
      <p:graphicFrame>
        <p:nvGraphicFramePr>
          <p:cNvPr id="167943" name="Object 7"/>
          <p:cNvGraphicFramePr>
            <a:graphicFrameLocks noChangeAspect="1"/>
          </p:cNvGraphicFramePr>
          <p:nvPr/>
        </p:nvGraphicFramePr>
        <p:xfrm>
          <a:off x="3428992" y="4357694"/>
          <a:ext cx="3257550" cy="493713"/>
        </p:xfrm>
        <a:graphic>
          <a:graphicData uri="http://schemas.openxmlformats.org/presentationml/2006/ole">
            <p:oleObj spid="_x0000_s167943" name="Equação" r:id="rId7" imgW="1650960" imgH="253800" progId="Equation.3">
              <p:embed/>
            </p:oleObj>
          </a:graphicData>
        </a:graphic>
      </p:graphicFrame>
      <p:graphicFrame>
        <p:nvGraphicFramePr>
          <p:cNvPr id="167944" name="Object 8"/>
          <p:cNvGraphicFramePr>
            <a:graphicFrameLocks noChangeAspect="1"/>
          </p:cNvGraphicFramePr>
          <p:nvPr/>
        </p:nvGraphicFramePr>
        <p:xfrm>
          <a:off x="590548" y="5522933"/>
          <a:ext cx="3632200" cy="763587"/>
        </p:xfrm>
        <a:graphic>
          <a:graphicData uri="http://schemas.openxmlformats.org/presentationml/2006/ole">
            <p:oleObj spid="_x0000_s167944" name="Equação" r:id="rId8" imgW="1841400" imgH="393480" progId="Equation.3">
              <p:embed/>
            </p:oleObj>
          </a:graphicData>
        </a:graphic>
      </p:graphicFrame>
      <p:sp>
        <p:nvSpPr>
          <p:cNvPr id="15" name="Seta para a direita 14"/>
          <p:cNvSpPr/>
          <p:nvPr/>
        </p:nvSpPr>
        <p:spPr>
          <a:xfrm>
            <a:off x="4376762" y="5808685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7945" name="Object 9"/>
          <p:cNvGraphicFramePr>
            <a:graphicFrameLocks noChangeAspect="1"/>
          </p:cNvGraphicFramePr>
          <p:nvPr/>
        </p:nvGraphicFramePr>
        <p:xfrm>
          <a:off x="5313391" y="5594371"/>
          <a:ext cx="3330575" cy="617538"/>
        </p:xfrm>
        <a:graphic>
          <a:graphicData uri="http://schemas.openxmlformats.org/presentationml/2006/ole">
            <p:oleObj spid="_x0000_s167945" name="Equação" r:id="rId9" imgW="1688760" imgH="317160" progId="Equation.3">
              <p:embed/>
            </p:oleObj>
          </a:graphicData>
        </a:graphic>
      </p:graphicFrame>
      <p:graphicFrame>
        <p:nvGraphicFramePr>
          <p:cNvPr id="167946" name="Object 10"/>
          <p:cNvGraphicFramePr>
            <a:graphicFrameLocks noChangeAspect="1"/>
          </p:cNvGraphicFramePr>
          <p:nvPr/>
        </p:nvGraphicFramePr>
        <p:xfrm>
          <a:off x="928662" y="2071678"/>
          <a:ext cx="1552575" cy="812800"/>
        </p:xfrm>
        <a:graphic>
          <a:graphicData uri="http://schemas.openxmlformats.org/presentationml/2006/ole">
            <p:oleObj spid="_x0000_s167946" name="Equação" r:id="rId10" imgW="787320" imgH="419040" progId="Equation.3">
              <p:embed/>
            </p:oleObj>
          </a:graphicData>
        </a:graphic>
      </p:graphicFrame>
      <p:sp>
        <p:nvSpPr>
          <p:cNvPr id="14" name="Seta para a direita 13"/>
          <p:cNvSpPr/>
          <p:nvPr/>
        </p:nvSpPr>
        <p:spPr>
          <a:xfrm>
            <a:off x="2857488" y="2349133"/>
            <a:ext cx="1071570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331739"/>
            <a:ext cx="4367213" cy="374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68962" name="Equação" r:id="rId4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-32" y="1428736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Análise da resposta:</a:t>
            </a:r>
          </a:p>
        </p:txBody>
      </p:sp>
      <p:graphicFrame>
        <p:nvGraphicFramePr>
          <p:cNvPr id="168964" name="Object 4"/>
          <p:cNvGraphicFramePr>
            <a:graphicFrameLocks noChangeAspect="1"/>
          </p:cNvGraphicFramePr>
          <p:nvPr/>
        </p:nvGraphicFramePr>
        <p:xfrm>
          <a:off x="2285984" y="1428736"/>
          <a:ext cx="1677987" cy="444500"/>
        </p:xfrm>
        <a:graphic>
          <a:graphicData uri="http://schemas.openxmlformats.org/presentationml/2006/ole">
            <p:oleObj spid="_x0000_s168964" name="Equação" r:id="rId5" imgW="850680" imgH="228600" progId="Equation.3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143372" y="1500174"/>
            <a:ext cx="457203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= 0, temos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(0) = 0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→ ∞, temos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(∞ ) = 1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temos c(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 = 0,632,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uma vez que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68965" name="Object 5"/>
          <p:cNvGraphicFramePr>
            <a:graphicFrameLocks noChangeAspect="1"/>
          </p:cNvGraphicFramePr>
          <p:nvPr/>
        </p:nvGraphicFramePr>
        <p:xfrm>
          <a:off x="5653111" y="2440601"/>
          <a:ext cx="2205037" cy="436562"/>
        </p:xfrm>
        <a:graphic>
          <a:graphicData uri="http://schemas.openxmlformats.org/presentationml/2006/ole">
            <p:oleObj spid="_x0000_s168965" name="Equação" r:id="rId6" imgW="1155600" imgH="228600" progId="Equation.3">
              <p:embed/>
            </p:oleObj>
          </a:graphicData>
        </a:graphic>
      </p:graphicFrame>
      <p:graphicFrame>
        <p:nvGraphicFramePr>
          <p:cNvPr id="168968" name="Object 8"/>
          <p:cNvGraphicFramePr>
            <a:graphicFrameLocks noChangeAspect="1"/>
          </p:cNvGraphicFramePr>
          <p:nvPr/>
        </p:nvGraphicFramePr>
        <p:xfrm>
          <a:off x="714348" y="6000768"/>
          <a:ext cx="2979738" cy="863600"/>
        </p:xfrm>
        <a:graphic>
          <a:graphicData uri="http://schemas.openxmlformats.org/presentationml/2006/ole">
            <p:oleObj spid="_x0000_s168968" name="Equação" r:id="rId7" imgW="1511280" imgH="444240" progId="Equation.3">
              <p:embed/>
            </p:oleObj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4357686" y="4500570"/>
            <a:ext cx="70009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Quanto menor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mais rápida a resposta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4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357686" y="2928934"/>
            <a:ext cx="700092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tempo de subida (resposta), de 10% até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90% do valor final.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b="1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tempo de assentamento (estabilização),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2% do valor final (mas pode ser outra %)</a:t>
            </a:r>
          </a:p>
        </p:txBody>
      </p:sp>
      <p:graphicFrame>
        <p:nvGraphicFramePr>
          <p:cNvPr id="168969" name="Object 9"/>
          <p:cNvGraphicFramePr>
            <a:graphicFrameLocks noChangeAspect="1"/>
          </p:cNvGraphicFramePr>
          <p:nvPr/>
        </p:nvGraphicFramePr>
        <p:xfrm>
          <a:off x="5000628" y="3786190"/>
          <a:ext cx="3221036" cy="702824"/>
        </p:xfrm>
        <a:graphic>
          <a:graphicData uri="http://schemas.openxmlformats.org/presentationml/2006/ole">
            <p:oleObj spid="_x0000_s168969" name="Equação" r:id="rId8" imgW="1777680" imgH="393480" progId="Equation.3">
              <p:embed/>
            </p:oleObj>
          </a:graphicData>
        </a:graphic>
      </p:graphicFrame>
      <p:graphicFrame>
        <p:nvGraphicFramePr>
          <p:cNvPr id="168970" name="Object 10"/>
          <p:cNvGraphicFramePr>
            <a:graphicFrameLocks noChangeAspect="1"/>
          </p:cNvGraphicFramePr>
          <p:nvPr/>
        </p:nvGraphicFramePr>
        <p:xfrm>
          <a:off x="6000760" y="6161056"/>
          <a:ext cx="1187468" cy="625530"/>
        </p:xfrm>
        <a:graphic>
          <a:graphicData uri="http://schemas.openxmlformats.org/presentationml/2006/ole">
            <p:oleObj spid="_x0000_s168970" name="Equação" r:id="rId9" imgW="736560" imgH="393480" progId="Equation.3">
              <p:embed/>
            </p:oleObj>
          </a:graphicData>
        </a:graphic>
      </p:graphicFrame>
      <p:graphicFrame>
        <p:nvGraphicFramePr>
          <p:cNvPr id="168971" name="Object 11"/>
          <p:cNvGraphicFramePr>
            <a:graphicFrameLocks noChangeAspect="1"/>
          </p:cNvGraphicFramePr>
          <p:nvPr/>
        </p:nvGraphicFramePr>
        <p:xfrm>
          <a:off x="571472" y="1857364"/>
          <a:ext cx="2782912" cy="581198"/>
        </p:xfrm>
        <a:graphic>
          <a:graphicData uri="http://schemas.openxmlformats.org/presentationml/2006/ole">
            <p:oleObj spid="_x0000_s168971" name="Equação" r:id="rId10" imgW="1854000" imgH="393480" progId="Equation.3">
              <p:embed/>
            </p:oleObj>
          </a:graphicData>
        </a:graphic>
      </p:graphicFrame>
      <p:sp>
        <p:nvSpPr>
          <p:cNvPr id="15" name="Retângulo de cantos arredondados 14"/>
          <p:cNvSpPr/>
          <p:nvPr/>
        </p:nvSpPr>
        <p:spPr>
          <a:xfrm>
            <a:off x="1214414" y="3643314"/>
            <a:ext cx="1857388" cy="50006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69986" name="Equação" r:id="rId3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1428736"/>
            <a:ext cx="87154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Determinação experimental da função de transferência de primeira ordem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método útil quando informações detalhadas do sistema não são acessíveis: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Considerando a função de transferência na forma                       , e </a:t>
            </a:r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aplicando uma entrada em degrau unitário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Determinando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da resposta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experimental, determina-se a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função de transferência do sistema. </a:t>
            </a: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5786446" y="2643182"/>
          <a:ext cx="1357322" cy="656813"/>
        </p:xfrm>
        <a:graphic>
          <a:graphicData uri="http://schemas.openxmlformats.org/presentationml/2006/ole">
            <p:oleObj spid="_x0000_s169987" name="Equação" r:id="rId4" imgW="799920" imgH="393480" progId="Equation.3">
              <p:embed/>
            </p:oleObj>
          </a:graphicData>
        </a:graphic>
      </p:graphicFrame>
      <p:graphicFrame>
        <p:nvGraphicFramePr>
          <p:cNvPr id="169988" name="Object 4"/>
          <p:cNvGraphicFramePr>
            <a:graphicFrameLocks noChangeAspect="1"/>
          </p:cNvGraphicFramePr>
          <p:nvPr/>
        </p:nvGraphicFramePr>
        <p:xfrm>
          <a:off x="642910" y="3771907"/>
          <a:ext cx="3101975" cy="657225"/>
        </p:xfrm>
        <a:graphic>
          <a:graphicData uri="http://schemas.openxmlformats.org/presentationml/2006/ole">
            <p:oleObj spid="_x0000_s169988" name="Equação" r:id="rId5" imgW="1828800" imgH="393480" progId="Equation.3">
              <p:embed/>
            </p:oleObj>
          </a:graphicData>
        </a:graphic>
      </p:graphicFrame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3286124"/>
            <a:ext cx="46958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71010" name="Equação" r:id="rId3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1500174"/>
            <a:ext cx="85011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Em um sistema foi aplicada uma entrada do tipo degrau unitário. O gráfico abaixo foi obtido como resposta a tal entrada. Determine o modelo matemático do sistema usando função de transferência.</a:t>
            </a:r>
            <a:endParaRPr lang="pt-BR" sz="2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1013" name="Object 5"/>
          <p:cNvGraphicFramePr>
            <a:graphicFrameLocks noChangeAspect="1"/>
          </p:cNvGraphicFramePr>
          <p:nvPr/>
        </p:nvGraphicFramePr>
        <p:xfrm>
          <a:off x="5930900" y="3000375"/>
          <a:ext cx="2239963" cy="657225"/>
        </p:xfrm>
        <a:graphic>
          <a:graphicData uri="http://schemas.openxmlformats.org/presentationml/2006/ole">
            <p:oleObj spid="_x0000_s171013" name="Equação" r:id="rId4" imgW="1320480" imgH="393480" progId="Equation.3">
              <p:embed/>
            </p:oleObj>
          </a:graphicData>
        </a:graphic>
      </p:graphicFrame>
      <p:graphicFrame>
        <p:nvGraphicFramePr>
          <p:cNvPr id="171014" name="Object 6"/>
          <p:cNvGraphicFramePr>
            <a:graphicFrameLocks noChangeAspect="1"/>
          </p:cNvGraphicFramePr>
          <p:nvPr/>
        </p:nvGraphicFramePr>
        <p:xfrm>
          <a:off x="5775325" y="4214813"/>
          <a:ext cx="2692400" cy="657225"/>
        </p:xfrm>
        <a:graphic>
          <a:graphicData uri="http://schemas.openxmlformats.org/presentationml/2006/ole">
            <p:oleObj spid="_x0000_s171014" name="Equação" r:id="rId5" imgW="1587240" imgH="393480" progId="Equation.3">
              <p:embed/>
            </p:oleObj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6429388" y="5286388"/>
            <a:ext cx="1714512" cy="928694"/>
            <a:chOff x="6429388" y="5286388"/>
            <a:chExt cx="1714512" cy="928694"/>
          </a:xfrm>
        </p:grpSpPr>
        <p:sp>
          <p:nvSpPr>
            <p:cNvPr id="10" name="Retângulo 9"/>
            <p:cNvSpPr/>
            <p:nvPr/>
          </p:nvSpPr>
          <p:spPr>
            <a:xfrm>
              <a:off x="6429388" y="5286388"/>
              <a:ext cx="1714512" cy="928694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171015" name="Object 7"/>
            <p:cNvGraphicFramePr>
              <a:graphicFrameLocks noChangeAspect="1"/>
            </p:cNvGraphicFramePr>
            <p:nvPr/>
          </p:nvGraphicFramePr>
          <p:xfrm>
            <a:off x="6594498" y="5429264"/>
            <a:ext cx="1335088" cy="657225"/>
          </p:xfrm>
          <a:graphic>
            <a:graphicData uri="http://schemas.openxmlformats.org/presentationml/2006/ole">
              <p:oleObj spid="_x0000_s171015" name="Equação" r:id="rId6" imgW="787320" imgH="393480" progId="Equation.3">
                <p:embed/>
              </p:oleObj>
            </a:graphicData>
          </a:graphic>
        </p:graphicFrame>
      </p:grpSp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496"/>
            <a:ext cx="42957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75106" name="Equação" r:id="rId3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Resposta do sistema para entrada do tipo rampa:</a:t>
            </a: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1881188" y="1985963"/>
          <a:ext cx="3883025" cy="838200"/>
        </p:xfrm>
        <a:graphic>
          <a:graphicData uri="http://schemas.openxmlformats.org/presentationml/2006/ole">
            <p:oleObj spid="_x0000_s175107" name="Equação" r:id="rId4" imgW="1968480" imgH="431640" progId="Equation.3">
              <p:embed/>
            </p:oleObj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428596" y="1928802"/>
          <a:ext cx="1252537" cy="763588"/>
        </p:xfrm>
        <a:graphic>
          <a:graphicData uri="http://schemas.openxmlformats.org/presentationml/2006/ole">
            <p:oleObj spid="_x0000_s175108" name="Equação" r:id="rId5" imgW="634680" imgH="393480" progId="Equation.3">
              <p:embed/>
            </p:oleObj>
          </a:graphicData>
        </a:graphic>
      </p:graphicFrame>
      <p:graphicFrame>
        <p:nvGraphicFramePr>
          <p:cNvPr id="175109" name="Object 5"/>
          <p:cNvGraphicFramePr>
            <a:graphicFrameLocks noChangeAspect="1"/>
          </p:cNvGraphicFramePr>
          <p:nvPr/>
        </p:nvGraphicFramePr>
        <p:xfrm>
          <a:off x="6000760" y="1928802"/>
          <a:ext cx="2632075" cy="812800"/>
        </p:xfrm>
        <a:graphic>
          <a:graphicData uri="http://schemas.openxmlformats.org/presentationml/2006/ole">
            <p:oleObj spid="_x0000_s175109" name="Equação" r:id="rId6" imgW="1333440" imgH="419040" progId="Equation.3">
              <p:embed/>
            </p:oleObj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4786314" y="3200402"/>
          <a:ext cx="3935413" cy="442912"/>
        </p:xfrm>
        <a:graphic>
          <a:graphicData uri="http://schemas.openxmlformats.org/presentationml/2006/ole">
            <p:oleObj spid="_x0000_s175110" name="Equação" r:id="rId7" imgW="1993680" imgH="228600" progId="Equation.3">
              <p:embed/>
            </p:oleObj>
          </a:graphicData>
        </a:graphic>
      </p:graphicFrame>
      <p:graphicFrame>
        <p:nvGraphicFramePr>
          <p:cNvPr id="175112" name="Object 8"/>
          <p:cNvGraphicFramePr>
            <a:graphicFrameLocks noChangeAspect="1"/>
          </p:cNvGraphicFramePr>
          <p:nvPr/>
        </p:nvGraphicFramePr>
        <p:xfrm>
          <a:off x="5835650" y="3892556"/>
          <a:ext cx="1979613" cy="393700"/>
        </p:xfrm>
        <a:graphic>
          <a:graphicData uri="http://schemas.openxmlformats.org/presentationml/2006/ole">
            <p:oleObj spid="_x0000_s175112" name="Equação" r:id="rId8" imgW="1002960" imgH="203040" progId="Equation.3">
              <p:embed/>
            </p:oleObj>
          </a:graphicData>
        </a:graphic>
      </p:graphicFrame>
      <p:graphicFrame>
        <p:nvGraphicFramePr>
          <p:cNvPr id="175113" name="Object 9"/>
          <p:cNvGraphicFramePr>
            <a:graphicFrameLocks noChangeAspect="1"/>
          </p:cNvGraphicFramePr>
          <p:nvPr/>
        </p:nvGraphicFramePr>
        <p:xfrm>
          <a:off x="6143636" y="5080015"/>
          <a:ext cx="1427163" cy="492125"/>
        </p:xfrm>
        <a:graphic>
          <a:graphicData uri="http://schemas.openxmlformats.org/presentationml/2006/ole">
            <p:oleObj spid="_x0000_s175113" name="Equação" r:id="rId9" imgW="723600" imgH="253800" progId="Equation.3">
              <p:embed/>
            </p:oleObj>
          </a:graphicData>
        </a:graphic>
      </p:graphicFrame>
      <p:graphicFrame>
        <p:nvGraphicFramePr>
          <p:cNvPr id="175114" name="Object 10"/>
          <p:cNvGraphicFramePr>
            <a:graphicFrameLocks noChangeAspect="1"/>
          </p:cNvGraphicFramePr>
          <p:nvPr/>
        </p:nvGraphicFramePr>
        <p:xfrm>
          <a:off x="5854700" y="4486275"/>
          <a:ext cx="2081213" cy="442913"/>
        </p:xfrm>
        <a:graphic>
          <a:graphicData uri="http://schemas.openxmlformats.org/presentationml/2006/ole">
            <p:oleObj spid="_x0000_s175114" name="Equação" r:id="rId10" imgW="1054080" imgH="228600" progId="Equation.3">
              <p:embed/>
            </p:oleObj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4500562" y="5715016"/>
            <a:ext cx="45720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Quanto menor o </a:t>
            </a:r>
            <a:r>
              <a:rPr lang="el-GR" sz="21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menor será o erro de estado estacionário.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pt-BR" sz="2100" b="1" baseline="300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 ordem e </a:t>
            </a:r>
            <a:r>
              <a:rPr lang="pt-BR" sz="21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100" b="1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): rampa)</a:t>
            </a:r>
          </a:p>
        </p:txBody>
      </p:sp>
      <p:pic>
        <p:nvPicPr>
          <p:cNvPr id="17511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714620"/>
            <a:ext cx="42481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77154" name="Equação" r:id="rId3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2065338" y="2000250"/>
          <a:ext cx="3306762" cy="763588"/>
        </p:xfrm>
        <a:graphic>
          <a:graphicData uri="http://schemas.openxmlformats.org/presentationml/2006/ole">
            <p:oleObj spid="_x0000_s177155" name="Equação" r:id="rId4" imgW="1676160" imgH="393480" progId="Equation.3">
              <p:embed/>
            </p:oleObj>
          </a:graphicData>
        </a:graphic>
      </p:graphicFrame>
      <p:graphicFrame>
        <p:nvGraphicFramePr>
          <p:cNvPr id="175108" name="Object 4"/>
          <p:cNvGraphicFramePr>
            <a:graphicFrameLocks noChangeAspect="1"/>
          </p:cNvGraphicFramePr>
          <p:nvPr/>
        </p:nvGraphicFramePr>
        <p:xfrm>
          <a:off x="615930" y="2214554"/>
          <a:ext cx="1027112" cy="393700"/>
        </p:xfrm>
        <a:graphic>
          <a:graphicData uri="http://schemas.openxmlformats.org/presentationml/2006/ole">
            <p:oleObj spid="_x0000_s177156" name="Equação" r:id="rId5" imgW="520560" imgH="203040" progId="Equation.3">
              <p:embed/>
            </p:oleObj>
          </a:graphicData>
        </a:graphic>
      </p:graphicFrame>
      <p:graphicFrame>
        <p:nvGraphicFramePr>
          <p:cNvPr id="175110" name="Object 6"/>
          <p:cNvGraphicFramePr>
            <a:graphicFrameLocks noChangeAspect="1"/>
          </p:cNvGraphicFramePr>
          <p:nvPr/>
        </p:nvGraphicFramePr>
        <p:xfrm>
          <a:off x="5692806" y="2000240"/>
          <a:ext cx="3308350" cy="763587"/>
        </p:xfrm>
        <a:graphic>
          <a:graphicData uri="http://schemas.openxmlformats.org/presentationml/2006/ole">
            <p:oleObj spid="_x0000_s177158" name="Equação" r:id="rId6" imgW="1676160" imgH="393480" progId="Equation.3">
              <p:embed/>
            </p:oleObj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85720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Resposta do sistema para entrada do tipo impulso:</a:t>
            </a:r>
          </a:p>
        </p:txBody>
      </p:sp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24142" y="3114698"/>
            <a:ext cx="4476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74082" name="Equação" r:id="rId3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084" name="Object 4"/>
          <p:cNvGraphicFramePr>
            <a:graphicFrameLocks noChangeAspect="1"/>
          </p:cNvGraphicFramePr>
          <p:nvPr/>
        </p:nvGraphicFramePr>
        <p:xfrm>
          <a:off x="277814" y="2571744"/>
          <a:ext cx="4437062" cy="3400425"/>
        </p:xfrm>
        <a:graphic>
          <a:graphicData uri="http://schemas.openxmlformats.org/presentationml/2006/ole">
            <p:oleObj spid="_x0000_s174084" name="Equação" r:id="rId4" imgW="2247840" imgH="1752480" progId="Equation.3">
              <p:embed/>
            </p:oleObj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85720" y="1571612"/>
            <a:ext cx="84296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Para sistemas LIT (lineares e invariantes no tempo):</a:t>
            </a:r>
            <a:endParaRPr lang="pt-BR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4900642" y="2643182"/>
          <a:ext cx="3886200" cy="2439987"/>
        </p:xfrm>
        <a:graphic>
          <a:graphicData uri="http://schemas.openxmlformats.org/presentationml/2006/ole">
            <p:oleObj spid="_x0000_s174085" name="Equação" r:id="rId5" imgW="1968480" imgH="1257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83298" name="Equação" r:id="rId3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Forma geral da função de transferência de sistemas de segunda ordem:</a:t>
            </a: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425442" y="2000240"/>
          <a:ext cx="2932112" cy="887412"/>
        </p:xfrm>
        <a:graphic>
          <a:graphicData uri="http://schemas.openxmlformats.org/presentationml/2006/ole">
            <p:oleObj spid="_x0000_s183299" name="Equação" r:id="rId4" imgW="1485720" imgH="457200" progId="Equation.3">
              <p:embed/>
            </p:oleObj>
          </a:graphicData>
        </a:graphic>
      </p:graphicFrame>
      <p:graphicFrame>
        <p:nvGraphicFramePr>
          <p:cNvPr id="182276" name="Object 4"/>
          <p:cNvGraphicFramePr>
            <a:graphicFrameLocks noChangeAspect="1"/>
          </p:cNvGraphicFramePr>
          <p:nvPr/>
        </p:nvGraphicFramePr>
        <p:xfrm>
          <a:off x="4368831" y="1928802"/>
          <a:ext cx="4560887" cy="812800"/>
        </p:xfrm>
        <a:graphic>
          <a:graphicData uri="http://schemas.openxmlformats.org/presentationml/2006/ole">
            <p:oleObj spid="_x0000_s183300" name="Equação" r:id="rId5" imgW="2311200" imgH="419040" progId="Equation.3">
              <p:embed/>
            </p:oleObj>
          </a:graphicData>
        </a:graphic>
      </p:graphicFrame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3214686"/>
            <a:ext cx="42005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3301" name="Object 5"/>
          <p:cNvGraphicFramePr>
            <a:graphicFrameLocks noChangeAspect="1"/>
          </p:cNvGraphicFramePr>
          <p:nvPr/>
        </p:nvGraphicFramePr>
        <p:xfrm>
          <a:off x="642910" y="5676900"/>
          <a:ext cx="400050" cy="395288"/>
        </p:xfrm>
        <a:graphic>
          <a:graphicData uri="http://schemas.openxmlformats.org/presentationml/2006/ole">
            <p:oleObj spid="_x0000_s183301" name="Equação" r:id="rId7" imgW="203040" imgH="203040" progId="Equation.3">
              <p:embed/>
            </p:oleObj>
          </a:graphicData>
        </a:graphic>
      </p:graphicFrame>
      <p:graphicFrame>
        <p:nvGraphicFramePr>
          <p:cNvPr id="183302" name="Object 6"/>
          <p:cNvGraphicFramePr>
            <a:graphicFrameLocks noChangeAspect="1"/>
          </p:cNvGraphicFramePr>
          <p:nvPr/>
        </p:nvGraphicFramePr>
        <p:xfrm>
          <a:off x="500063" y="4945063"/>
          <a:ext cx="655637" cy="561975"/>
        </p:xfrm>
        <a:graphic>
          <a:graphicData uri="http://schemas.openxmlformats.org/presentationml/2006/ole">
            <p:oleObj spid="_x0000_s183302" name="Equação" r:id="rId8" imgW="266400" imgH="228600" progId="Equation.3">
              <p:embed/>
            </p:oleObj>
          </a:graphicData>
        </a:graphic>
      </p:graphicFrame>
      <p:graphicFrame>
        <p:nvGraphicFramePr>
          <p:cNvPr id="183303" name="Object 7"/>
          <p:cNvGraphicFramePr>
            <a:graphicFrameLocks noChangeAspect="1"/>
          </p:cNvGraphicFramePr>
          <p:nvPr/>
        </p:nvGraphicFramePr>
        <p:xfrm>
          <a:off x="428596" y="6072206"/>
          <a:ext cx="4010025" cy="566738"/>
        </p:xfrm>
        <a:graphic>
          <a:graphicData uri="http://schemas.openxmlformats.org/presentationml/2006/ole">
            <p:oleObj spid="_x0000_s183303" name="Equação" r:id="rId9" imgW="2031840" imgH="291960" progId="Equation.3">
              <p:embed/>
            </p:oleObj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1093654" y="5064097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Frequência natural de oscilação;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95250" y="5644021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Coeficiente de amortecimento;</a:t>
            </a:r>
          </a:p>
        </p:txBody>
      </p:sp>
      <p:graphicFrame>
        <p:nvGraphicFramePr>
          <p:cNvPr id="183305" name="Object 9"/>
          <p:cNvGraphicFramePr>
            <a:graphicFrameLocks noChangeAspect="1"/>
          </p:cNvGraphicFramePr>
          <p:nvPr/>
        </p:nvGraphicFramePr>
        <p:xfrm>
          <a:off x="5195888" y="2928934"/>
          <a:ext cx="3257550" cy="887413"/>
        </p:xfrm>
        <a:graphic>
          <a:graphicData uri="http://schemas.openxmlformats.org/presentationml/2006/ole">
            <p:oleObj spid="_x0000_s183305" name="Equação" r:id="rId10" imgW="1650960" imgH="457200" progId="Equation.3">
              <p:embed/>
            </p:oleObj>
          </a:graphicData>
        </a:graphic>
      </p:graphicFrame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14956" y="3964805"/>
            <a:ext cx="3886200" cy="28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72034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500174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Determine a frequência de oscilação natural e o coeficiente de amortecimento do sistema descrito pela seguinte função de transferência:</a:t>
            </a: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286116" y="2500306"/>
          <a:ext cx="2605087" cy="812800"/>
        </p:xfrm>
        <a:graphic>
          <a:graphicData uri="http://schemas.openxmlformats.org/presentationml/2006/ole">
            <p:oleObj spid="_x0000_s172035" name="Equação" r:id="rId4" imgW="1320480" imgH="419040" progId="Equation.3">
              <p:embed/>
            </p:oleObj>
          </a:graphicData>
        </a:graphic>
      </p:graphicFrame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5143504" y="4643446"/>
          <a:ext cx="3559175" cy="763587"/>
        </p:xfrm>
        <a:graphic>
          <a:graphicData uri="http://schemas.openxmlformats.org/presentationml/2006/ole">
            <p:oleObj spid="_x0000_s172036" name="Equação" r:id="rId5" imgW="1803240" imgH="393480" progId="Equation.3">
              <p:embed/>
            </p:oleObj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3714744" y="4470414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5270521" y="3929066"/>
          <a:ext cx="2230437" cy="468312"/>
        </p:xfrm>
        <a:graphic>
          <a:graphicData uri="http://schemas.openxmlformats.org/presentationml/2006/ole">
            <p:oleObj spid="_x0000_s172037" name="Equação" r:id="rId6" imgW="1130040" imgH="241200" progId="Equation.3">
              <p:embed/>
            </p:oleObj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428596" y="4214818"/>
          <a:ext cx="2932112" cy="887412"/>
        </p:xfrm>
        <a:graphic>
          <a:graphicData uri="http://schemas.openxmlformats.org/presentationml/2006/ole">
            <p:oleObj spid="_x0000_s172038" name="Equação" r:id="rId7" imgW="1485720" imgH="457200" progId="Equation.3">
              <p:embed/>
            </p:oleObj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2039" name="Object 7"/>
          <p:cNvGraphicFramePr>
            <a:graphicFrameLocks noChangeAspect="1"/>
          </p:cNvGraphicFramePr>
          <p:nvPr/>
        </p:nvGraphicFramePr>
        <p:xfrm>
          <a:off x="214313" y="5643563"/>
          <a:ext cx="3257550" cy="887412"/>
        </p:xfrm>
        <a:graphic>
          <a:graphicData uri="http://schemas.openxmlformats.org/presentationml/2006/ole">
            <p:oleObj spid="_x0000_s172039" name="Equação" r:id="rId8" imgW="1650960" imgH="457200" progId="Equation.3">
              <p:embed/>
            </p:oleObj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3786182" y="5857892"/>
            <a:ext cx="1000132" cy="377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2040" name="Object 8"/>
          <p:cNvGraphicFramePr>
            <a:graphicFrameLocks noChangeAspect="1"/>
          </p:cNvGraphicFramePr>
          <p:nvPr/>
        </p:nvGraphicFramePr>
        <p:xfrm>
          <a:off x="5072066" y="5857892"/>
          <a:ext cx="725487" cy="320675"/>
        </p:xfrm>
        <a:graphic>
          <a:graphicData uri="http://schemas.openxmlformats.org/presentationml/2006/ole">
            <p:oleObj spid="_x0000_s172040" name="Equação" r:id="rId9" imgW="368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212994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500174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Determine a frequência de oscilação natural e o coeficiente de amortecimento do sistema descrito pela seguinte função de transferência:</a:t>
            </a: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3286116" y="2500306"/>
          <a:ext cx="2605087" cy="812800"/>
        </p:xfrm>
        <a:graphic>
          <a:graphicData uri="http://schemas.openxmlformats.org/presentationml/2006/ole">
            <p:oleObj spid="_x0000_s212995" name="Equação" r:id="rId4" imgW="1320480" imgH="419040" progId="Equation.3">
              <p:embed/>
            </p:oleObj>
          </a:graphicData>
        </a:graphic>
      </p:graphicFrame>
      <p:graphicFrame>
        <p:nvGraphicFramePr>
          <p:cNvPr id="172036" name="Object 4"/>
          <p:cNvGraphicFramePr>
            <a:graphicFrameLocks noChangeAspect="1"/>
          </p:cNvGraphicFramePr>
          <p:nvPr/>
        </p:nvGraphicFramePr>
        <p:xfrm>
          <a:off x="5143504" y="4643446"/>
          <a:ext cx="3559175" cy="763587"/>
        </p:xfrm>
        <a:graphic>
          <a:graphicData uri="http://schemas.openxmlformats.org/presentationml/2006/ole">
            <p:oleObj spid="_x0000_s212996" name="Equação" r:id="rId5" imgW="1803240" imgH="393480" progId="Equation.3">
              <p:embed/>
            </p:oleObj>
          </a:graphicData>
        </a:graphic>
      </p:graphicFrame>
      <p:sp>
        <p:nvSpPr>
          <p:cNvPr id="8" name="Seta para a direita 7"/>
          <p:cNvSpPr/>
          <p:nvPr/>
        </p:nvSpPr>
        <p:spPr>
          <a:xfrm>
            <a:off x="3714744" y="4470414"/>
            <a:ext cx="10001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2037" name="Object 5"/>
          <p:cNvGraphicFramePr>
            <a:graphicFrameLocks noChangeAspect="1"/>
          </p:cNvGraphicFramePr>
          <p:nvPr/>
        </p:nvGraphicFramePr>
        <p:xfrm>
          <a:off x="5270521" y="3929066"/>
          <a:ext cx="2230437" cy="468312"/>
        </p:xfrm>
        <a:graphic>
          <a:graphicData uri="http://schemas.openxmlformats.org/presentationml/2006/ole">
            <p:oleObj spid="_x0000_s212997" name="Equação" r:id="rId6" imgW="1130040" imgH="241200" progId="Equation.3">
              <p:embed/>
            </p:oleObj>
          </a:graphicData>
        </a:graphic>
      </p:graphicFrame>
      <p:graphicFrame>
        <p:nvGraphicFramePr>
          <p:cNvPr id="172038" name="Object 6"/>
          <p:cNvGraphicFramePr>
            <a:graphicFrameLocks noChangeAspect="1"/>
          </p:cNvGraphicFramePr>
          <p:nvPr/>
        </p:nvGraphicFramePr>
        <p:xfrm>
          <a:off x="428596" y="4214818"/>
          <a:ext cx="2932112" cy="887412"/>
        </p:xfrm>
        <a:graphic>
          <a:graphicData uri="http://schemas.openxmlformats.org/presentationml/2006/ole">
            <p:oleObj spid="_x0000_s212998" name="Equação" r:id="rId7" imgW="1485720" imgH="457200" progId="Equation.3">
              <p:embed/>
            </p:oleObj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214313" y="5643563"/>
          <a:ext cx="3257550" cy="887412"/>
        </p:xfrm>
        <a:graphic>
          <a:graphicData uri="http://schemas.openxmlformats.org/presentationml/2006/ole">
            <p:oleObj spid="_x0000_s212999" name="Equação" r:id="rId8" imgW="1650960" imgH="457200" progId="Equation.3">
              <p:embed/>
            </p:oleObj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3786182" y="5857892"/>
            <a:ext cx="1000132" cy="377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13001" name="Object 9"/>
          <p:cNvGraphicFramePr>
            <a:graphicFrameLocks noChangeAspect="1"/>
          </p:cNvGraphicFramePr>
          <p:nvPr/>
        </p:nvGraphicFramePr>
        <p:xfrm>
          <a:off x="5000628" y="5857892"/>
          <a:ext cx="1103313" cy="468313"/>
        </p:xfrm>
        <a:graphic>
          <a:graphicData uri="http://schemas.openxmlformats.org/presentationml/2006/ole">
            <p:oleObj spid="_x0000_s213001" name="Equação" r:id="rId9" imgW="558720" imgH="241200" progId="Equation.3">
              <p:embed/>
            </p:oleObj>
          </a:graphicData>
        </a:graphic>
      </p:graphicFrame>
      <p:graphicFrame>
        <p:nvGraphicFramePr>
          <p:cNvPr id="213002" name="Object 10"/>
          <p:cNvGraphicFramePr>
            <a:graphicFrameLocks noChangeAspect="1"/>
          </p:cNvGraphicFramePr>
          <p:nvPr/>
        </p:nvGraphicFramePr>
        <p:xfrm>
          <a:off x="7196168" y="5643578"/>
          <a:ext cx="1804988" cy="763587"/>
        </p:xfrm>
        <a:graphic>
          <a:graphicData uri="http://schemas.openxmlformats.org/presentationml/2006/ole">
            <p:oleObj spid="_x0000_s213002" name="Equação" r:id="rId10" imgW="914400" imgH="393480" progId="Equation.3">
              <p:embed/>
            </p:oleObj>
          </a:graphicData>
        </a:graphic>
      </p:graphicFrame>
      <p:sp>
        <p:nvSpPr>
          <p:cNvPr id="15" name="Seta para a direita 14"/>
          <p:cNvSpPr/>
          <p:nvPr/>
        </p:nvSpPr>
        <p:spPr>
          <a:xfrm>
            <a:off x="6429388" y="5857892"/>
            <a:ext cx="642942" cy="377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HOJE...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Conceitos básicos de sistemas de controle;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Sistemas em malha aberta e malha fechada;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(Revisão TL) e Simplificação de diagrama de blocos;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Funções de transferência 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Modelo na forma de variáveis de estado;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Caracterização da resposta de sistemas de                                              primeira ordem, segunda ordem e ordem superior;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Erro de estado estacionário;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Estabilidade;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Introdução a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Sintonia de controladores PID;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PID via método do lugar das raízes;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Resposta em frequência;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Margens de ganho e fase e estabilidade relativa;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Projeto de controlador por avanço e atraso de fase;</a:t>
            </a:r>
          </a:p>
          <a:p>
            <a:pPr marL="576072" indent="-457200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Controlabilidade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sz="2100" dirty="0" err="1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Observabilidade</a:t>
            </a:r>
            <a:r>
              <a:rPr lang="pt-BR" sz="21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-32" y="1500174"/>
            <a:ext cx="50720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 resposta dos sistemas de segunda ordem podem ser classificadas em quatro categorias, de acordo com os valores dos seus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81299"/>
            <a:ext cx="70961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8184" name="Object 8"/>
          <p:cNvGraphicFramePr>
            <a:graphicFrameLocks noChangeAspect="1"/>
          </p:cNvGraphicFramePr>
          <p:nvPr/>
        </p:nvGraphicFramePr>
        <p:xfrm>
          <a:off x="5062569" y="1714488"/>
          <a:ext cx="4010025" cy="566737"/>
        </p:xfrm>
        <a:graphic>
          <a:graphicData uri="http://schemas.openxmlformats.org/presentationml/2006/ole">
            <p:oleObj spid="_x0000_s178184" name="Equação" r:id="rId4" imgW="203184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84322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32" y="1500174"/>
            <a:ext cx="507209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 resposta dos sistemas de segunda ordem podem ser classificadas em quatro categorias, de acordo com os valores dos seus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062569" y="1714488"/>
          <a:ext cx="4010025" cy="566737"/>
        </p:xfrm>
        <a:graphic>
          <a:graphicData uri="http://schemas.openxmlformats.org/presentationml/2006/ole">
            <p:oleObj spid="_x0000_s184326" name="Equação" r:id="rId4" imgW="2031840" imgH="291960" progId="Equation.3">
              <p:embed/>
            </p:oleObj>
          </a:graphicData>
        </a:graphic>
      </p:graphicFrame>
      <p:pic>
        <p:nvPicPr>
          <p:cNvPr id="1843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2500306"/>
            <a:ext cx="6705600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57548"/>
            <a:ext cx="5905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85346" name="Equação" r:id="rId4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151330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Desempenho do sistema: considerando uma entrada em degrau e                  :</a:t>
            </a: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3000364" y="3059117"/>
          <a:ext cx="5911850" cy="1084263"/>
        </p:xfrm>
        <a:graphic>
          <a:graphicData uri="http://schemas.openxmlformats.org/presentationml/2006/ole">
            <p:oleObj spid="_x0000_s185349" name="Equação" r:id="rId5" imgW="2997000" imgH="558720" progId="Equation.3">
              <p:embed/>
            </p:oleObj>
          </a:graphicData>
        </a:graphic>
      </p:graphicFrame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7373965" y="1571612"/>
          <a:ext cx="1127125" cy="393700"/>
        </p:xfrm>
        <a:graphic>
          <a:graphicData uri="http://schemas.openxmlformats.org/presentationml/2006/ole">
            <p:oleObj spid="_x0000_s185355" name="Equação" r:id="rId6" imgW="571320" imgH="203040" progId="Equation.3">
              <p:embed/>
            </p:oleObj>
          </a:graphicData>
        </a:graphic>
      </p:graphicFrame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2581286" y="1992309"/>
          <a:ext cx="3633788" cy="936625"/>
        </p:xfrm>
        <a:graphic>
          <a:graphicData uri="http://schemas.openxmlformats.org/presentationml/2006/ole">
            <p:oleObj spid="_x0000_s185356" name="Equação" r:id="rId7" imgW="1841400" imgH="482400" progId="Equation.3">
              <p:embed/>
            </p:oleObj>
          </a:graphicData>
        </a:graphic>
      </p:graphicFrame>
      <p:graphicFrame>
        <p:nvGraphicFramePr>
          <p:cNvPr id="185357" name="Object 13"/>
          <p:cNvGraphicFramePr>
            <a:graphicFrameLocks noChangeAspect="1"/>
          </p:cNvGraphicFramePr>
          <p:nvPr/>
        </p:nvGraphicFramePr>
        <p:xfrm>
          <a:off x="6572264" y="4286256"/>
          <a:ext cx="2208223" cy="825504"/>
        </p:xfrm>
        <a:graphic>
          <a:graphicData uri="http://schemas.openxmlformats.org/presentationml/2006/ole">
            <p:oleObj spid="_x0000_s185357" name="Equação" r:id="rId8" imgW="13586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86370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Resposta ao degrau unitário: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857364"/>
            <a:ext cx="5962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87394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Resposta ao impulso: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71406" y="1928802"/>
          <a:ext cx="3000396" cy="819804"/>
        </p:xfrm>
        <a:graphic>
          <a:graphicData uri="http://schemas.openxmlformats.org/presentationml/2006/ole">
            <p:oleObj spid="_x0000_s187396" name="Equação" r:id="rId4" imgW="1739880" imgH="482400" progId="Equation.3">
              <p:embed/>
            </p:oleObj>
          </a:graphicData>
        </a:graphic>
      </p:graphicFrame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5714" y="2800350"/>
            <a:ext cx="509778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3286116" y="1643050"/>
          <a:ext cx="5720492" cy="1193797"/>
        </p:xfrm>
        <a:graphic>
          <a:graphicData uri="http://schemas.openxmlformats.org/presentationml/2006/ole">
            <p:oleObj spid="_x0000_s187397" name="Equação" r:id="rId6" imgW="3593880" imgH="761760" progId="Equation.3">
              <p:embed/>
            </p:oleObj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5081620" y="3663960"/>
          <a:ext cx="4062412" cy="1193800"/>
        </p:xfrm>
        <a:graphic>
          <a:graphicData uri="http://schemas.openxmlformats.org/presentationml/2006/ole">
            <p:oleObj spid="_x0000_s187398" name="Equação" r:id="rId7" imgW="2552400" imgH="761760" progId="Equation.3">
              <p:embed/>
            </p:oleObj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6072198" y="5534107"/>
          <a:ext cx="2214578" cy="825434"/>
        </p:xfrm>
        <a:graphic>
          <a:graphicData uri="http://schemas.openxmlformats.org/presentationml/2006/ole">
            <p:oleObj spid="_x0000_s187399" name="Equação" r:id="rId8" imgW="12063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210946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406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Parâmetros de desempenho: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4282" y="6000768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Mp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valor máximo da resposta;</a:t>
            </a:r>
          </a:p>
          <a:p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Fv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 valor final ou valor de regime permanente. </a:t>
            </a: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4949" y="2014555"/>
            <a:ext cx="6696075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88418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Parâmetros de desempenho (resposta ao degrau unitário):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2071678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1. Tempo de pico (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): tempo para a resposta atingir seu valor máximo.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721" y="5547856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2. Tempo de subida (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): tempo para a resposta ir de 10% para 90% do seu valor final.</a:t>
            </a:r>
          </a:p>
        </p:txBody>
      </p:sp>
      <p:graphicFrame>
        <p:nvGraphicFramePr>
          <p:cNvPr id="188420" name="Object 4"/>
          <p:cNvGraphicFramePr>
            <a:graphicFrameLocks noChangeAspect="1"/>
          </p:cNvGraphicFramePr>
          <p:nvPr/>
        </p:nvGraphicFramePr>
        <p:xfrm>
          <a:off x="3357554" y="2643182"/>
          <a:ext cx="1981200" cy="912812"/>
        </p:xfrm>
        <a:graphic>
          <a:graphicData uri="http://schemas.openxmlformats.org/presentationml/2006/ole">
            <p:oleObj spid="_x0000_s188420" name="Equação" r:id="rId4" imgW="1002960" imgH="469800" progId="Equation.3">
              <p:embed/>
            </p:oleObj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285720" y="3714752"/>
            <a:ext cx="850112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sendo a magnitude no instante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calculada por (para entrada em degrau):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8421" name="Object 5"/>
          <p:cNvGraphicFramePr>
            <a:graphicFrameLocks noChangeAspect="1"/>
          </p:cNvGraphicFramePr>
          <p:nvPr/>
        </p:nvGraphicFramePr>
        <p:xfrm>
          <a:off x="3360738" y="4273550"/>
          <a:ext cx="2355850" cy="763588"/>
        </p:xfrm>
        <a:graphic>
          <a:graphicData uri="http://schemas.openxmlformats.org/presentationml/2006/ole">
            <p:oleObj spid="_x0000_s188421" name="Equação" r:id="rId5" imgW="11937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89442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1571612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3. Percentual de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Overshoot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): valor máximo da resposta, expresso em porcentagem do valor final da resposta.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85721" y="4547724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4. Tempo de assentamento (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Ts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): Tempo para que o valor da resposta não oscile mais que 2% do seu valor final (usaremos sempre 2%).</a:t>
            </a:r>
          </a:p>
        </p:txBody>
      </p:sp>
      <p:graphicFrame>
        <p:nvGraphicFramePr>
          <p:cNvPr id="189444" name="Object 4"/>
          <p:cNvGraphicFramePr>
            <a:graphicFrameLocks noChangeAspect="1"/>
          </p:cNvGraphicFramePr>
          <p:nvPr/>
        </p:nvGraphicFramePr>
        <p:xfrm>
          <a:off x="717311" y="3214686"/>
          <a:ext cx="3211747" cy="857256"/>
        </p:xfrm>
        <a:graphic>
          <a:graphicData uri="http://schemas.openxmlformats.org/presentationml/2006/ole">
            <p:oleObj spid="_x0000_s189444" name="Equação" r:id="rId4" imgW="1307880" imgH="355320" progId="Equation.3">
              <p:embed/>
            </p:oleObj>
          </a:graphicData>
        </a:graphic>
      </p:graphicFrame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2847985" y="2214554"/>
          <a:ext cx="3081337" cy="836612"/>
        </p:xfrm>
        <a:graphic>
          <a:graphicData uri="http://schemas.openxmlformats.org/presentationml/2006/ole">
            <p:oleObj spid="_x0000_s189445" name="Equação" r:id="rId5" imgW="1562040" imgH="431640" progId="Equation.3">
              <p:embed/>
            </p:oleObj>
          </a:graphicData>
        </a:graphic>
      </p:graphicFrame>
      <p:graphicFrame>
        <p:nvGraphicFramePr>
          <p:cNvPr id="189447" name="Object 7"/>
          <p:cNvGraphicFramePr>
            <a:graphicFrameLocks noChangeAspect="1"/>
          </p:cNvGraphicFramePr>
          <p:nvPr/>
        </p:nvGraphicFramePr>
        <p:xfrm>
          <a:off x="5214942" y="3233743"/>
          <a:ext cx="3306763" cy="909637"/>
        </p:xfrm>
        <a:graphic>
          <a:graphicData uri="http://schemas.openxmlformats.org/presentationml/2006/ole">
            <p:oleObj spid="_x0000_s189447" name="Equação" r:id="rId6" imgW="1676160" imgH="469800" progId="Equation.3">
              <p:embed/>
            </p:oleObj>
          </a:graphicData>
        </a:graphic>
      </p:graphicFrame>
      <p:graphicFrame>
        <p:nvGraphicFramePr>
          <p:cNvPr id="189448" name="Object 8"/>
          <p:cNvGraphicFramePr>
            <a:graphicFrameLocks noChangeAspect="1"/>
          </p:cNvGraphicFramePr>
          <p:nvPr/>
        </p:nvGraphicFramePr>
        <p:xfrm>
          <a:off x="912813" y="5784850"/>
          <a:ext cx="2781300" cy="836613"/>
        </p:xfrm>
        <a:graphic>
          <a:graphicData uri="http://schemas.openxmlformats.org/presentationml/2006/ole">
            <p:oleObj spid="_x0000_s189448" name="Equação" r:id="rId7" imgW="1409400" imgH="431640" progId="Equation.3">
              <p:embed/>
            </p:oleObj>
          </a:graphicData>
        </a:graphic>
      </p:graphicFrame>
      <p:graphicFrame>
        <p:nvGraphicFramePr>
          <p:cNvPr id="189449" name="Object 9"/>
          <p:cNvGraphicFramePr>
            <a:graphicFrameLocks noChangeAspect="1"/>
          </p:cNvGraphicFramePr>
          <p:nvPr/>
        </p:nvGraphicFramePr>
        <p:xfrm>
          <a:off x="5076848" y="5715016"/>
          <a:ext cx="2781300" cy="836613"/>
        </p:xfrm>
        <a:graphic>
          <a:graphicData uri="http://schemas.openxmlformats.org/presentationml/2006/ole">
            <p:oleObj spid="_x0000_s189449" name="Equação" r:id="rId8" imgW="1409400" imgH="431640" progId="Equation.3">
              <p:embed/>
            </p:oleObj>
          </a:graphicData>
        </a:graphic>
      </p:graphicFrame>
      <p:sp>
        <p:nvSpPr>
          <p:cNvPr id="15" name="Retângulo 14"/>
          <p:cNvSpPr/>
          <p:nvPr/>
        </p:nvSpPr>
        <p:spPr>
          <a:xfrm>
            <a:off x="714348" y="5643578"/>
            <a:ext cx="3143272" cy="1084768"/>
          </a:xfrm>
          <a:prstGeom prst="rect">
            <a:avLst/>
          </a:prstGeom>
          <a:solidFill>
            <a:srgbClr val="0070C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1490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Percentual de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overshoot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versus coeficiente de amortecimento: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214554"/>
            <a:ext cx="59721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2514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500174"/>
            <a:ext cx="8501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Parâmetros no plano s 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2517" name="Object 5"/>
          <p:cNvGraphicFramePr>
            <a:graphicFrameLocks noChangeAspect="1"/>
          </p:cNvGraphicFramePr>
          <p:nvPr/>
        </p:nvGraphicFramePr>
        <p:xfrm>
          <a:off x="5786446" y="1571612"/>
          <a:ext cx="1379537" cy="395287"/>
        </p:xfrm>
        <a:graphic>
          <a:graphicData uri="http://schemas.openxmlformats.org/presentationml/2006/ole">
            <p:oleObj spid="_x0000_s192517" name="Equação" r:id="rId4" imgW="698400" imgH="203040" progId="Equation.3">
              <p:embed/>
            </p:oleObj>
          </a:graphicData>
        </a:graphic>
      </p:graphicFrame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3886200" cy="2821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2519" name="Object 7"/>
          <p:cNvGraphicFramePr>
            <a:graphicFrameLocks noChangeAspect="1"/>
          </p:cNvGraphicFramePr>
          <p:nvPr/>
        </p:nvGraphicFramePr>
        <p:xfrm>
          <a:off x="785786" y="4873641"/>
          <a:ext cx="2657475" cy="912813"/>
        </p:xfrm>
        <a:graphic>
          <a:graphicData uri="http://schemas.openxmlformats.org/presentationml/2006/ole">
            <p:oleObj spid="_x0000_s192519" name="Equação" r:id="rId6" imgW="1346040" imgH="469800" progId="Equation.3">
              <p:embed/>
            </p:oleObj>
          </a:graphicData>
        </a:graphic>
      </p:graphicFrame>
      <p:graphicFrame>
        <p:nvGraphicFramePr>
          <p:cNvPr id="192520" name="Object 8"/>
          <p:cNvGraphicFramePr>
            <a:graphicFrameLocks noChangeAspect="1"/>
          </p:cNvGraphicFramePr>
          <p:nvPr/>
        </p:nvGraphicFramePr>
        <p:xfrm>
          <a:off x="500034" y="5949974"/>
          <a:ext cx="3457575" cy="836612"/>
        </p:xfrm>
        <a:graphic>
          <a:graphicData uri="http://schemas.openxmlformats.org/presentationml/2006/ole">
            <p:oleObj spid="_x0000_s192520" name="Equação" r:id="rId7" imgW="1752480" imgH="431640" progId="Equation.3">
              <p:embed/>
            </p:oleObj>
          </a:graphicData>
        </a:graphic>
      </p:graphicFrame>
      <p:pic>
        <p:nvPicPr>
          <p:cNvPr id="19252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2000240"/>
            <a:ext cx="4500594" cy="393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2521" name="Object 9"/>
          <p:cNvGraphicFramePr>
            <a:graphicFrameLocks noChangeAspect="1"/>
          </p:cNvGraphicFramePr>
          <p:nvPr/>
        </p:nvGraphicFramePr>
        <p:xfrm>
          <a:off x="5072066" y="6019825"/>
          <a:ext cx="3306762" cy="909637"/>
        </p:xfrm>
        <a:graphic>
          <a:graphicData uri="http://schemas.openxmlformats.org/presentationml/2006/ole">
            <p:oleObj spid="_x0000_s192521" name="Equação" r:id="rId9" imgW="1676160" imgH="46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90114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ONDE ESTAMOS... 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857225" y="5000636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Considerando uma entrada conhecida (</a:t>
            </a:r>
            <a:r>
              <a:rPr lang="pt-BR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ok!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),  e o modelo matemático inserido em cada bloco, pergunta-se: quais os aspectos significativos das respostas dos sistemas de primeira e segunda ordem e de ordem superior </a:t>
            </a:r>
            <a:r>
              <a:rPr lang="pt-BR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428877"/>
            <a:ext cx="3225806" cy="171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206850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42844" y="1690204"/>
            <a:ext cx="43577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Desenhar a região no plano complexo para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&lt; 16 % e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1400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&lt; 2,5 s.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428596" y="3571876"/>
          <a:ext cx="4167688" cy="1285884"/>
        </p:xfrm>
        <a:graphic>
          <a:graphicData uri="http://schemas.openxmlformats.org/drawingml/2006/table">
            <a:tbl>
              <a:tblPr/>
              <a:tblGrid>
                <a:gridCol w="833326"/>
                <a:gridCol w="833326"/>
                <a:gridCol w="833326"/>
                <a:gridCol w="833326"/>
                <a:gridCol w="834384"/>
              </a:tblGrid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PO%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zeta</a:t>
                      </a:r>
                      <a:endParaRPr lang="pt-BR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θ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pt-BR" sz="1800" baseline="-25000"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latin typeface="Times New Roman"/>
                          <a:ea typeface="Times New Roman"/>
                          <a:cs typeface="Times New Roman"/>
                        </a:rPr>
                        <a:t>σ</a:t>
                      </a:r>
                      <a:r>
                        <a:rPr lang="pt-BR" sz="1800" baseline="-25000" dirty="0" err="1">
                          <a:latin typeface="Times New Roman"/>
                          <a:ea typeface="Times New Roman"/>
                          <a:cs typeface="Times New Roman"/>
                        </a:rPr>
                        <a:t>d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0,503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59,7º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0,516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58,9º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0,591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53,7º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pt-B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pt-B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57" marR="1143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68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000240"/>
            <a:ext cx="3571900" cy="388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7264446" y="6488668"/>
            <a:ext cx="184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ATIVIDADE (F)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3538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500174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Efeitos na resposta dos sistemas de segunda ordem devido a alteração do local dos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784" y="2714620"/>
            <a:ext cx="8461058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4562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1500174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Efeitos na resposta dos sistemas de segunda ordem devido a alteração do local dos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496"/>
            <a:ext cx="8495348" cy="285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5586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SEGUNDA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1500174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Efeitos na resposta dos sistemas de segunda ordem devido a alteração do local dos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71744"/>
            <a:ext cx="8478203" cy="289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6610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ORDEM SUPERIOR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3933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ta para a direita 6"/>
          <p:cNvSpPr/>
          <p:nvPr/>
        </p:nvSpPr>
        <p:spPr>
          <a:xfrm>
            <a:off x="4500562" y="2714620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66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214950"/>
            <a:ext cx="5857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96614" name="Object 6"/>
          <p:cNvGraphicFramePr>
            <a:graphicFrameLocks noChangeAspect="1"/>
          </p:cNvGraphicFramePr>
          <p:nvPr/>
        </p:nvGraphicFramePr>
        <p:xfrm>
          <a:off x="5854700" y="1643063"/>
          <a:ext cx="2230438" cy="468312"/>
        </p:xfrm>
        <a:graphic>
          <a:graphicData uri="http://schemas.openxmlformats.org/presentationml/2006/ole">
            <p:oleObj spid="_x0000_s196614" name="Equação" r:id="rId6" imgW="1130040" imgH="241200" progId="Equation.3">
              <p:embed/>
            </p:oleObj>
          </a:graphicData>
        </a:graphic>
      </p:graphicFrame>
      <p:graphicFrame>
        <p:nvGraphicFramePr>
          <p:cNvPr id="196615" name="Object 7"/>
          <p:cNvGraphicFramePr>
            <a:graphicFrameLocks noChangeAspect="1"/>
          </p:cNvGraphicFramePr>
          <p:nvPr/>
        </p:nvGraphicFramePr>
        <p:xfrm>
          <a:off x="5854700" y="2470150"/>
          <a:ext cx="2303463" cy="887413"/>
        </p:xfrm>
        <a:graphic>
          <a:graphicData uri="http://schemas.openxmlformats.org/presentationml/2006/ole">
            <p:oleObj spid="_x0000_s196615" name="Equação" r:id="rId7" imgW="1168200" imgH="457200" progId="Equation.3">
              <p:embed/>
            </p:oleObj>
          </a:graphicData>
        </a:graphic>
      </p:graphicFrame>
      <p:graphicFrame>
        <p:nvGraphicFramePr>
          <p:cNvPr id="196616" name="Object 8"/>
          <p:cNvGraphicFramePr>
            <a:graphicFrameLocks noChangeAspect="1"/>
          </p:cNvGraphicFramePr>
          <p:nvPr/>
        </p:nvGraphicFramePr>
        <p:xfrm>
          <a:off x="5843588" y="3827463"/>
          <a:ext cx="2305050" cy="887412"/>
        </p:xfrm>
        <a:graphic>
          <a:graphicData uri="http://schemas.openxmlformats.org/presentationml/2006/ole">
            <p:oleObj spid="_x0000_s196616" name="Equação" r:id="rId8" imgW="116820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7634" name="Equação" r:id="rId3" imgW="114120" imgH="215640" progId="Equation.3">
              <p:embed/>
            </p:oleObj>
          </a:graphicData>
        </a:graphic>
      </p:graphicFrame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1500175"/>
            <a:ext cx="4564856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7700" y="1428736"/>
            <a:ext cx="46863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ORDEM SUPERIOR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214942" y="2500306"/>
            <a:ext cx="35719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Caso o </a:t>
            </a:r>
            <a:r>
              <a:rPr lang="pt-BR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adicional (acima da segunda ordem) esteja distante (no eixo real do plano s) dos </a:t>
            </a:r>
            <a:r>
              <a:rPr lang="pt-BR" sz="2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de segunda ordem 5 vezes ou mais, o sistema pode ser aproximado como um de 2º ordem.</a:t>
            </a: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000636"/>
            <a:ext cx="8172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98658" name="Equação" r:id="rId3" imgW="114120" imgH="215640" progId="Equation.3">
              <p:embed/>
            </p:oleObj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2214554"/>
            <a:ext cx="850112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OBSERVAÇÕES: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princípio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dominantes deve ser utilizado quando não há zeros    </a:t>
            </a:r>
          </a:p>
          <a:p>
            <a:pPr lvl="1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próximos aos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dominantes;</a:t>
            </a:r>
          </a:p>
          <a:p>
            <a:pPr lvl="1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Com zeros próximos, a resposta é alterada significativamente;</a:t>
            </a:r>
          </a:p>
          <a:p>
            <a:pPr lvl="1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Com os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de alta ordem </a:t>
            </a:r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DISTANTES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dos dominantes, as fórmulas para tempo de pico, percentual de </a:t>
            </a:r>
            <a:r>
              <a:rPr lang="pt-BR" sz="2100" i="1" dirty="0" err="1" smtClean="0">
                <a:latin typeface="Times New Roman" pitchFamily="18" charset="0"/>
                <a:cs typeface="Times New Roman" pitchFamily="18" charset="0"/>
              </a:rPr>
              <a:t>overshoot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tempo de assentamento e tempo de subida continuam válidas.</a:t>
            </a:r>
          </a:p>
          <a:p>
            <a:pPr lvl="1">
              <a:buFont typeface="Arial" pitchFamily="34" charset="0"/>
              <a:buChar char="•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r"/>
            <a:r>
              <a:rPr lang="pt-BR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ATIVIDADE (G)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ORDEM SUPERIOR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31074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5720" y="1428736"/>
            <a:ext cx="8664551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Estudamos duas formas de modelar matematicamente sistemas: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Funções de transferência (modelo no domínio da frequência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t-BR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Espaço de estados, formado pela(s) equação(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ões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 de estado e pela(s)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     equação(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ões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 de saída (modelo no domínio do tempo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O próximo passo, após os modelos serem obtidos, é analisar os sistemas 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modelados para verificar o comportamento das suas respostas perante uma (ou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mais) entrada(s) conhecida(s) de teste.</a:t>
            </a:r>
          </a:p>
          <a:p>
            <a:pPr marL="457200" indent="-457200"/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Na aula de hoje analisaremos, prioritariamente, a </a:t>
            </a:r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resposta transitória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dos </a:t>
            </a:r>
          </a:p>
          <a:p>
            <a:pPr marL="457200" indent="-457200"/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sistemas, em aulas posteriores a </a:t>
            </a:r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resposta estacionária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5500702"/>
            <a:ext cx="87154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A obtenção dos parâmetros das respostas dos sistemas pode ser realizada aplicando-se diferentes entradas no sistema em análise, tipicamente um pequeno rol de sinais bastam: degrau, impulso, rampa, parábola 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cossenoidal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62818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INTRODUÇÃO 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85720" y="1577964"/>
            <a:ext cx="86480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A ordem dos sistemas: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é determinada pela ordem da equação diferencial que descreve o sistema ou, de forma equivalente, a ordem do denominador da função de transferência após os termos comuns com o numerador serem cancelados,  ou ainda, ao número de equações de primeira ordem necessárias para modelar o sistema através de espaço de estados.</a:t>
            </a:r>
            <a:endParaRPr lang="pt-BR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5720" y="3357562"/>
            <a:ext cx="86480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A resposta dos sistemas: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pode ser dividida em duas parcelas: a resposta forçada e a resposta natural.</a:t>
            </a: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A resposta forçada também é chamada de resposta de estado estacionário ou  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solução particular.</a:t>
            </a:r>
          </a:p>
          <a:p>
            <a:pPr>
              <a:buFont typeface="Arial" pitchFamily="34" charset="0"/>
              <a:buChar char="•"/>
            </a:pP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A resposta natural é também chamada de resposta homogenia.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85720" y="5296129"/>
            <a:ext cx="86480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Técnicas de análise das respostas: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podem ser utilizadas: solução da equação diferencial, transformada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e zeros. A que fornecer resultados satisfatórios, no menor tempo, será a melhor.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63842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PÓLOS E ZEROS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928662" y="3286124"/>
          <a:ext cx="3011487" cy="720725"/>
        </p:xfrm>
        <a:graphic>
          <a:graphicData uri="http://schemas.openxmlformats.org/presentationml/2006/ole">
            <p:oleObj spid="_x0000_s163843" name="Equação" r:id="rId4" imgW="1726920" imgH="41904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85720" y="1500174"/>
            <a:ext cx="86480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(1) valores da variável da transformada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que fazem com que a função de transferência assuma valor infinito ou (2) qualquer raiz do denominador que seja comum as raízes do numerador.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5695969" y="3486152"/>
          <a:ext cx="2662245" cy="371476"/>
        </p:xfrm>
        <a:graphic>
          <a:graphicData uri="http://schemas.openxmlformats.org/presentationml/2006/ole">
            <p:oleObj spid="_x0000_s163844" name="Equação" r:id="rId5" imgW="1638000" imgH="228600" progId="Equation.3">
              <p:embed/>
            </p:oleObj>
          </a:graphicData>
        </a:graphic>
      </p:graphicFrame>
      <p:sp>
        <p:nvSpPr>
          <p:cNvPr id="10" name="Seta para a direita 9"/>
          <p:cNvSpPr/>
          <p:nvPr/>
        </p:nvSpPr>
        <p:spPr>
          <a:xfrm>
            <a:off x="4214810" y="3500438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85720" y="4286256"/>
            <a:ext cx="864807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u="sng" dirty="0" smtClean="0">
                <a:latin typeface="Times New Roman" pitchFamily="18" charset="0"/>
                <a:cs typeface="Times New Roman" pitchFamily="18" charset="0"/>
              </a:rPr>
              <a:t>ZEROS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(1) valores da variável da transformada de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1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, que fazem com que a função de transferência assuma valor zero ou (2) qualquer raiz do numerador que seja comum as raízes do denominador.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6772275" y="6081713"/>
          <a:ext cx="1547813" cy="350837"/>
        </p:xfrm>
        <a:graphic>
          <a:graphicData uri="http://schemas.openxmlformats.org/presentationml/2006/ole">
            <p:oleObj spid="_x0000_s163846" name="Equação" r:id="rId6" imgW="952200" imgH="215640" progId="Equation.3">
              <p:embed/>
            </p:oleObj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4733915" y="6086492"/>
            <a:ext cx="100013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1500166" y="5929330"/>
          <a:ext cx="3011487" cy="720725"/>
        </p:xfrm>
        <a:graphic>
          <a:graphicData uri="http://schemas.openxmlformats.org/presentationml/2006/ole">
            <p:oleObj spid="_x0000_s163847" name="Equação" r:id="rId7" imgW="17269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64866" name="Equação" r:id="rId4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PÓLOS E ZEROS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14282" y="1581353"/>
            <a:ext cx="27860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Exemplo: 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Considere um sistema modelado por G(s):  </a:t>
            </a:r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792050"/>
            <a:ext cx="2446020" cy="185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eta para a direita 11"/>
          <p:cNvSpPr/>
          <p:nvPr/>
        </p:nvSpPr>
        <p:spPr>
          <a:xfrm rot="5400000">
            <a:off x="1464446" y="4179099"/>
            <a:ext cx="392909" cy="2500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47103" y="1500174"/>
            <a:ext cx="5754053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786058"/>
            <a:ext cx="2545080" cy="86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3000365" y="5715016"/>
            <a:ext cx="614363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na entrada → degrau na saída: resposta forçada;</a:t>
            </a:r>
          </a:p>
          <a:p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na FT → resposta natural;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Zeros e </a:t>
            </a:r>
            <a:r>
              <a:rPr lang="pt-BR" sz="2100" dirty="0" err="1" smtClean="0">
                <a:latin typeface="Times New Roman" pitchFamily="18" charset="0"/>
                <a:cs typeface="Times New Roman" pitchFamily="18" charset="0"/>
              </a:rPr>
              <a:t>pólos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geram amplitudes das respostas nat. e for.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85720" y="1500174"/>
            <a:ext cx="850112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Forma geral da função de transferência de sistemas de primeira ordem: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No domínio do tempo:</a:t>
            </a: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constante de tempo: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τ</a:t>
            </a:r>
            <a:endParaRPr lang="pt-BR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Exemplos de sistemas </a:t>
            </a:r>
          </a:p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de primeira ordem: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65890" name="Equação" r:id="rId3" imgW="114120" imgH="215640" progId="Equation.3">
              <p:embed/>
            </p:oleObj>
          </a:graphicData>
        </a:graphic>
      </p:graphicFrame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2165361" y="2286000"/>
          <a:ext cx="4049713" cy="719138"/>
        </p:xfrm>
        <a:graphic>
          <a:graphicData uri="http://schemas.openxmlformats.org/presentationml/2006/ole">
            <p:oleObj spid="_x0000_s165891" name="Equação" r:id="rId4" imgW="2323800" imgH="419040" progId="Equation.3">
              <p:embed/>
            </p:oleObj>
          </a:graphicData>
        </a:graphic>
      </p:graphicFrame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896926" y="3571876"/>
          <a:ext cx="2103438" cy="677862"/>
        </p:xfrm>
        <a:graphic>
          <a:graphicData uri="http://schemas.openxmlformats.org/presentationml/2006/ole">
            <p:oleObj spid="_x0000_s165892" name="Equação" r:id="rId5" imgW="1206360" imgH="393480" progId="Equation.3">
              <p:embed/>
            </p:oleObj>
          </a:graphicData>
        </a:graphic>
      </p:graphicFrame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142875" y="4421197"/>
          <a:ext cx="3652838" cy="436563"/>
        </p:xfrm>
        <a:graphic>
          <a:graphicData uri="http://schemas.openxmlformats.org/presentationml/2006/ole">
            <p:oleObj spid="_x0000_s165893" name="Equação" r:id="rId6" imgW="2095200" imgH="253800" progId="Equation.3">
              <p:embed/>
            </p:oleObj>
          </a:graphicData>
        </a:graphic>
      </p:graphicFrame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3454" y="4757776"/>
            <a:ext cx="1851660" cy="193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5180" y="4480583"/>
            <a:ext cx="2014538" cy="230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o 22"/>
          <p:cNvGrpSpPr/>
          <p:nvPr/>
        </p:nvGrpSpPr>
        <p:grpSpPr>
          <a:xfrm>
            <a:off x="4286248" y="2679011"/>
            <a:ext cx="4714908" cy="1035741"/>
            <a:chOff x="4286248" y="2679011"/>
            <a:chExt cx="4714908" cy="1035741"/>
          </a:xfrm>
        </p:grpSpPr>
        <p:sp>
          <p:nvSpPr>
            <p:cNvPr id="18" name="Elipse 17"/>
            <p:cNvSpPr/>
            <p:nvPr/>
          </p:nvSpPr>
          <p:spPr>
            <a:xfrm>
              <a:off x="4539156" y="2679011"/>
              <a:ext cx="890099" cy="35719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0" name="Conector de seta reta 19"/>
            <p:cNvCxnSpPr/>
            <p:nvPr/>
          </p:nvCxnSpPr>
          <p:spPr>
            <a:xfrm rot="10800000">
              <a:off x="5143504" y="3000372"/>
              <a:ext cx="500066" cy="35719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ixaDeTexto 21"/>
            <p:cNvSpPr txBox="1"/>
            <p:nvPr/>
          </p:nvSpPr>
          <p:spPr>
            <a:xfrm>
              <a:off x="4286248" y="3299254"/>
              <a:ext cx="471490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100" dirty="0" smtClean="0">
                  <a:latin typeface="Times New Roman" pitchFamily="18" charset="0"/>
                  <a:cs typeface="Times New Roman" pitchFamily="18" charset="0"/>
                </a:rPr>
                <a:t>Ordem do polinômio do denominador: 1</a:t>
              </a:r>
            </a:p>
          </p:txBody>
        </p:sp>
      </p:grpSp>
      <p:sp>
        <p:nvSpPr>
          <p:cNvPr id="15" name="Seta para a direita 14"/>
          <p:cNvSpPr/>
          <p:nvPr/>
        </p:nvSpPr>
        <p:spPr>
          <a:xfrm>
            <a:off x="3000364" y="5929330"/>
            <a:ext cx="150019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de cantos arredondados 15"/>
          <p:cNvSpPr/>
          <p:nvPr/>
        </p:nvSpPr>
        <p:spPr>
          <a:xfrm>
            <a:off x="357158" y="5143512"/>
            <a:ext cx="2571768" cy="35719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572132" y="4643446"/>
          <a:ext cx="228600" cy="431800"/>
        </p:xfrm>
        <a:graphic>
          <a:graphicData uri="http://schemas.openxmlformats.org/presentationml/2006/ole">
            <p:oleObj spid="_x0000_s166914" name="Equação" r:id="rId3" imgW="114120" imgH="215640" progId="Equation.3">
              <p:embed/>
            </p:oleObj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SISTEMAS DE PRIMEIRA ORDEM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1500174"/>
            <a:ext cx="85011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Representação por diagrama de blocos </a:t>
            </a:r>
            <a:r>
              <a:rPr lang="pt-BR" sz="2100" b="1" dirty="0" smtClean="0">
                <a:latin typeface="Times New Roman" pitchFamily="18" charset="0"/>
                <a:cs typeface="Times New Roman" pitchFamily="18" charset="0"/>
              </a:rPr>
              <a:t>da forma geral da função de transferência</a:t>
            </a:r>
            <a:r>
              <a:rPr lang="pt-BR" sz="2100" dirty="0" smtClean="0">
                <a:latin typeface="Times New Roman" pitchFamily="18" charset="0"/>
                <a:cs typeface="Times New Roman" pitchFamily="18" charset="0"/>
              </a:rPr>
              <a:t> de primeira ordem:</a:t>
            </a: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4165626" y="4929198"/>
          <a:ext cx="4049712" cy="719137"/>
        </p:xfrm>
        <a:graphic>
          <a:graphicData uri="http://schemas.openxmlformats.org/presentationml/2006/ole">
            <p:oleObj spid="_x0000_s166916" name="Equação" r:id="rId4" imgW="2323800" imgH="419040" progId="Equation.3">
              <p:embed/>
            </p:oleObj>
          </a:graphicData>
        </a:graphic>
      </p:graphicFrame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2571744"/>
            <a:ext cx="289083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4" y="2719391"/>
            <a:ext cx="33337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729183"/>
            <a:ext cx="19335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7915</TotalTime>
  <Words>1504</Words>
  <Application>Microsoft Office PowerPoint</Application>
  <PresentationFormat>Apresentação na tela (4:3)</PresentationFormat>
  <Paragraphs>217</Paragraphs>
  <Slides>36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Módulo</vt:lpstr>
      <vt:lpstr>Equação</vt:lpstr>
      <vt:lpstr>Microsoft Equation 3.0</vt:lpstr>
      <vt:lpstr>Slide 1</vt:lpstr>
      <vt:lpstr>HOJE...</vt:lpstr>
      <vt:lpstr>ONDE ESTAMOS...  </vt:lpstr>
      <vt:lpstr>INTRODUÇÃO </vt:lpstr>
      <vt:lpstr>INTRODUÇÃO </vt:lpstr>
      <vt:lpstr>PÓLOS E ZEROS</vt:lpstr>
      <vt:lpstr>PÓLOS E ZEROS</vt:lpstr>
      <vt:lpstr>SISTEMAS DE PRIMEIRA ORDEM</vt:lpstr>
      <vt:lpstr>SISTEMAS DE PRIMEIRA ORDEM</vt:lpstr>
      <vt:lpstr>SISTEMAS DE PRIMEIRA ORDEM</vt:lpstr>
      <vt:lpstr>SISTEMAS DE PRIMEIRA ORDEM</vt:lpstr>
      <vt:lpstr>SISTEMAS DE PRIMEIRA ORDEM</vt:lpstr>
      <vt:lpstr>SISTEMAS DE PRIMEIRA ORDEM</vt:lpstr>
      <vt:lpstr>SISTEMAS DE PRIMEIRA ORDEM</vt:lpstr>
      <vt:lpstr>SISTEMAS DE PRIMEIRA ORDEM</vt:lpstr>
      <vt:lpstr>SISTEMAS DE PRIMEIRA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SEGUNDA ORDEM</vt:lpstr>
      <vt:lpstr>SISTEMAS DE ORDEM SUPERIOR</vt:lpstr>
      <vt:lpstr>SISTEMAS DE ORDEM SUPERIOR</vt:lpstr>
      <vt:lpstr>SISTEMAS DE ORDEM SUPERIOR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722</dc:creator>
  <cp:lastModifiedBy>722</cp:lastModifiedBy>
  <cp:revision>1136</cp:revision>
  <dcterms:created xsi:type="dcterms:W3CDTF">2012-12-02T20:53:22Z</dcterms:created>
  <dcterms:modified xsi:type="dcterms:W3CDTF">2014-10-22T14:38:35Z</dcterms:modified>
</cp:coreProperties>
</file>