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9"/>
  </p:notesMasterIdLst>
  <p:handoutMasterIdLst>
    <p:handoutMasterId r:id="rId30"/>
  </p:handoutMasterIdLst>
  <p:sldIdLst>
    <p:sldId id="517" r:id="rId2"/>
    <p:sldId id="313" r:id="rId3"/>
    <p:sldId id="470" r:id="rId4"/>
    <p:sldId id="472" r:id="rId5"/>
    <p:sldId id="474" r:id="rId6"/>
    <p:sldId id="476" r:id="rId7"/>
    <p:sldId id="489" r:id="rId8"/>
    <p:sldId id="473" r:id="rId9"/>
    <p:sldId id="477" r:id="rId10"/>
    <p:sldId id="478" r:id="rId11"/>
    <p:sldId id="479" r:id="rId12"/>
    <p:sldId id="480" r:id="rId13"/>
    <p:sldId id="494" r:id="rId14"/>
    <p:sldId id="496" r:id="rId15"/>
    <p:sldId id="497" r:id="rId16"/>
    <p:sldId id="498" r:id="rId17"/>
    <p:sldId id="495" r:id="rId18"/>
    <p:sldId id="504" r:id="rId19"/>
    <p:sldId id="505" r:id="rId20"/>
    <p:sldId id="506" r:id="rId21"/>
    <p:sldId id="507" r:id="rId22"/>
    <p:sldId id="508" r:id="rId23"/>
    <p:sldId id="516" r:id="rId24"/>
    <p:sldId id="515" r:id="rId25"/>
    <p:sldId id="509" r:id="rId26"/>
    <p:sldId id="510" r:id="rId27"/>
    <p:sldId id="511" r:id="rId28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731" autoAdjust="0"/>
    <p:restoredTop sz="93190" autoAdjust="0"/>
  </p:normalViewPr>
  <p:slideViewPr>
    <p:cSldViewPr>
      <p:cViewPr>
        <p:scale>
          <a:sx n="70" d="100"/>
          <a:sy n="70" d="100"/>
        </p:scale>
        <p:origin x="-138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4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35.wmf"/><Relationship Id="rId4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79.wmf"/><Relationship Id="rId1" Type="http://schemas.openxmlformats.org/officeDocument/2006/relationships/image" Target="../media/image80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4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4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56AB-22B7-4135-A35E-EC9765DEAF40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2EAD-B9F3-458D-8932-F9F75CCF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28/10/2014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aginapessoal.utfpr.edu.br/chiament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11.png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3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png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45.png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5.bin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0.bin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65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image" Target="../media/image84.png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68.bin"/><Relationship Id="rId5" Type="http://schemas.openxmlformats.org/officeDocument/2006/relationships/oleObject" Target="../embeddings/oleObject67.bin"/><Relationship Id="rId4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8.png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1406" y="4549700"/>
            <a:ext cx="9001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CONTATOS PARA DÚVIDAS</a:t>
            </a:r>
          </a:p>
          <a:p>
            <a:pPr lvl="1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 Email: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ismael.utfpr@gmail.com</a:t>
            </a:r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Local: DAELT/UTFPR</a:t>
            </a:r>
          </a:p>
          <a:p>
            <a:pPr lvl="1"/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PLANO DE ENSINO, PLANO DE AULAS E INFORMAÇÕES:</a:t>
            </a:r>
          </a:p>
          <a:p>
            <a:pPr lvl="2"/>
            <a:r>
              <a:rPr lang="pt-BR" sz="21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https://paginapessoal.utfpr.edu.br/chiamenti</a:t>
            </a:r>
            <a:endParaRPr lang="pt-BR" sz="21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pt-BR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0076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1785918" y="142852"/>
            <a:ext cx="8077200" cy="1642492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Disciplina: Sistemas de Controle 1 -  ET76H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Prof. Dr. Ismael </a:t>
            </a:r>
            <a:r>
              <a:rPr kumimoji="0" lang="pt-BR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Chiamenti</a:t>
            </a: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2014/2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18060" y="2714620"/>
            <a:ext cx="1516762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700" b="1" dirty="0" smtClean="0">
                <a:latin typeface="Times New Roman" pitchFamily="18" charset="0"/>
                <a:cs typeface="Times New Roman" pitchFamily="18" charset="0"/>
              </a:rPr>
              <a:t>Aula 6</a:t>
            </a:r>
            <a:endParaRPr lang="pt-BR" sz="3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217090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ERRO DE ESTADO ESTACINÁRIO (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1075" name="Object 3"/>
          <p:cNvGraphicFramePr>
            <a:graphicFrameLocks noChangeAspect="1"/>
          </p:cNvGraphicFramePr>
          <p:nvPr/>
        </p:nvGraphicFramePr>
        <p:xfrm>
          <a:off x="2285984" y="2500306"/>
          <a:ext cx="2058987" cy="677863"/>
        </p:xfrm>
        <a:graphic>
          <a:graphicData uri="http://schemas.openxmlformats.org/presentationml/2006/ole">
            <p:oleObj spid="_x0000_s217091" name="Equação" r:id="rId4" imgW="1180800" imgH="393480" progId="Equation.3">
              <p:embed/>
            </p:oleObj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14282" y="1643050"/>
            <a:ext cx="86480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Determinar o erro de estado estacionário para a entrada em (a) degrau e (b) rampa, considerando um sistema modelado pela seguinte função de transferência: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7092" name="Object 4"/>
          <p:cNvGraphicFramePr>
            <a:graphicFrameLocks noChangeAspect="1"/>
          </p:cNvGraphicFramePr>
          <p:nvPr/>
        </p:nvGraphicFramePr>
        <p:xfrm>
          <a:off x="5808663" y="2643188"/>
          <a:ext cx="2855912" cy="481012"/>
        </p:xfrm>
        <a:graphic>
          <a:graphicData uri="http://schemas.openxmlformats.org/presentationml/2006/ole">
            <p:oleObj spid="_x0000_s217092" name="Equação" r:id="rId5" imgW="1638000" imgH="279360" progId="Equation.3">
              <p:embed/>
            </p:oleObj>
          </a:graphicData>
        </a:graphic>
      </p:graphicFrame>
      <p:graphicFrame>
        <p:nvGraphicFramePr>
          <p:cNvPr id="217093" name="Object 5"/>
          <p:cNvGraphicFramePr>
            <a:graphicFrameLocks noChangeAspect="1"/>
          </p:cNvGraphicFramePr>
          <p:nvPr/>
        </p:nvGraphicFramePr>
        <p:xfrm>
          <a:off x="33338" y="3622675"/>
          <a:ext cx="4292600" cy="830263"/>
        </p:xfrm>
        <a:graphic>
          <a:graphicData uri="http://schemas.openxmlformats.org/presentationml/2006/ole">
            <p:oleObj spid="_x0000_s217093" name="Equação" r:id="rId6" imgW="2463480" imgH="482400" progId="Equation.3">
              <p:embed/>
            </p:oleObj>
          </a:graphicData>
        </a:graphic>
      </p:graphicFrame>
      <p:sp>
        <p:nvSpPr>
          <p:cNvPr id="9" name="Seta para a direita 8"/>
          <p:cNvSpPr/>
          <p:nvPr/>
        </p:nvSpPr>
        <p:spPr>
          <a:xfrm>
            <a:off x="4572000" y="2714620"/>
            <a:ext cx="92869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17094" name="Object 6"/>
          <p:cNvGraphicFramePr>
            <a:graphicFrameLocks noChangeAspect="1"/>
          </p:cNvGraphicFramePr>
          <p:nvPr/>
        </p:nvGraphicFramePr>
        <p:xfrm>
          <a:off x="165100" y="4721225"/>
          <a:ext cx="3983038" cy="919163"/>
        </p:xfrm>
        <a:graphic>
          <a:graphicData uri="http://schemas.openxmlformats.org/presentationml/2006/ole">
            <p:oleObj spid="_x0000_s217094" name="Equação" r:id="rId7" imgW="2286000" imgH="533160" progId="Equation.3">
              <p:embed/>
            </p:oleObj>
          </a:graphicData>
        </a:graphic>
      </p:graphicFrame>
      <p:graphicFrame>
        <p:nvGraphicFramePr>
          <p:cNvPr id="217095" name="Object 7"/>
          <p:cNvGraphicFramePr>
            <a:graphicFrameLocks noChangeAspect="1"/>
          </p:cNvGraphicFramePr>
          <p:nvPr/>
        </p:nvGraphicFramePr>
        <p:xfrm>
          <a:off x="1142976" y="5884863"/>
          <a:ext cx="2190750" cy="677862"/>
        </p:xfrm>
        <a:graphic>
          <a:graphicData uri="http://schemas.openxmlformats.org/presentationml/2006/ole">
            <p:oleObj spid="_x0000_s217095" name="Equação" r:id="rId8" imgW="1257120" imgH="393480" progId="Equation.3">
              <p:embed/>
            </p:oleObj>
          </a:graphicData>
        </a:graphic>
      </p:graphicFrame>
      <p:graphicFrame>
        <p:nvGraphicFramePr>
          <p:cNvPr id="217096" name="Object 8"/>
          <p:cNvGraphicFramePr>
            <a:graphicFrameLocks noChangeAspect="1"/>
          </p:cNvGraphicFramePr>
          <p:nvPr/>
        </p:nvGraphicFramePr>
        <p:xfrm>
          <a:off x="4764088" y="3622675"/>
          <a:ext cx="4359275" cy="830263"/>
        </p:xfrm>
        <a:graphic>
          <a:graphicData uri="http://schemas.openxmlformats.org/presentationml/2006/ole">
            <p:oleObj spid="_x0000_s217096" name="Equação" r:id="rId9" imgW="2501640" imgH="482400" progId="Equation.3">
              <p:embed/>
            </p:oleObj>
          </a:graphicData>
        </a:graphic>
      </p:graphicFrame>
      <p:graphicFrame>
        <p:nvGraphicFramePr>
          <p:cNvPr id="217098" name="Object 10"/>
          <p:cNvGraphicFramePr>
            <a:graphicFrameLocks noChangeAspect="1"/>
          </p:cNvGraphicFramePr>
          <p:nvPr/>
        </p:nvGraphicFramePr>
        <p:xfrm>
          <a:off x="4819650" y="4649788"/>
          <a:ext cx="4049713" cy="919162"/>
        </p:xfrm>
        <a:graphic>
          <a:graphicData uri="http://schemas.openxmlformats.org/presentationml/2006/ole">
            <p:oleObj spid="_x0000_s217098" name="Equação" r:id="rId10" imgW="2323800" imgH="533160" progId="Equation.3">
              <p:embed/>
            </p:oleObj>
          </a:graphicData>
        </a:graphic>
      </p:graphicFrame>
      <p:graphicFrame>
        <p:nvGraphicFramePr>
          <p:cNvPr id="217099" name="Object 11"/>
          <p:cNvGraphicFramePr>
            <a:graphicFrameLocks noChangeAspect="1"/>
          </p:cNvGraphicFramePr>
          <p:nvPr/>
        </p:nvGraphicFramePr>
        <p:xfrm>
          <a:off x="5468965" y="5757863"/>
          <a:ext cx="3032125" cy="787400"/>
        </p:xfrm>
        <a:graphic>
          <a:graphicData uri="http://schemas.openxmlformats.org/presentationml/2006/ole">
            <p:oleObj spid="_x0000_s217099" name="Equação" r:id="rId11" imgW="17398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7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7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21811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ERRO DE ESTADO ESTACINÁRIO (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811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06" y="1508770"/>
            <a:ext cx="4343400" cy="3420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811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14518" y="5214950"/>
            <a:ext cx="16573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811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58220" y="1571612"/>
            <a:ext cx="4442936" cy="3302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8119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5143512"/>
            <a:ext cx="18002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219138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ERRO DE ESTADO ESTACINÁRIO (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1075" name="Object 3"/>
          <p:cNvGraphicFramePr>
            <a:graphicFrameLocks noChangeAspect="1"/>
          </p:cNvGraphicFramePr>
          <p:nvPr/>
        </p:nvGraphicFramePr>
        <p:xfrm>
          <a:off x="642910" y="4429132"/>
          <a:ext cx="2036762" cy="349250"/>
        </p:xfrm>
        <a:graphic>
          <a:graphicData uri="http://schemas.openxmlformats.org/presentationml/2006/ole">
            <p:oleObj spid="_x0000_s219139" name="Equação" r:id="rId4" imgW="1168200" imgH="203040" progId="Equation.3">
              <p:embed/>
            </p:oleObj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214282" y="1643050"/>
            <a:ext cx="864807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pt-BR" sz="2100" b="1" u="sng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 em termos de </a:t>
            </a:r>
            <a:r>
              <a:rPr lang="pt-BR" sz="2100" b="1" i="1" u="sng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/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o sistema representado pelo seguinte diagrama de blocos: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2786058"/>
            <a:ext cx="4251960" cy="1287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19140" name="Object 4"/>
          <p:cNvGraphicFramePr>
            <a:graphicFrameLocks noChangeAspect="1"/>
          </p:cNvGraphicFramePr>
          <p:nvPr/>
        </p:nvGraphicFramePr>
        <p:xfrm>
          <a:off x="3671888" y="4429125"/>
          <a:ext cx="1836737" cy="349250"/>
        </p:xfrm>
        <a:graphic>
          <a:graphicData uri="http://schemas.openxmlformats.org/presentationml/2006/ole">
            <p:oleObj spid="_x0000_s219140" name="Equação" r:id="rId6" imgW="1054080" imgH="203040" progId="Equation.3">
              <p:embed/>
            </p:oleObj>
          </a:graphicData>
        </a:graphic>
      </p:graphicFrame>
      <p:graphicFrame>
        <p:nvGraphicFramePr>
          <p:cNvPr id="219141" name="Object 5"/>
          <p:cNvGraphicFramePr>
            <a:graphicFrameLocks noChangeAspect="1"/>
          </p:cNvGraphicFramePr>
          <p:nvPr/>
        </p:nvGraphicFramePr>
        <p:xfrm>
          <a:off x="6215074" y="4429132"/>
          <a:ext cx="2546350" cy="349250"/>
        </p:xfrm>
        <a:graphic>
          <a:graphicData uri="http://schemas.openxmlformats.org/presentationml/2006/ole">
            <p:oleObj spid="_x0000_s219141" name="Equação" r:id="rId7" imgW="1460160" imgH="203040" progId="Equation.3">
              <p:embed/>
            </p:oleObj>
          </a:graphicData>
        </a:graphic>
      </p:graphicFrame>
      <p:graphicFrame>
        <p:nvGraphicFramePr>
          <p:cNvPr id="219142" name="Object 6"/>
          <p:cNvGraphicFramePr>
            <a:graphicFrameLocks noChangeAspect="1"/>
          </p:cNvGraphicFramePr>
          <p:nvPr/>
        </p:nvGraphicFramePr>
        <p:xfrm>
          <a:off x="920750" y="5316538"/>
          <a:ext cx="1704975" cy="719137"/>
        </p:xfrm>
        <a:graphic>
          <a:graphicData uri="http://schemas.openxmlformats.org/presentationml/2006/ole">
            <p:oleObj spid="_x0000_s219142" name="Equação" r:id="rId8" imgW="977760" imgH="419040" progId="Equation.3">
              <p:embed/>
            </p:oleObj>
          </a:graphicData>
        </a:graphic>
      </p:graphicFrame>
      <p:grpSp>
        <p:nvGrpSpPr>
          <p:cNvPr id="13" name="Grupo 12"/>
          <p:cNvGrpSpPr/>
          <p:nvPr/>
        </p:nvGrpSpPr>
        <p:grpSpPr>
          <a:xfrm>
            <a:off x="4929190" y="5214950"/>
            <a:ext cx="3071834" cy="1071570"/>
            <a:chOff x="4929190" y="5214950"/>
            <a:chExt cx="3071834" cy="1071570"/>
          </a:xfrm>
        </p:grpSpPr>
        <p:sp>
          <p:nvSpPr>
            <p:cNvPr id="12" name="Retângulo 11"/>
            <p:cNvSpPr/>
            <p:nvPr/>
          </p:nvSpPr>
          <p:spPr>
            <a:xfrm>
              <a:off x="4929190" y="5214950"/>
              <a:ext cx="3071834" cy="107157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aphicFrame>
          <p:nvGraphicFramePr>
            <p:cNvPr id="219143" name="Object 7"/>
            <p:cNvGraphicFramePr>
              <a:graphicFrameLocks noChangeAspect="1"/>
            </p:cNvGraphicFramePr>
            <p:nvPr/>
          </p:nvGraphicFramePr>
          <p:xfrm>
            <a:off x="5072063" y="5357813"/>
            <a:ext cx="2657475" cy="830262"/>
          </p:xfrm>
          <a:graphic>
            <a:graphicData uri="http://schemas.openxmlformats.org/presentationml/2006/ole">
              <p:oleObj spid="_x0000_s219143" name="Equação" r:id="rId9" imgW="1523880" imgH="4824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CONSTANTES DO E. E. E.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357158" y="5715016"/>
            <a:ext cx="2428892" cy="714380"/>
            <a:chOff x="1214414" y="5500702"/>
            <a:chExt cx="2428892" cy="714380"/>
          </a:xfrm>
        </p:grpSpPr>
        <p:sp>
          <p:nvSpPr>
            <p:cNvPr id="6" name="Retângulo 5"/>
            <p:cNvSpPr/>
            <p:nvPr/>
          </p:nvSpPr>
          <p:spPr>
            <a:xfrm>
              <a:off x="1214414" y="5500702"/>
              <a:ext cx="2428892" cy="71438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aphicFrame>
          <p:nvGraphicFramePr>
            <p:cNvPr id="7" name="Object 9"/>
            <p:cNvGraphicFramePr>
              <a:graphicFrameLocks noChangeAspect="1"/>
            </p:cNvGraphicFramePr>
            <p:nvPr/>
          </p:nvGraphicFramePr>
          <p:xfrm>
            <a:off x="1285852" y="5643578"/>
            <a:ext cx="2346325" cy="481013"/>
          </p:xfrm>
          <a:graphic>
            <a:graphicData uri="http://schemas.openxmlformats.org/presentationml/2006/ole">
              <p:oleObj spid="_x0000_s243713" name="Equação" r:id="rId3" imgW="1346040" imgH="279360" progId="Equation.3">
                <p:embed/>
              </p:oleObj>
            </a:graphicData>
          </a:graphic>
        </p:graphicFrame>
      </p:grpSp>
      <p:grpSp>
        <p:nvGrpSpPr>
          <p:cNvPr id="11" name="Grupo 10"/>
          <p:cNvGrpSpPr/>
          <p:nvPr/>
        </p:nvGrpSpPr>
        <p:grpSpPr>
          <a:xfrm>
            <a:off x="3857620" y="5715016"/>
            <a:ext cx="1714512" cy="714380"/>
            <a:chOff x="1214414" y="5500702"/>
            <a:chExt cx="1714512" cy="714380"/>
          </a:xfrm>
        </p:grpSpPr>
        <p:sp>
          <p:nvSpPr>
            <p:cNvPr id="12" name="Retângulo 11"/>
            <p:cNvSpPr/>
            <p:nvPr/>
          </p:nvSpPr>
          <p:spPr>
            <a:xfrm>
              <a:off x="1214414" y="5500702"/>
              <a:ext cx="1714512" cy="71438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aphicFrame>
          <p:nvGraphicFramePr>
            <p:cNvPr id="14" name="Object 9"/>
            <p:cNvGraphicFramePr>
              <a:graphicFrameLocks noChangeAspect="1"/>
            </p:cNvGraphicFramePr>
            <p:nvPr/>
          </p:nvGraphicFramePr>
          <p:xfrm>
            <a:off x="1268401" y="5643563"/>
            <a:ext cx="1660525" cy="481012"/>
          </p:xfrm>
          <a:graphic>
            <a:graphicData uri="http://schemas.openxmlformats.org/presentationml/2006/ole">
              <p:oleObj spid="_x0000_s243715" name="Equação" r:id="rId4" imgW="952200" imgH="279360" progId="Equation.3">
                <p:embed/>
              </p:oleObj>
            </a:graphicData>
          </a:graphic>
        </p:graphicFrame>
      </p:grpSp>
      <p:grpSp>
        <p:nvGrpSpPr>
          <p:cNvPr id="25" name="Grupo 24"/>
          <p:cNvGrpSpPr/>
          <p:nvPr/>
        </p:nvGrpSpPr>
        <p:grpSpPr>
          <a:xfrm>
            <a:off x="6786578" y="5715016"/>
            <a:ext cx="1857388" cy="714380"/>
            <a:chOff x="1142976" y="5500702"/>
            <a:chExt cx="1857388" cy="714380"/>
          </a:xfrm>
        </p:grpSpPr>
        <p:sp>
          <p:nvSpPr>
            <p:cNvPr id="26" name="Retângulo 25"/>
            <p:cNvSpPr/>
            <p:nvPr/>
          </p:nvSpPr>
          <p:spPr>
            <a:xfrm>
              <a:off x="1142976" y="5500702"/>
              <a:ext cx="1857388" cy="71438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aphicFrame>
          <p:nvGraphicFramePr>
            <p:cNvPr id="27" name="Object 9"/>
            <p:cNvGraphicFramePr>
              <a:graphicFrameLocks noChangeAspect="1"/>
            </p:cNvGraphicFramePr>
            <p:nvPr/>
          </p:nvGraphicFramePr>
          <p:xfrm>
            <a:off x="1212850" y="5634038"/>
            <a:ext cx="1771650" cy="501650"/>
          </p:xfrm>
          <a:graphic>
            <a:graphicData uri="http://schemas.openxmlformats.org/presentationml/2006/ole">
              <p:oleObj spid="_x0000_s243719" name="Equação" r:id="rId5" imgW="1015920" imgH="291960" progId="Equation.3">
                <p:embed/>
              </p:oleObj>
            </a:graphicData>
          </a:graphic>
        </p:graphicFrame>
      </p:grpSp>
      <p:pic>
        <p:nvPicPr>
          <p:cNvPr id="243722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33463" y="1543050"/>
            <a:ext cx="7077075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/>
          <p:cNvSpPr txBox="1"/>
          <p:nvPr/>
        </p:nvSpPr>
        <p:spPr>
          <a:xfrm>
            <a:off x="214282" y="1714488"/>
            <a:ext cx="864807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partir da informação sobre uma dada constante de erro estacionário, é possível determinar uma série de informações sobre um dado sistema.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Por exemplo, se um sistema tem como especificação que 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Kv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1000, pode-se concluir que: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sistema é estável;</a:t>
            </a:r>
          </a:p>
          <a:p>
            <a:pPr marL="457200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sistema é do Tipo 1 (somente sistemas deste tipo possuem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Kv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diferente de zero e finito.</a:t>
            </a:r>
          </a:p>
          <a:p>
            <a:pPr marL="457200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entrada de teste é do tipo rampa</a:t>
            </a:r>
          </a:p>
          <a:p>
            <a:pPr marL="457200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erro de estado estacionário entre a entrada e a saída do sistema, uma vez que o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é igual ao inverso de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Kv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ESPECIFICAÇÕES DO E. E. E.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/>
          <p:cNvSpPr txBox="1"/>
          <p:nvPr/>
        </p:nvSpPr>
        <p:spPr>
          <a:xfrm>
            <a:off x="214282" y="1714488"/>
            <a:ext cx="86480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Determinar o valor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que o sistema abaixo tenha um erro de estado estacionário de 0,08.</a:t>
            </a:r>
          </a:p>
        </p:txBody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ESPECIFICAÇÕES DO E. E. E.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44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825" y="2686051"/>
            <a:ext cx="5019675" cy="1263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34499" name="Object 3"/>
          <p:cNvGraphicFramePr>
            <a:graphicFrameLocks noChangeAspect="1"/>
          </p:cNvGraphicFramePr>
          <p:nvPr/>
        </p:nvGraphicFramePr>
        <p:xfrm>
          <a:off x="368293" y="4286250"/>
          <a:ext cx="3275013" cy="742950"/>
        </p:xfrm>
        <a:graphic>
          <a:graphicData uri="http://schemas.openxmlformats.org/presentationml/2006/ole">
            <p:oleObj spid="_x0000_s234499" name="Equação" r:id="rId4" imgW="1879560" imgH="431640" progId="Equation.3">
              <p:embed/>
            </p:oleObj>
          </a:graphicData>
        </a:graphic>
      </p:graphicFrame>
      <p:graphicFrame>
        <p:nvGraphicFramePr>
          <p:cNvPr id="234501" name="Object 5"/>
          <p:cNvGraphicFramePr>
            <a:graphicFrameLocks noChangeAspect="1"/>
          </p:cNvGraphicFramePr>
          <p:nvPr/>
        </p:nvGraphicFramePr>
        <p:xfrm>
          <a:off x="500034" y="5948384"/>
          <a:ext cx="2346325" cy="481012"/>
        </p:xfrm>
        <a:graphic>
          <a:graphicData uri="http://schemas.openxmlformats.org/presentationml/2006/ole">
            <p:oleObj spid="_x0000_s234501" name="Equação" r:id="rId5" imgW="1346040" imgH="279360" progId="Equation.3">
              <p:embed/>
            </p:oleObj>
          </a:graphicData>
        </a:graphic>
      </p:graphicFrame>
      <p:graphicFrame>
        <p:nvGraphicFramePr>
          <p:cNvPr id="234502" name="Object 6"/>
          <p:cNvGraphicFramePr>
            <a:graphicFrameLocks noChangeAspect="1"/>
          </p:cNvGraphicFramePr>
          <p:nvPr/>
        </p:nvGraphicFramePr>
        <p:xfrm>
          <a:off x="4376738" y="4238625"/>
          <a:ext cx="3452812" cy="720725"/>
        </p:xfrm>
        <a:graphic>
          <a:graphicData uri="http://schemas.openxmlformats.org/presentationml/2006/ole">
            <p:oleObj spid="_x0000_s234502" name="Equação" r:id="rId6" imgW="1981080" imgH="419040" progId="Equation.3">
              <p:embed/>
            </p:oleObj>
          </a:graphicData>
        </a:graphic>
      </p:graphicFrame>
      <p:graphicFrame>
        <p:nvGraphicFramePr>
          <p:cNvPr id="234503" name="Object 7"/>
          <p:cNvGraphicFramePr>
            <a:graphicFrameLocks noChangeAspect="1"/>
          </p:cNvGraphicFramePr>
          <p:nvPr/>
        </p:nvGraphicFramePr>
        <p:xfrm>
          <a:off x="5276850" y="5237163"/>
          <a:ext cx="1614488" cy="676275"/>
        </p:xfrm>
        <a:graphic>
          <a:graphicData uri="http://schemas.openxmlformats.org/presentationml/2006/ole">
            <p:oleObj spid="_x0000_s234503" name="Equação" r:id="rId7" imgW="927000" imgH="393480" progId="Equation.3">
              <p:embed/>
            </p:oleObj>
          </a:graphicData>
        </a:graphic>
      </p:graphicFrame>
      <p:graphicFrame>
        <p:nvGraphicFramePr>
          <p:cNvPr id="234504" name="Object 8"/>
          <p:cNvGraphicFramePr>
            <a:graphicFrameLocks noChangeAspect="1"/>
          </p:cNvGraphicFramePr>
          <p:nvPr/>
        </p:nvGraphicFramePr>
        <p:xfrm>
          <a:off x="5835665" y="6286520"/>
          <a:ext cx="950913" cy="304800"/>
        </p:xfrm>
        <a:graphic>
          <a:graphicData uri="http://schemas.openxmlformats.org/presentationml/2006/ole">
            <p:oleObj spid="_x0000_s234504" name="Equação" r:id="rId8" imgW="545760" imgH="177480" progId="Equation.3">
              <p:embed/>
            </p:oleObj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567397" y="5072074"/>
            <a:ext cx="30044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Explique escolha de </a:t>
            </a:r>
            <a:r>
              <a:rPr lang="pt-BR" sz="21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Kv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pt-BR" sz="21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4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4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/>
          <p:cNvSpPr txBox="1"/>
          <p:nvPr/>
        </p:nvSpPr>
        <p:spPr>
          <a:xfrm>
            <a:off x="214282" y="1714488"/>
            <a:ext cx="86480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Considerando um sistema com realimentação unitária, determinar o erro de estado estacionário para as entradas 15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), 15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e 15(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^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ESPECIFICAÇÕES DO E. E. E.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5522" name="Object 2"/>
          <p:cNvGraphicFramePr>
            <a:graphicFrameLocks noChangeAspect="1"/>
          </p:cNvGraphicFramePr>
          <p:nvPr/>
        </p:nvGraphicFramePr>
        <p:xfrm>
          <a:off x="2849569" y="2643182"/>
          <a:ext cx="2722563" cy="720725"/>
        </p:xfrm>
        <a:graphic>
          <a:graphicData uri="http://schemas.openxmlformats.org/presentationml/2006/ole">
            <p:oleObj spid="_x0000_s235522" name="Equação" r:id="rId3" imgW="1562040" imgH="419040" progId="Equation.3">
              <p:embed/>
            </p:oleObj>
          </a:graphicData>
        </a:graphic>
      </p:graphicFrame>
      <p:graphicFrame>
        <p:nvGraphicFramePr>
          <p:cNvPr id="235523" name="Object 3"/>
          <p:cNvGraphicFramePr>
            <a:graphicFrameLocks noChangeAspect="1"/>
          </p:cNvGraphicFramePr>
          <p:nvPr/>
        </p:nvGraphicFramePr>
        <p:xfrm>
          <a:off x="3659193" y="4714884"/>
          <a:ext cx="1770063" cy="1465263"/>
        </p:xfrm>
        <a:graphic>
          <a:graphicData uri="http://schemas.openxmlformats.org/presentationml/2006/ole">
            <p:oleObj spid="_x0000_s235523" name="Equação" r:id="rId4" imgW="1015920" imgH="850680" progId="Equation.3">
              <p:embed/>
            </p:oleObj>
          </a:graphicData>
        </a:graphic>
      </p:graphicFrame>
      <p:graphicFrame>
        <p:nvGraphicFramePr>
          <p:cNvPr id="235525" name="Object 5"/>
          <p:cNvGraphicFramePr>
            <a:graphicFrameLocks noChangeAspect="1"/>
          </p:cNvGraphicFramePr>
          <p:nvPr/>
        </p:nvGraphicFramePr>
        <p:xfrm>
          <a:off x="5715008" y="4714884"/>
          <a:ext cx="3405187" cy="722313"/>
        </p:xfrm>
        <a:graphic>
          <a:graphicData uri="http://schemas.openxmlformats.org/presentationml/2006/ole">
            <p:oleObj spid="_x0000_s235525" name="Equação" r:id="rId5" imgW="1955520" imgH="419040" progId="Equation.3">
              <p:embed/>
            </p:oleObj>
          </a:graphicData>
        </a:graphic>
      </p:graphicFrame>
      <p:graphicFrame>
        <p:nvGraphicFramePr>
          <p:cNvPr id="235526" name="Object 6"/>
          <p:cNvGraphicFramePr>
            <a:graphicFrameLocks noChangeAspect="1"/>
          </p:cNvGraphicFramePr>
          <p:nvPr/>
        </p:nvGraphicFramePr>
        <p:xfrm>
          <a:off x="6000760" y="5807097"/>
          <a:ext cx="1990725" cy="765175"/>
        </p:xfrm>
        <a:graphic>
          <a:graphicData uri="http://schemas.openxmlformats.org/presentationml/2006/ole">
            <p:oleObj spid="_x0000_s235526" name="Equação" r:id="rId6" imgW="1143000" imgH="444240" progId="Equation.3">
              <p:embed/>
            </p:oleObj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285720" y="3571876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Sistema é estável, portanto é possível analisar as constantes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131781" y="4804012"/>
            <a:ext cx="3071834" cy="1071570"/>
            <a:chOff x="131781" y="4804012"/>
            <a:chExt cx="3071834" cy="1071570"/>
          </a:xfrm>
        </p:grpSpPr>
        <p:sp>
          <p:nvSpPr>
            <p:cNvPr id="11" name="Retângulo 10"/>
            <p:cNvSpPr/>
            <p:nvPr/>
          </p:nvSpPr>
          <p:spPr>
            <a:xfrm>
              <a:off x="131781" y="4804012"/>
              <a:ext cx="3071834" cy="107157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aphicFrame>
          <p:nvGraphicFramePr>
            <p:cNvPr id="12" name="Object 7"/>
            <p:cNvGraphicFramePr>
              <a:graphicFrameLocks noChangeAspect="1"/>
            </p:cNvGraphicFramePr>
            <p:nvPr/>
          </p:nvGraphicFramePr>
          <p:xfrm>
            <a:off x="214282" y="4929198"/>
            <a:ext cx="2657475" cy="830262"/>
          </p:xfrm>
          <a:graphic>
            <a:graphicData uri="http://schemas.openxmlformats.org/presentationml/2006/ole">
              <p:oleObj spid="_x0000_s235527" name="Equação" r:id="rId7" imgW="1523880" imgH="4824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ESPECIFICAÇÕES DO E. E. E.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714488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6546" name="Object 2"/>
          <p:cNvGraphicFramePr>
            <a:graphicFrameLocks noChangeAspect="1"/>
          </p:cNvGraphicFramePr>
          <p:nvPr/>
        </p:nvGraphicFramePr>
        <p:xfrm>
          <a:off x="357158" y="2862267"/>
          <a:ext cx="4556126" cy="1138237"/>
        </p:xfrm>
        <a:graphic>
          <a:graphicData uri="http://schemas.openxmlformats.org/presentationml/2006/ole">
            <p:oleObj spid="_x0000_s236546" name="Equação" r:id="rId3" imgW="2616120" imgH="660240" progId="Equation.3">
              <p:embed/>
            </p:oleObj>
          </a:graphicData>
        </a:graphic>
      </p:graphicFrame>
      <p:graphicFrame>
        <p:nvGraphicFramePr>
          <p:cNvPr id="236547" name="Object 3"/>
          <p:cNvGraphicFramePr>
            <a:graphicFrameLocks noChangeAspect="1"/>
          </p:cNvGraphicFramePr>
          <p:nvPr/>
        </p:nvGraphicFramePr>
        <p:xfrm>
          <a:off x="6488082" y="2938465"/>
          <a:ext cx="2146300" cy="744537"/>
        </p:xfrm>
        <a:graphic>
          <a:graphicData uri="http://schemas.openxmlformats.org/presentationml/2006/ole">
            <p:oleObj spid="_x0000_s236547" name="Equação" r:id="rId4" imgW="1231560" imgH="431640" progId="Equation.3">
              <p:embed/>
            </p:oleObj>
          </a:graphicData>
        </a:graphic>
      </p:graphicFrame>
      <p:sp>
        <p:nvSpPr>
          <p:cNvPr id="8" name="Seta para a direita 7"/>
          <p:cNvSpPr/>
          <p:nvPr/>
        </p:nvSpPr>
        <p:spPr>
          <a:xfrm>
            <a:off x="5270474" y="3143248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914400" y="4595820"/>
          <a:ext cx="3582988" cy="722312"/>
        </p:xfrm>
        <a:graphic>
          <a:graphicData uri="http://schemas.openxmlformats.org/presentationml/2006/ole">
            <p:oleObj spid="_x0000_s236548" name="Equação" r:id="rId5" imgW="2057400" imgH="419040" progId="Equation.3">
              <p:embed/>
            </p:oleObj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6500826" y="4500570"/>
          <a:ext cx="1660525" cy="744537"/>
        </p:xfrm>
        <a:graphic>
          <a:graphicData uri="http://schemas.openxmlformats.org/presentationml/2006/ole">
            <p:oleObj spid="_x0000_s236549" name="Equação" r:id="rId6" imgW="952200" imgH="431640" progId="Equation.3">
              <p:embed/>
            </p:oleObj>
          </a:graphicData>
        </a:graphic>
      </p:graphicFrame>
      <p:sp>
        <p:nvSpPr>
          <p:cNvPr id="11" name="Seta para a direita 10"/>
          <p:cNvSpPr/>
          <p:nvPr/>
        </p:nvSpPr>
        <p:spPr>
          <a:xfrm>
            <a:off x="5072066" y="4745056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6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6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E. E. E. - REALIMENTAÇÃO NÃO UNITÁRIA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584742"/>
            <a:ext cx="86480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a seguinte representação por diagrama de blocos de um sistema com realimentação:</a:t>
            </a:r>
          </a:p>
        </p:txBody>
      </p:sp>
      <p:graphicFrame>
        <p:nvGraphicFramePr>
          <p:cNvPr id="241670" name="Object 6"/>
          <p:cNvGraphicFramePr>
            <a:graphicFrameLocks noChangeAspect="1"/>
          </p:cNvGraphicFramePr>
          <p:nvPr/>
        </p:nvGraphicFramePr>
        <p:xfrm>
          <a:off x="5643570" y="5000636"/>
          <a:ext cx="2012950" cy="371475"/>
        </p:xfrm>
        <a:graphic>
          <a:graphicData uri="http://schemas.openxmlformats.org/presentationml/2006/ole">
            <p:oleObj spid="_x0000_s242690" name="Equação" r:id="rId3" imgW="1155600" imgH="215640" progId="Equation.3">
              <p:embed/>
            </p:oleObj>
          </a:graphicData>
        </a:graphic>
      </p:graphicFrame>
      <p:pic>
        <p:nvPicPr>
          <p:cNvPr id="24269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33575" y="2357430"/>
            <a:ext cx="52768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CaixaDeTexto 8"/>
          <p:cNvSpPr txBox="1"/>
          <p:nvPr/>
        </p:nvSpPr>
        <p:spPr>
          <a:xfrm>
            <a:off x="214282" y="4286256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Deslocando G1 para a direita do ponto de soma:</a:t>
            </a:r>
          </a:p>
        </p:txBody>
      </p:sp>
      <p:pic>
        <p:nvPicPr>
          <p:cNvPr id="24269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4857760"/>
            <a:ext cx="347662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42695" name="Object 7"/>
          <p:cNvGraphicFramePr>
            <a:graphicFrameLocks noChangeAspect="1"/>
          </p:cNvGraphicFramePr>
          <p:nvPr/>
        </p:nvGraphicFramePr>
        <p:xfrm>
          <a:off x="5646761" y="5786454"/>
          <a:ext cx="2211387" cy="371475"/>
        </p:xfrm>
        <a:graphic>
          <a:graphicData uri="http://schemas.openxmlformats.org/presentationml/2006/ole">
            <p:oleObj spid="_x0000_s242695" name="Equação" r:id="rId6" imgW="12697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E. E. E. - REALIMENTAÇÃO NÃO UNITÁRIA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584742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seguinte arranjo é organizado para obtenção de uma realimentação unitária:</a:t>
            </a:r>
          </a:p>
        </p:txBody>
      </p:sp>
      <p:pic>
        <p:nvPicPr>
          <p:cNvPr id="24371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28913" y="2314588"/>
            <a:ext cx="36861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aixaDeTexto 9"/>
          <p:cNvSpPr txBox="1"/>
          <p:nvPr/>
        </p:nvSpPr>
        <p:spPr>
          <a:xfrm>
            <a:off x="142844" y="5690732"/>
            <a:ext cx="87909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As duas realimentações agregadas ao sistema original não o alteram, pois em um realimentação há um acréscimo de 1 enquanto na outra um decréscimo de 1.</a:t>
            </a:r>
          </a:p>
        </p:txBody>
      </p:sp>
      <p:sp>
        <p:nvSpPr>
          <p:cNvPr id="6" name="Elipse 5"/>
          <p:cNvSpPr/>
          <p:nvPr/>
        </p:nvSpPr>
        <p:spPr>
          <a:xfrm>
            <a:off x="3071802" y="3929066"/>
            <a:ext cx="3214710" cy="150019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HOJE...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625609"/>
          </a:xfrm>
        </p:spPr>
        <p:txBody>
          <a:bodyPr>
            <a:normAutofit fontScale="92500" lnSpcReduction="10000"/>
          </a:bodyPr>
          <a:lstStyle/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Conceitos básicos de sistemas de controle;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Sistemas em malha aberta e malha fechada;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(Revisão TL) e Simplificação de diagrama de blocos;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Funções de transferência 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Modelo na forma de variáveis de estado;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Caracterização da resposta de sistemas de                                              primeira ordem, segunda ordem e ordem superior;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Erro de estado estacionário;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Estabilidade;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Introdução a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Sintonia de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PID via 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Resposta em frequência;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Margens de ganho e fase e estabilidade relativa;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de controlador por avanço e atraso de fase;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Controlabilidade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1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E. E. E. - REALIMENTAÇÃO NÃO UNITÁRIA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584742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Combinando o bloco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em paralela com “-1”: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14282" y="4585138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Simplificando o bloco resultante da etapa anterior com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</p:txBody>
      </p:sp>
      <p:pic>
        <p:nvPicPr>
          <p:cNvPr id="2447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138368"/>
            <a:ext cx="35052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474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62242" y="5224484"/>
            <a:ext cx="443865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lipse 6"/>
          <p:cNvSpPr/>
          <p:nvPr/>
        </p:nvSpPr>
        <p:spPr>
          <a:xfrm>
            <a:off x="3786182" y="1785926"/>
            <a:ext cx="2143140" cy="2000264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E. E. E. - REALIMENTAÇÃO NÃO UNITÁRIA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584742"/>
            <a:ext cx="864807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o sistema representado abaixo, determinar o tipo do sistema, a constante de erro apropriada e o erro de estado estacionário para uma entrada em degrau unitário.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14282" y="4143380"/>
            <a:ext cx="864807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determinar o tipo do sistema, é necessário organizar o diagrama de blocos original de tal forma que o diagrama resultante contenha uma realimentação unitária:</a:t>
            </a:r>
          </a:p>
        </p:txBody>
      </p:sp>
      <p:pic>
        <p:nvPicPr>
          <p:cNvPr id="2457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68987" y="2331724"/>
            <a:ext cx="4260533" cy="1740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45765" name="Object 5"/>
          <p:cNvGraphicFramePr>
            <a:graphicFrameLocks noChangeAspect="1"/>
          </p:cNvGraphicFramePr>
          <p:nvPr/>
        </p:nvGraphicFramePr>
        <p:xfrm>
          <a:off x="142844" y="5494357"/>
          <a:ext cx="3074988" cy="720725"/>
        </p:xfrm>
        <a:graphic>
          <a:graphicData uri="http://schemas.openxmlformats.org/presentationml/2006/ole">
            <p:oleObj spid="_x0000_s245765" name="Equação" r:id="rId4" imgW="1765080" imgH="419040" progId="Equation.3">
              <p:embed/>
            </p:oleObj>
          </a:graphicData>
        </a:graphic>
      </p:graphicFrame>
      <p:graphicFrame>
        <p:nvGraphicFramePr>
          <p:cNvPr id="245769" name="Object 9"/>
          <p:cNvGraphicFramePr>
            <a:graphicFrameLocks noChangeAspect="1"/>
          </p:cNvGraphicFramePr>
          <p:nvPr/>
        </p:nvGraphicFramePr>
        <p:xfrm>
          <a:off x="3943377" y="5157810"/>
          <a:ext cx="4557713" cy="1485900"/>
        </p:xfrm>
        <a:graphic>
          <a:graphicData uri="http://schemas.openxmlformats.org/presentationml/2006/ole">
            <p:oleObj spid="_x0000_s245769" name="Equação" r:id="rId5" imgW="2616120" imgH="863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E. E. E. - REALIMENTAÇÃO NÃO UNITÁRIA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584742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5769" name="Object 9"/>
          <p:cNvGraphicFramePr>
            <a:graphicFrameLocks noChangeAspect="1"/>
          </p:cNvGraphicFramePr>
          <p:nvPr/>
        </p:nvGraphicFramePr>
        <p:xfrm>
          <a:off x="2714612" y="1643050"/>
          <a:ext cx="3141662" cy="677862"/>
        </p:xfrm>
        <a:graphic>
          <a:graphicData uri="http://schemas.openxmlformats.org/presentationml/2006/ole">
            <p:oleObj spid="_x0000_s246787" name="Equação" r:id="rId3" imgW="1803240" imgH="393480" progId="Equation.3">
              <p:embed/>
            </p:oleObj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85720" y="2500306"/>
            <a:ext cx="864807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 acordo com a função de transferência de malha aberta do sistema com realimentação unitária, o sistema é do Tipo 0 e, portanto,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Kp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diferente de zero e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Kv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Ka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0.</a:t>
            </a:r>
          </a:p>
        </p:txBody>
      </p:sp>
      <p:graphicFrame>
        <p:nvGraphicFramePr>
          <p:cNvPr id="246788" name="Object 4"/>
          <p:cNvGraphicFramePr>
            <a:graphicFrameLocks noChangeAspect="1"/>
          </p:cNvGraphicFramePr>
          <p:nvPr/>
        </p:nvGraphicFramePr>
        <p:xfrm>
          <a:off x="285720" y="3857628"/>
          <a:ext cx="1570038" cy="482600"/>
        </p:xfrm>
        <a:graphic>
          <a:graphicData uri="http://schemas.openxmlformats.org/presentationml/2006/ole">
            <p:oleObj spid="_x0000_s246788" name="Equação" r:id="rId4" imgW="901440" imgH="279360" progId="Equation.3">
              <p:embed/>
            </p:oleObj>
          </a:graphicData>
        </a:graphic>
      </p:graphicFrame>
      <p:graphicFrame>
        <p:nvGraphicFramePr>
          <p:cNvPr id="246789" name="Object 5"/>
          <p:cNvGraphicFramePr>
            <a:graphicFrameLocks noChangeAspect="1"/>
          </p:cNvGraphicFramePr>
          <p:nvPr/>
        </p:nvGraphicFramePr>
        <p:xfrm>
          <a:off x="2643174" y="3786190"/>
          <a:ext cx="3273425" cy="677863"/>
        </p:xfrm>
        <a:graphic>
          <a:graphicData uri="http://schemas.openxmlformats.org/presentationml/2006/ole">
            <p:oleObj spid="_x0000_s246789" name="Equação" r:id="rId5" imgW="1879560" imgH="393480" progId="Equation.3">
              <p:embed/>
            </p:oleObj>
          </a:graphicData>
        </a:graphic>
      </p:graphicFrame>
      <p:graphicFrame>
        <p:nvGraphicFramePr>
          <p:cNvPr id="246790" name="Object 6"/>
          <p:cNvGraphicFramePr>
            <a:graphicFrameLocks noChangeAspect="1"/>
          </p:cNvGraphicFramePr>
          <p:nvPr/>
        </p:nvGraphicFramePr>
        <p:xfrm>
          <a:off x="6340475" y="3786188"/>
          <a:ext cx="2654300" cy="677862"/>
        </p:xfrm>
        <a:graphic>
          <a:graphicData uri="http://schemas.openxmlformats.org/presentationml/2006/ole">
            <p:oleObj spid="_x0000_s246790" name="Equação" r:id="rId6" imgW="1523880" imgH="393480" progId="Equation.3">
              <p:embed/>
            </p:oleObj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281645" y="4714884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Kp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-1,25, o erro do estado estacionário é determinado por: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285720" y="5429264"/>
          <a:ext cx="3117851" cy="768350"/>
        </p:xfrm>
        <a:graphic>
          <a:graphicData uri="http://schemas.openxmlformats.org/presentationml/2006/ole">
            <p:oleObj spid="_x0000_s246791" name="Equação" r:id="rId7" imgW="1790640" imgH="444240" progId="Equation.3">
              <p:embed/>
            </p:oleObj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3857620" y="5572140"/>
            <a:ext cx="50720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sinal negativo do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indica que a o sinal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 saída é maior que o degrau de entrada.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6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6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E. E. E. - REALIMENTAÇÃO NÃO UNITÁRIA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0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095516"/>
            <a:ext cx="43719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0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857364"/>
            <a:ext cx="3691890" cy="4091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PARA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584742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um sistema descrito no espaço de estados pelas seguintes equações:</a:t>
            </a:r>
          </a:p>
        </p:txBody>
      </p:sp>
      <p:graphicFrame>
        <p:nvGraphicFramePr>
          <p:cNvPr id="249859" name="Object 3"/>
          <p:cNvGraphicFramePr>
            <a:graphicFrameLocks noChangeAspect="1"/>
          </p:cNvGraphicFramePr>
          <p:nvPr/>
        </p:nvGraphicFramePr>
        <p:xfrm>
          <a:off x="3500430" y="3429000"/>
          <a:ext cx="2009775" cy="350838"/>
        </p:xfrm>
        <a:graphic>
          <a:graphicData uri="http://schemas.openxmlformats.org/presentationml/2006/ole">
            <p:oleObj spid="_x0000_s250882" name="Equação" r:id="rId3" imgW="1155600" imgH="203040" progId="Equation.3">
              <p:embed/>
            </p:oleObj>
          </a:graphicData>
        </a:graphic>
      </p:graphicFrame>
      <p:graphicFrame>
        <p:nvGraphicFramePr>
          <p:cNvPr id="249860" name="Object 4"/>
          <p:cNvGraphicFramePr>
            <a:graphicFrameLocks noChangeAspect="1"/>
          </p:cNvGraphicFramePr>
          <p:nvPr/>
        </p:nvGraphicFramePr>
        <p:xfrm>
          <a:off x="3521075" y="2071688"/>
          <a:ext cx="1900238" cy="746125"/>
        </p:xfrm>
        <a:graphic>
          <a:graphicData uri="http://schemas.openxmlformats.org/presentationml/2006/ole">
            <p:oleObj spid="_x0000_s250883" name="Equação" r:id="rId4" imgW="1091880" imgH="431640" progId="Equation.3">
              <p:embed/>
            </p:oleObj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85720" y="2928934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Aplicando a Transformada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a expressão do erro:</a:t>
            </a:r>
          </a:p>
        </p:txBody>
      </p:sp>
      <p:grpSp>
        <p:nvGrpSpPr>
          <p:cNvPr id="20" name="Grupo 19"/>
          <p:cNvGrpSpPr/>
          <p:nvPr/>
        </p:nvGrpSpPr>
        <p:grpSpPr>
          <a:xfrm>
            <a:off x="495927" y="3857628"/>
            <a:ext cx="8648073" cy="422271"/>
            <a:chOff x="495927" y="3786190"/>
            <a:chExt cx="8648073" cy="422271"/>
          </a:xfrm>
        </p:grpSpPr>
        <p:sp>
          <p:nvSpPr>
            <p:cNvPr id="12" name="CaixaDeTexto 11"/>
            <p:cNvSpPr txBox="1"/>
            <p:nvPr/>
          </p:nvSpPr>
          <p:spPr>
            <a:xfrm>
              <a:off x="495927" y="3786190"/>
              <a:ext cx="8648073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100" dirty="0" smtClean="0">
                  <a:latin typeface="Times New Roman" pitchFamily="18" charset="0"/>
                  <a:cs typeface="Times New Roman" pitchFamily="18" charset="0"/>
                </a:rPr>
                <a:t>Mas:                               , logo</a:t>
              </a:r>
            </a:p>
          </p:txBody>
        </p:sp>
        <p:graphicFrame>
          <p:nvGraphicFramePr>
            <p:cNvPr id="250887" name="Object 7"/>
            <p:cNvGraphicFramePr>
              <a:graphicFrameLocks noChangeAspect="1"/>
            </p:cNvGraphicFramePr>
            <p:nvPr/>
          </p:nvGraphicFramePr>
          <p:xfrm>
            <a:off x="1406525" y="3857623"/>
            <a:ext cx="1766888" cy="350838"/>
          </p:xfrm>
          <a:graphic>
            <a:graphicData uri="http://schemas.openxmlformats.org/presentationml/2006/ole">
              <p:oleObj spid="_x0000_s250887" name="Equação" r:id="rId5" imgW="1015920" imgH="203040" progId="Equation.3">
                <p:embed/>
              </p:oleObj>
            </a:graphicData>
          </a:graphic>
        </p:graphicFrame>
      </p:grpSp>
      <p:graphicFrame>
        <p:nvGraphicFramePr>
          <p:cNvPr id="250888" name="Object 8"/>
          <p:cNvGraphicFramePr>
            <a:graphicFrameLocks noChangeAspect="1"/>
          </p:cNvGraphicFramePr>
          <p:nvPr/>
        </p:nvGraphicFramePr>
        <p:xfrm>
          <a:off x="3460750" y="4343409"/>
          <a:ext cx="2230438" cy="371475"/>
        </p:xfrm>
        <a:graphic>
          <a:graphicData uri="http://schemas.openxmlformats.org/presentationml/2006/ole">
            <p:oleObj spid="_x0000_s250888" name="Equação" r:id="rId6" imgW="1282680" imgH="215640" progId="Equation.3">
              <p:embed/>
            </p:oleObj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285720" y="4643446"/>
            <a:ext cx="86480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Usando a expressão que relaciona o modelo no domínio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com o modelo no espaço de estados:</a:t>
            </a:r>
          </a:p>
        </p:txBody>
      </p:sp>
      <p:grpSp>
        <p:nvGrpSpPr>
          <p:cNvPr id="21" name="Grupo 20"/>
          <p:cNvGrpSpPr/>
          <p:nvPr/>
        </p:nvGrpSpPr>
        <p:grpSpPr>
          <a:xfrm>
            <a:off x="2000232" y="5800551"/>
            <a:ext cx="5301320" cy="700283"/>
            <a:chOff x="2000232" y="5800551"/>
            <a:chExt cx="5301320" cy="700283"/>
          </a:xfrm>
        </p:grpSpPr>
        <p:sp>
          <p:nvSpPr>
            <p:cNvPr id="19" name="Retângulo 18"/>
            <p:cNvSpPr/>
            <p:nvPr/>
          </p:nvSpPr>
          <p:spPr>
            <a:xfrm>
              <a:off x="2000232" y="5800551"/>
              <a:ext cx="5301320" cy="700283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aphicFrame>
          <p:nvGraphicFramePr>
            <p:cNvPr id="250890" name="Object 10"/>
            <p:cNvGraphicFramePr>
              <a:graphicFrameLocks noChangeAspect="1"/>
            </p:cNvGraphicFramePr>
            <p:nvPr/>
          </p:nvGraphicFramePr>
          <p:xfrm>
            <a:off x="2143108" y="5943428"/>
            <a:ext cx="5078412" cy="501650"/>
          </p:xfrm>
          <a:graphic>
            <a:graphicData uri="http://schemas.openxmlformats.org/presentationml/2006/ole">
              <p:oleObj spid="_x0000_s250890" name="Equação" r:id="rId7" imgW="2920680" imgH="291960" progId="Equation.3">
                <p:embed/>
              </p:oleObj>
            </a:graphicData>
          </a:graphic>
        </p:graphicFrame>
      </p:grpSp>
      <p:graphicFrame>
        <p:nvGraphicFramePr>
          <p:cNvPr id="250891" name="Object 11"/>
          <p:cNvGraphicFramePr>
            <a:graphicFrameLocks noChangeAspect="1"/>
          </p:cNvGraphicFramePr>
          <p:nvPr/>
        </p:nvGraphicFramePr>
        <p:xfrm>
          <a:off x="3516324" y="5107002"/>
          <a:ext cx="2627312" cy="393700"/>
        </p:xfrm>
        <a:graphic>
          <a:graphicData uri="http://schemas.openxmlformats.org/presentationml/2006/ole">
            <p:oleObj spid="_x0000_s250891" name="Equação" r:id="rId8" imgW="1511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9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9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SENSIBILIDADE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584742"/>
            <a:ext cx="864807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sensibilidade de um sistema, a um dado parâmetro, indica o quanto o sistema é influenciado por tal parâmetro.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Parâmetros que variam de forma aleatória, por exemplo em função da temperatura, ou umidade, ou interferência eletromagnética, devem ter sua influência sobre o sistema minimizada.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Considere a função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dependente dos parâmetros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10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100, logo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0,091. </a:t>
            </a:r>
          </a:p>
          <a:p>
            <a:endParaRPr lang="pt-BR" sz="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A qual parâmetro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é mais sensível,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247814" name="Object 6"/>
          <p:cNvGraphicFramePr>
            <a:graphicFrameLocks noChangeAspect="1"/>
          </p:cNvGraphicFramePr>
          <p:nvPr/>
        </p:nvGraphicFramePr>
        <p:xfrm>
          <a:off x="3409950" y="4643446"/>
          <a:ext cx="2011363" cy="725487"/>
        </p:xfrm>
        <a:graphic>
          <a:graphicData uri="http://schemas.openxmlformats.org/presentationml/2006/ole">
            <p:oleObj spid="_x0000_s247814" name="Equação" r:id="rId3" imgW="11556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SENSIBILIDADE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584742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Continuação...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48834" name="Object 2"/>
          <p:cNvGraphicFramePr>
            <a:graphicFrameLocks noChangeAspect="1"/>
          </p:cNvGraphicFramePr>
          <p:nvPr/>
        </p:nvGraphicFramePr>
        <p:xfrm>
          <a:off x="571472" y="4962542"/>
          <a:ext cx="3182938" cy="966788"/>
        </p:xfrm>
        <a:graphic>
          <a:graphicData uri="http://schemas.openxmlformats.org/presentationml/2006/ole">
            <p:oleObj spid="_x0000_s248834" name="Equação" r:id="rId3" imgW="1828800" imgH="558720" progId="Equation.3">
              <p:embed/>
            </p:oleObj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14282" y="2071678"/>
            <a:ext cx="86480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300, então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0,032. Logo, uma variação de 200%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produz uma variação de -65% em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10207" y="2857496"/>
            <a:ext cx="86480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30, então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0,2308. Logo, uma variação de 200%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produz uma variação de 154% em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85720" y="3643314"/>
            <a:ext cx="86480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Portanto,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é mais sensível a variações do parâmetro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do que a variações do parâmetro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85720" y="4391038"/>
            <a:ext cx="8648073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 forma padronizada, a sensibilidade pode ser calculada por:</a:t>
            </a: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função do sistema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parâmetro do sistema.</a:t>
            </a:r>
          </a:p>
        </p:txBody>
      </p:sp>
      <p:sp>
        <p:nvSpPr>
          <p:cNvPr id="10" name="Seta para a direita 9"/>
          <p:cNvSpPr/>
          <p:nvPr/>
        </p:nvSpPr>
        <p:spPr>
          <a:xfrm>
            <a:off x="4714876" y="5319732"/>
            <a:ext cx="92869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48835" name="Object 3"/>
          <p:cNvGraphicFramePr>
            <a:graphicFrameLocks noChangeAspect="1"/>
          </p:cNvGraphicFramePr>
          <p:nvPr/>
        </p:nvGraphicFramePr>
        <p:xfrm>
          <a:off x="6415112" y="5072074"/>
          <a:ext cx="1657350" cy="746125"/>
        </p:xfrm>
        <a:graphic>
          <a:graphicData uri="http://schemas.openxmlformats.org/presentationml/2006/ole">
            <p:oleObj spid="_x0000_s248835" name="Equação" r:id="rId4" imgW="952200" imgH="431640" progId="Equation.3">
              <p:embed/>
            </p:oleObj>
          </a:graphicData>
        </a:graphic>
      </p:graphicFrame>
      <p:sp>
        <p:nvSpPr>
          <p:cNvPr id="11" name="Retângulo de cantos arredondados 10"/>
          <p:cNvSpPr/>
          <p:nvPr/>
        </p:nvSpPr>
        <p:spPr>
          <a:xfrm>
            <a:off x="6286512" y="5000636"/>
            <a:ext cx="1928826" cy="928694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8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8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8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8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SENSIBILIDADE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14282" y="1584742"/>
            <a:ext cx="86480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Exemplo)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Calcule a sensibilidade do seguinte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em relação ao parâmetro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498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9776" y="2148839"/>
            <a:ext cx="4612005" cy="1208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49859" name="Object 3"/>
          <p:cNvGraphicFramePr>
            <a:graphicFrameLocks noChangeAspect="1"/>
          </p:cNvGraphicFramePr>
          <p:nvPr/>
        </p:nvGraphicFramePr>
        <p:xfrm>
          <a:off x="2786050" y="3643314"/>
          <a:ext cx="1590675" cy="746125"/>
        </p:xfrm>
        <a:graphic>
          <a:graphicData uri="http://schemas.openxmlformats.org/presentationml/2006/ole">
            <p:oleObj spid="_x0000_s249859" name="Equação" r:id="rId4" imgW="914400" imgH="431640" progId="Equation.3">
              <p:embed/>
            </p:oleObj>
          </a:graphicData>
        </a:graphic>
      </p:graphicFrame>
      <p:graphicFrame>
        <p:nvGraphicFramePr>
          <p:cNvPr id="249860" name="Object 4"/>
          <p:cNvGraphicFramePr>
            <a:graphicFrameLocks noChangeAspect="1"/>
          </p:cNvGraphicFramePr>
          <p:nvPr/>
        </p:nvGraphicFramePr>
        <p:xfrm>
          <a:off x="428596" y="3619492"/>
          <a:ext cx="1657350" cy="746125"/>
        </p:xfrm>
        <a:graphic>
          <a:graphicData uri="http://schemas.openxmlformats.org/presentationml/2006/ole">
            <p:oleObj spid="_x0000_s249860" name="Equação" r:id="rId5" imgW="952200" imgH="431640" progId="Equation.3">
              <p:embed/>
            </p:oleObj>
          </a:graphicData>
        </a:graphic>
      </p:graphicFrame>
      <p:graphicFrame>
        <p:nvGraphicFramePr>
          <p:cNvPr id="249861" name="Object 5"/>
          <p:cNvGraphicFramePr>
            <a:graphicFrameLocks noChangeAspect="1"/>
          </p:cNvGraphicFramePr>
          <p:nvPr/>
        </p:nvGraphicFramePr>
        <p:xfrm>
          <a:off x="4962550" y="3429000"/>
          <a:ext cx="3181350" cy="1404938"/>
        </p:xfrm>
        <a:graphic>
          <a:graphicData uri="http://schemas.openxmlformats.org/presentationml/2006/ole">
            <p:oleObj spid="_x0000_s249861" name="Equação" r:id="rId6" imgW="1828800" imgH="812520" progId="Equation.3">
              <p:embed/>
            </p:oleObj>
          </a:graphicData>
        </a:graphic>
      </p:graphicFrame>
      <p:graphicFrame>
        <p:nvGraphicFramePr>
          <p:cNvPr id="249862" name="Object 6"/>
          <p:cNvGraphicFramePr>
            <a:graphicFrameLocks noChangeAspect="1"/>
          </p:cNvGraphicFramePr>
          <p:nvPr/>
        </p:nvGraphicFramePr>
        <p:xfrm>
          <a:off x="571472" y="4857760"/>
          <a:ext cx="3952875" cy="920750"/>
        </p:xfrm>
        <a:graphic>
          <a:graphicData uri="http://schemas.openxmlformats.org/presentationml/2006/ole">
            <p:oleObj spid="_x0000_s249862" name="Equação" r:id="rId7" imgW="2273040" imgH="533160" progId="Equation.3">
              <p:embed/>
            </p:oleObj>
          </a:graphicData>
        </a:graphic>
      </p:graphicFrame>
      <p:graphicFrame>
        <p:nvGraphicFramePr>
          <p:cNvPr id="249863" name="Object 7"/>
          <p:cNvGraphicFramePr>
            <a:graphicFrameLocks noChangeAspect="1"/>
          </p:cNvGraphicFramePr>
          <p:nvPr/>
        </p:nvGraphicFramePr>
        <p:xfrm>
          <a:off x="5715008" y="5000636"/>
          <a:ext cx="2141537" cy="679450"/>
        </p:xfrm>
        <a:graphic>
          <a:graphicData uri="http://schemas.openxmlformats.org/presentationml/2006/ole">
            <p:oleObj spid="_x0000_s249863" name="Equação" r:id="rId8" imgW="1231560" imgH="393480" progId="Equation.3">
              <p:embed/>
            </p:oleObj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214282" y="6000768"/>
            <a:ext cx="87868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expressão resultante mostra que, para um dado valor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considerado, a sensibilidade do sistema ao parâmetro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pode ser reduzida com o aumento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9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9011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ONDE ESTAMOS...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857225" y="3714752"/>
            <a:ext cx="742955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uma entrada conhecida (</a:t>
            </a:r>
            <a:r>
              <a:rPr lang="pt-BR" sz="2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ok!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), quais os aspectos significativos das respostas dos sistemas </a:t>
            </a:r>
            <a:r>
              <a:rPr lang="pt-BR" sz="2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Na aula passada analisamos os aspectos da resposta transitória. Agora, trataremos das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características da resposta estacionária, particularmente o erro de estado estacionário.</a:t>
            </a:r>
            <a:endParaRPr lang="pt-BR" b="1" u="sng" dirty="0"/>
          </a:p>
        </p:txBody>
      </p:sp>
      <p:sp>
        <p:nvSpPr>
          <p:cNvPr id="6" name="CaixaDeTexto 5"/>
          <p:cNvSpPr txBox="1"/>
          <p:nvPr/>
        </p:nvSpPr>
        <p:spPr>
          <a:xfrm>
            <a:off x="571472" y="5715016"/>
            <a:ext cx="80395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ERRO DE ESTADO ESTACINÁRIO: definido como a diferença entre a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entrada de teste e a saída do sistema, para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→ ∞</a:t>
            </a:r>
          </a:p>
          <a:p>
            <a:endParaRPr lang="pt-B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1928802"/>
            <a:ext cx="37909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62818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67069" y="1023961"/>
            <a:ext cx="6105525" cy="576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CaixaDeTexto 10"/>
          <p:cNvSpPr txBox="1"/>
          <p:nvPr/>
        </p:nvSpPr>
        <p:spPr>
          <a:xfrm>
            <a:off x="214282" y="2571744"/>
            <a:ext cx="25717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Entradas de teste típicas: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85720" y="4214818"/>
            <a:ext cx="2571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Todos os sistemas que serão analisados são estáveis. Para sistemas instáveis não é possível determinar o </a:t>
            </a:r>
            <a:r>
              <a:rPr lang="pt-BR" sz="2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pt-BR" sz="21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21299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14282" y="1513304"/>
            <a:ext cx="25717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Exemplo: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29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28216" y="2285992"/>
            <a:ext cx="4472940" cy="237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299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928802"/>
            <a:ext cx="4305300" cy="2720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aixaDeTexto 9"/>
          <p:cNvSpPr txBox="1"/>
          <p:nvPr/>
        </p:nvSpPr>
        <p:spPr>
          <a:xfrm>
            <a:off x="428596" y="4714884"/>
            <a:ext cx="850112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Entrada em degrau                                        Entrada em rampa </a:t>
            </a:r>
          </a:p>
        </p:txBody>
      </p:sp>
      <p:pic>
        <p:nvPicPr>
          <p:cNvPr id="21299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14612" y="5224485"/>
            <a:ext cx="34385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21504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14282" y="1571612"/>
            <a:ext cx="864399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Erros de estado estacionário (ou de regime)  NÃO são devidos, principalmente, 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Não linearidades (folga em engrenagens, zona morta em motores elétricos);</a:t>
            </a:r>
          </a:p>
          <a:p>
            <a:pPr>
              <a:buFontTx/>
              <a:buChar char="-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Mudanças (aleatórias) no sinal de entrada dos sistemas;</a:t>
            </a:r>
          </a:p>
          <a:p>
            <a:pPr>
              <a:buFontTx/>
              <a:buChar char="-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Desgaste inerente nos sistemas reais;</a:t>
            </a:r>
          </a:p>
          <a:p>
            <a:pPr>
              <a:buFontTx/>
              <a:buChar char="-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Instrumentação.</a:t>
            </a:r>
          </a:p>
          <a:p>
            <a:pPr>
              <a:buFontTx/>
              <a:buChar char="-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Será observado que, para um dado sistema, a saída pode ser capaz de seguir um tipo de entrada, significando erro de estado estacionário zero, enquanto o mesmo sistema não é capaz de seguir outro tipo de entrada, podendo apresentar erro de estado estacionário finito e, em alguns casos, infinito.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22835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CLASSIFICAÇÃO DOS SISTEMAS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1075" name="Object 3"/>
          <p:cNvGraphicFramePr>
            <a:graphicFrameLocks noChangeAspect="1"/>
          </p:cNvGraphicFramePr>
          <p:nvPr/>
        </p:nvGraphicFramePr>
        <p:xfrm>
          <a:off x="2714612" y="3571876"/>
          <a:ext cx="3789362" cy="742950"/>
        </p:xfrm>
        <a:graphic>
          <a:graphicData uri="http://schemas.openxmlformats.org/presentationml/2006/ole">
            <p:oleObj spid="_x0000_s228355" name="Equação" r:id="rId4" imgW="2171520" imgH="431640" progId="Equation.3">
              <p:embed/>
            </p:oleObj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14282" y="1428736"/>
            <a:ext cx="86480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um sistema com realimentação unitária, representado pelo seguinte diagrama de blocos: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função de transferência do sistema considerado pode ser escrita como:</a:t>
            </a:r>
          </a:p>
        </p:txBody>
      </p:sp>
      <p:pic>
        <p:nvPicPr>
          <p:cNvPr id="16384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63246" y="1785926"/>
            <a:ext cx="4251960" cy="1287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CaixaDeTexto 8"/>
          <p:cNvSpPr txBox="1"/>
          <p:nvPr/>
        </p:nvSpPr>
        <p:spPr>
          <a:xfrm>
            <a:off x="214282" y="4430966"/>
            <a:ext cx="8648073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sistema pode ser classificado pelo número de integrações contidas na função de transferência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), ou seja, ao valor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no termo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i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sendo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300" b="1" dirty="0" smtClean="0">
                <a:latin typeface="Times New Roman" pitchFamily="18" charset="0"/>
                <a:cs typeface="Times New Roman" pitchFamily="18" charset="0"/>
              </a:rPr>
              <a:t>Tipo 0 para N = 0, Tipo 1 para N = 1, Tipo 2 para N = 2,....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 tipo do sistema não se refere a ordem do sistema. </a:t>
            </a:r>
          </a:p>
          <a:p>
            <a:pPr>
              <a:buFont typeface="Arial" pitchFamily="34" charset="0"/>
              <a:buChar char="•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Quanto maior o tipo, melhor a precisão, porém, mais crítica a estabilidade.</a:t>
            </a:r>
          </a:p>
          <a:p>
            <a:endParaRPr lang="pt-BR" sz="2100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6384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ERRO DE ESTADO ESTACINÁRIO (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1075" name="Object 3"/>
          <p:cNvGraphicFramePr>
            <a:graphicFrameLocks noChangeAspect="1"/>
          </p:cNvGraphicFramePr>
          <p:nvPr/>
        </p:nvGraphicFramePr>
        <p:xfrm>
          <a:off x="3806825" y="5851547"/>
          <a:ext cx="1684338" cy="720725"/>
        </p:xfrm>
        <a:graphic>
          <a:graphicData uri="http://schemas.openxmlformats.org/presentationml/2006/ole">
            <p:oleObj spid="_x0000_s163843" name="Equação" r:id="rId4" imgW="965160" imgH="419040" progId="Equation.3">
              <p:embed/>
            </p:oleObj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14282" y="1643050"/>
            <a:ext cx="8648073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pt-BR" sz="2100" b="1" u="sng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 (erro do estado estacionário) em termos de </a:t>
            </a:r>
            <a:r>
              <a:rPr lang="pt-BR" sz="2100" b="1" i="1" u="sng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b="1" i="1" u="sng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/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Inicialmente, será estabelecida a forma de determinação do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sistemas com realimentação unitária. Depois será considerado o caso para realimentação não unitária. 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Considere o sistema representado pelo seguinte diagrama de blocos:</a:t>
            </a:r>
          </a:p>
        </p:txBody>
      </p:sp>
      <p:pic>
        <p:nvPicPr>
          <p:cNvPr id="16384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4214818"/>
            <a:ext cx="4251960" cy="1287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216066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ERRO DE ESTADO ESTACINÁRIO (</a:t>
            </a:r>
            <a:r>
              <a:rPr lang="pt-BR" sz="30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1075" name="Object 3"/>
          <p:cNvGraphicFramePr>
            <a:graphicFrameLocks noChangeAspect="1"/>
          </p:cNvGraphicFramePr>
          <p:nvPr/>
        </p:nvGraphicFramePr>
        <p:xfrm>
          <a:off x="714348" y="3636969"/>
          <a:ext cx="2036763" cy="349250"/>
        </p:xfrm>
        <a:graphic>
          <a:graphicData uri="http://schemas.openxmlformats.org/presentationml/2006/ole">
            <p:oleObj spid="_x0000_s216067" name="Equação" r:id="rId4" imgW="1168200" imgH="203040" progId="Equation.3">
              <p:embed/>
            </p:oleObj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57158" y="4442262"/>
            <a:ext cx="457613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o Teorema do Valor Final:</a:t>
            </a: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19364" y="2168842"/>
            <a:ext cx="4152900" cy="118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16068" name="Object 4"/>
          <p:cNvGraphicFramePr>
            <a:graphicFrameLocks noChangeAspect="1"/>
          </p:cNvGraphicFramePr>
          <p:nvPr/>
        </p:nvGraphicFramePr>
        <p:xfrm>
          <a:off x="3643306" y="3708407"/>
          <a:ext cx="1793875" cy="349250"/>
        </p:xfrm>
        <a:graphic>
          <a:graphicData uri="http://schemas.openxmlformats.org/presentationml/2006/ole">
            <p:oleObj spid="_x0000_s216068" name="Equação" r:id="rId6" imgW="1028520" imgH="203040" progId="Equation.3">
              <p:embed/>
            </p:oleObj>
          </a:graphicData>
        </a:graphic>
      </p:graphicFrame>
      <p:graphicFrame>
        <p:nvGraphicFramePr>
          <p:cNvPr id="216069" name="Object 5"/>
          <p:cNvGraphicFramePr>
            <a:graphicFrameLocks noChangeAspect="1"/>
          </p:cNvGraphicFramePr>
          <p:nvPr/>
        </p:nvGraphicFramePr>
        <p:xfrm>
          <a:off x="6335741" y="3700467"/>
          <a:ext cx="2236787" cy="371475"/>
        </p:xfrm>
        <a:graphic>
          <a:graphicData uri="http://schemas.openxmlformats.org/presentationml/2006/ole">
            <p:oleObj spid="_x0000_s216069" name="Equação" r:id="rId7" imgW="1282680" imgH="215640" progId="Equation.3">
              <p:embed/>
            </p:oleObj>
          </a:graphicData>
        </a:graphic>
      </p:graphicFrame>
      <p:graphicFrame>
        <p:nvGraphicFramePr>
          <p:cNvPr id="216070" name="Object 6"/>
          <p:cNvGraphicFramePr>
            <a:graphicFrameLocks noChangeAspect="1"/>
          </p:cNvGraphicFramePr>
          <p:nvPr/>
        </p:nvGraphicFramePr>
        <p:xfrm>
          <a:off x="5072086" y="4448186"/>
          <a:ext cx="2857500" cy="481012"/>
        </p:xfrm>
        <a:graphic>
          <a:graphicData uri="http://schemas.openxmlformats.org/presentationml/2006/ole">
            <p:oleObj spid="_x0000_s216070" name="Equação" r:id="rId8" imgW="1638000" imgH="279360" progId="Equation.3">
              <p:embed/>
            </p:oleObj>
          </a:graphicData>
        </a:graphic>
      </p:graphicFrame>
      <p:grpSp>
        <p:nvGrpSpPr>
          <p:cNvPr id="13" name="Grupo 12"/>
          <p:cNvGrpSpPr/>
          <p:nvPr/>
        </p:nvGrpSpPr>
        <p:grpSpPr>
          <a:xfrm>
            <a:off x="2786050" y="5500702"/>
            <a:ext cx="3286148" cy="714380"/>
            <a:chOff x="2786050" y="5500702"/>
            <a:chExt cx="3286148" cy="714380"/>
          </a:xfrm>
        </p:grpSpPr>
        <p:sp>
          <p:nvSpPr>
            <p:cNvPr id="11" name="Retângulo 10"/>
            <p:cNvSpPr/>
            <p:nvPr/>
          </p:nvSpPr>
          <p:spPr>
            <a:xfrm>
              <a:off x="2786050" y="5500702"/>
              <a:ext cx="3286148" cy="71438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aphicFrame>
          <p:nvGraphicFramePr>
            <p:cNvPr id="216071" name="Object 7"/>
            <p:cNvGraphicFramePr>
              <a:graphicFrameLocks noChangeAspect="1"/>
            </p:cNvGraphicFramePr>
            <p:nvPr/>
          </p:nvGraphicFramePr>
          <p:xfrm>
            <a:off x="2979738" y="5662613"/>
            <a:ext cx="2855912" cy="481012"/>
          </p:xfrm>
          <a:graphic>
            <a:graphicData uri="http://schemas.openxmlformats.org/presentationml/2006/ole">
              <p:oleObj spid="_x0000_s216071" name="Equação" r:id="rId9" imgW="1638000" imgH="279360" progId="Equation.3">
                <p:embed/>
              </p:oleObj>
            </a:graphicData>
          </a:graphic>
        </p:graphicFrame>
      </p:grpSp>
      <p:sp>
        <p:nvSpPr>
          <p:cNvPr id="12" name="CaixaDeTexto 11"/>
          <p:cNvSpPr txBox="1"/>
          <p:nvPr/>
        </p:nvSpPr>
        <p:spPr>
          <a:xfrm>
            <a:off x="214282" y="1643050"/>
            <a:ext cx="8648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escrever o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e.e.e.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em termos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)...</a:t>
            </a:r>
          </a:p>
        </p:txBody>
      </p:sp>
      <p:cxnSp>
        <p:nvCxnSpPr>
          <p:cNvPr id="15" name="Conector de seta reta 14"/>
          <p:cNvCxnSpPr/>
          <p:nvPr/>
        </p:nvCxnSpPr>
        <p:spPr>
          <a:xfrm rot="5400000">
            <a:off x="4000496" y="5214950"/>
            <a:ext cx="785818" cy="21431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6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6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8808</TotalTime>
  <Words>1389</Words>
  <Application>Microsoft Office PowerPoint</Application>
  <PresentationFormat>Apresentação na tela (4:3)</PresentationFormat>
  <Paragraphs>162</Paragraphs>
  <Slides>27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9" baseType="lpstr">
      <vt:lpstr>Módulo</vt:lpstr>
      <vt:lpstr>Equação</vt:lpstr>
      <vt:lpstr>Slide 1</vt:lpstr>
      <vt:lpstr>HOJE...</vt:lpstr>
      <vt:lpstr>ONDE ESTAMOS...  </vt:lpstr>
      <vt:lpstr>INTRODUÇÃO </vt:lpstr>
      <vt:lpstr>INTRODUÇÃO </vt:lpstr>
      <vt:lpstr>INTRODUÇÃO </vt:lpstr>
      <vt:lpstr>CLASSIFICAÇÃO DOS SISTEMAS </vt:lpstr>
      <vt:lpstr>ERRO DE ESTADO ESTACINÁRIO (e.e.e.)</vt:lpstr>
      <vt:lpstr>ERRO DE ESTADO ESTACINÁRIO (e.e.e.)</vt:lpstr>
      <vt:lpstr>ERRO DE ESTADO ESTACINÁRIO (e.e.e.)</vt:lpstr>
      <vt:lpstr>ERRO DE ESTADO ESTACINÁRIO (e.e.e.)</vt:lpstr>
      <vt:lpstr>ERRO DE ESTADO ESTACINÁRIO (e.e.e.)</vt:lpstr>
      <vt:lpstr>CONSTANTES DO E. E. E.</vt:lpstr>
      <vt:lpstr>ESPECIFICAÇÕES DO E. E. E.</vt:lpstr>
      <vt:lpstr>ESPECIFICAÇÕES DO E. E. E.</vt:lpstr>
      <vt:lpstr>ESPECIFICAÇÕES DO E. E. E.</vt:lpstr>
      <vt:lpstr>ESPECIFICAÇÕES DO E. E. E.</vt:lpstr>
      <vt:lpstr>E. E. E. - REALIMENTAÇÃO NÃO UNITÁRIA</vt:lpstr>
      <vt:lpstr>E. E. E. - REALIMENTAÇÃO NÃO UNITÁRIA</vt:lpstr>
      <vt:lpstr>E. E. E. - REALIMENTAÇÃO NÃO UNITÁRIA</vt:lpstr>
      <vt:lpstr>E. E. E. - REALIMENTAÇÃO NÃO UNITÁRIA</vt:lpstr>
      <vt:lpstr>E. E. E. - REALIMENTAÇÃO NÃO UNITÁRIA</vt:lpstr>
      <vt:lpstr>E. E. E. - REALIMENTAÇÃO NÃO UNITÁRIA</vt:lpstr>
      <vt:lpstr>E.E.E. PARA ESPAÇO DE ESTADOS</vt:lpstr>
      <vt:lpstr>SENSIBILIDADE</vt:lpstr>
      <vt:lpstr>SENSIBILIDADE</vt:lpstr>
      <vt:lpstr>SENSIBILIDADE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1308</cp:revision>
  <dcterms:created xsi:type="dcterms:W3CDTF">2012-12-02T20:53:22Z</dcterms:created>
  <dcterms:modified xsi:type="dcterms:W3CDTF">2014-10-28T15:59:26Z</dcterms:modified>
</cp:coreProperties>
</file>