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Default Extension="bin" ContentType="application/vnd.openxmlformats-officedocument.oleObject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</p:sldMasterIdLst>
  <p:notesMasterIdLst>
    <p:notesMasterId r:id="rId23"/>
  </p:notesMasterIdLst>
  <p:handoutMasterIdLst>
    <p:handoutMasterId r:id="rId24"/>
  </p:handoutMasterIdLst>
  <p:sldIdLst>
    <p:sldId id="497" r:id="rId2"/>
    <p:sldId id="313" r:id="rId3"/>
    <p:sldId id="470" r:id="rId4"/>
    <p:sldId id="471" r:id="rId5"/>
    <p:sldId id="472" r:id="rId6"/>
    <p:sldId id="473" r:id="rId7"/>
    <p:sldId id="474" r:id="rId8"/>
    <p:sldId id="475" r:id="rId9"/>
    <p:sldId id="476" r:id="rId10"/>
    <p:sldId id="477" r:id="rId11"/>
    <p:sldId id="478" r:id="rId12"/>
    <p:sldId id="479" r:id="rId13"/>
    <p:sldId id="480" r:id="rId14"/>
    <p:sldId id="481" r:id="rId15"/>
    <p:sldId id="482" r:id="rId16"/>
    <p:sldId id="483" r:id="rId17"/>
    <p:sldId id="484" r:id="rId18"/>
    <p:sldId id="485" r:id="rId19"/>
    <p:sldId id="487" r:id="rId20"/>
    <p:sldId id="495" r:id="rId21"/>
    <p:sldId id="496" r:id="rId22"/>
  </p:sldIdLst>
  <p:sldSz cx="9144000" cy="6858000" type="screen4x3"/>
  <p:notesSz cx="7102475" cy="10234613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735" autoAdjust="0"/>
    <p:restoredTop sz="93190" autoAdjust="0"/>
  </p:normalViewPr>
  <p:slideViewPr>
    <p:cSldViewPr>
      <p:cViewPr>
        <p:scale>
          <a:sx n="70" d="100"/>
          <a:sy n="70" d="100"/>
        </p:scale>
        <p:origin x="-1380" y="-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26.wmf"/><Relationship Id="rId2" Type="http://schemas.openxmlformats.org/officeDocument/2006/relationships/image" Target="../media/image25.wmf"/><Relationship Id="rId1" Type="http://schemas.openxmlformats.org/officeDocument/2006/relationships/image" Target="../media/image4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0.wmf"/><Relationship Id="rId2" Type="http://schemas.openxmlformats.org/officeDocument/2006/relationships/image" Target="../media/image29.wmf"/><Relationship Id="rId1" Type="http://schemas.openxmlformats.org/officeDocument/2006/relationships/image" Target="../media/image4.wmf"/><Relationship Id="rId4" Type="http://schemas.openxmlformats.org/officeDocument/2006/relationships/image" Target="../media/image31.wmf"/></Relationships>
</file>

<file path=ppt/drawings/_rels/vmlDrawing12.vml.rels><?xml version="1.0" encoding="UTF-8" standalone="yes"?>
<Relationships xmlns="http://schemas.openxmlformats.org/package/2006/relationships"><Relationship Id="rId3" Type="http://schemas.openxmlformats.org/officeDocument/2006/relationships/image" Target="../media/image33.wmf"/><Relationship Id="rId2" Type="http://schemas.openxmlformats.org/officeDocument/2006/relationships/image" Target="../media/image32.wmf"/><Relationship Id="rId1" Type="http://schemas.openxmlformats.org/officeDocument/2006/relationships/image" Target="../media/image4.wmf"/></Relationships>
</file>

<file path=ppt/drawings/_rels/vmlDrawing13.vml.rels><?xml version="1.0" encoding="UTF-8" standalone="yes"?>
<Relationships xmlns="http://schemas.openxmlformats.org/package/2006/relationships"><Relationship Id="rId2" Type="http://schemas.openxmlformats.org/officeDocument/2006/relationships/image" Target="../media/image34.wmf"/><Relationship Id="rId1" Type="http://schemas.openxmlformats.org/officeDocument/2006/relationships/image" Target="../media/image4.wmf"/></Relationships>
</file>

<file path=ppt/drawings/_rels/vmlDrawing14.vml.rels><?xml version="1.0" encoding="UTF-8" standalone="yes"?>
<Relationships xmlns="http://schemas.openxmlformats.org/package/2006/relationships"><Relationship Id="rId2" Type="http://schemas.openxmlformats.org/officeDocument/2006/relationships/image" Target="../media/image35.wmf"/><Relationship Id="rId1" Type="http://schemas.openxmlformats.org/officeDocument/2006/relationships/image" Target="../media/image4.wmf"/></Relationships>
</file>

<file path=ppt/drawings/_rels/vmlDrawing15.vml.rels><?xml version="1.0" encoding="UTF-8" standalone="yes"?>
<Relationships xmlns="http://schemas.openxmlformats.org/package/2006/relationships"><Relationship Id="rId3" Type="http://schemas.openxmlformats.org/officeDocument/2006/relationships/image" Target="../media/image37.wmf"/><Relationship Id="rId2" Type="http://schemas.openxmlformats.org/officeDocument/2006/relationships/image" Target="../media/image36.wmf"/><Relationship Id="rId1" Type="http://schemas.openxmlformats.org/officeDocument/2006/relationships/image" Target="../media/image4.wmf"/></Relationships>
</file>

<file path=ppt/drawings/_rels/vmlDrawing16.vml.rels><?xml version="1.0" encoding="UTF-8" standalone="yes"?>
<Relationships xmlns="http://schemas.openxmlformats.org/package/2006/relationships"><Relationship Id="rId8" Type="http://schemas.openxmlformats.org/officeDocument/2006/relationships/image" Target="../media/image45.wmf"/><Relationship Id="rId3" Type="http://schemas.openxmlformats.org/officeDocument/2006/relationships/image" Target="../media/image40.wmf"/><Relationship Id="rId7" Type="http://schemas.openxmlformats.org/officeDocument/2006/relationships/image" Target="../media/image44.wmf"/><Relationship Id="rId2" Type="http://schemas.openxmlformats.org/officeDocument/2006/relationships/image" Target="../media/image39.wmf"/><Relationship Id="rId1" Type="http://schemas.openxmlformats.org/officeDocument/2006/relationships/image" Target="../media/image4.wmf"/><Relationship Id="rId6" Type="http://schemas.openxmlformats.org/officeDocument/2006/relationships/image" Target="../media/image43.wmf"/><Relationship Id="rId5" Type="http://schemas.openxmlformats.org/officeDocument/2006/relationships/image" Target="../media/image42.wmf"/><Relationship Id="rId10" Type="http://schemas.openxmlformats.org/officeDocument/2006/relationships/image" Target="../media/image47.wmf"/><Relationship Id="rId4" Type="http://schemas.openxmlformats.org/officeDocument/2006/relationships/image" Target="../media/image41.wmf"/><Relationship Id="rId9" Type="http://schemas.openxmlformats.org/officeDocument/2006/relationships/image" Target="../media/image46.wmf"/></Relationships>
</file>

<file path=ppt/drawings/_rels/vmlDrawing17.vml.rels><?xml version="1.0" encoding="UTF-8" standalone="yes"?>
<Relationships xmlns="http://schemas.openxmlformats.org/package/2006/relationships"><Relationship Id="rId3" Type="http://schemas.openxmlformats.org/officeDocument/2006/relationships/image" Target="../media/image49.wmf"/><Relationship Id="rId2" Type="http://schemas.openxmlformats.org/officeDocument/2006/relationships/image" Target="../media/image48.wmf"/><Relationship Id="rId1" Type="http://schemas.openxmlformats.org/officeDocument/2006/relationships/image" Target="../media/image4.wmf"/><Relationship Id="rId5" Type="http://schemas.openxmlformats.org/officeDocument/2006/relationships/image" Target="../media/image51.wmf"/><Relationship Id="rId4" Type="http://schemas.openxmlformats.org/officeDocument/2006/relationships/image" Target="../media/image50.wmf"/></Relationships>
</file>

<file path=ppt/drawings/_rels/vmlDrawing18.vml.rels><?xml version="1.0" encoding="UTF-8" standalone="yes"?>
<Relationships xmlns="http://schemas.openxmlformats.org/package/2006/relationships"><Relationship Id="rId3" Type="http://schemas.openxmlformats.org/officeDocument/2006/relationships/image" Target="../media/image54.wmf"/><Relationship Id="rId2" Type="http://schemas.openxmlformats.org/officeDocument/2006/relationships/image" Target="../media/image53.wmf"/><Relationship Id="rId1" Type="http://schemas.openxmlformats.org/officeDocument/2006/relationships/image" Target="../media/image52.wmf"/><Relationship Id="rId4" Type="http://schemas.openxmlformats.org/officeDocument/2006/relationships/image" Target="../media/image55.wmf"/></Relationships>
</file>

<file path=ppt/drawings/_rels/vmlDrawing19.vml.rels><?xml version="1.0" encoding="UTF-8" standalone="yes"?>
<Relationships xmlns="http://schemas.openxmlformats.org/package/2006/relationships"><Relationship Id="rId3" Type="http://schemas.openxmlformats.org/officeDocument/2006/relationships/image" Target="../media/image57.wmf"/><Relationship Id="rId2" Type="http://schemas.openxmlformats.org/officeDocument/2006/relationships/image" Target="../media/image4.wmf"/><Relationship Id="rId1" Type="http://schemas.openxmlformats.org/officeDocument/2006/relationships/image" Target="../media/image56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image" Target="../media/image4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2" Type="http://schemas.openxmlformats.org/officeDocument/2006/relationships/image" Target="../media/image13.wmf"/><Relationship Id="rId1" Type="http://schemas.openxmlformats.org/officeDocument/2006/relationships/image" Target="../media/image4.wmf"/><Relationship Id="rId4" Type="http://schemas.openxmlformats.org/officeDocument/2006/relationships/image" Target="../media/image15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19.wmf"/><Relationship Id="rId2" Type="http://schemas.openxmlformats.org/officeDocument/2006/relationships/image" Target="../media/image18.wmf"/><Relationship Id="rId1" Type="http://schemas.openxmlformats.org/officeDocument/2006/relationships/image" Target="../media/image4.wmf"/><Relationship Id="rId4" Type="http://schemas.openxmlformats.org/officeDocument/2006/relationships/image" Target="../media/image20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9.vml.rels><?xml version="1.0" encoding="UTF-8" standalone="yes"?>
<Relationships xmlns="http://schemas.openxmlformats.org/package/2006/relationships"><Relationship Id="rId2" Type="http://schemas.openxmlformats.org/officeDocument/2006/relationships/image" Target="../media/image24.wmf"/><Relationship Id="rId1" Type="http://schemas.openxmlformats.org/officeDocument/2006/relationships/image" Target="../media/image4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7739" cy="511731"/>
          </a:xfrm>
          <a:prstGeom prst="rect">
            <a:avLst/>
          </a:prstGeom>
        </p:spPr>
        <p:txBody>
          <a:bodyPr vert="horz" lIns="99066" tIns="49533" rIns="99066" bIns="49533" rtlCol="0"/>
          <a:lstStyle>
            <a:lvl1pPr algn="l">
              <a:defRPr sz="13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4023092" y="0"/>
            <a:ext cx="3077739" cy="511731"/>
          </a:xfrm>
          <a:prstGeom prst="rect">
            <a:avLst/>
          </a:prstGeom>
        </p:spPr>
        <p:txBody>
          <a:bodyPr vert="horz" lIns="99066" tIns="49533" rIns="99066" bIns="49533" rtlCol="0"/>
          <a:lstStyle>
            <a:lvl1pPr algn="r">
              <a:defRPr sz="1300"/>
            </a:lvl1pPr>
          </a:lstStyle>
          <a:p>
            <a:fld id="{FF0F27F7-9238-4A7E-8A82-0A0FD2788A42}" type="datetimeFigureOut">
              <a:rPr lang="pt-BR" smtClean="0"/>
              <a:pPr/>
              <a:t>05/11/2014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9721106"/>
            <a:ext cx="3077739" cy="511731"/>
          </a:xfrm>
          <a:prstGeom prst="rect">
            <a:avLst/>
          </a:prstGeom>
        </p:spPr>
        <p:txBody>
          <a:bodyPr vert="horz" lIns="99066" tIns="49533" rIns="99066" bIns="49533" rtlCol="0" anchor="b"/>
          <a:lstStyle>
            <a:lvl1pPr algn="l">
              <a:defRPr sz="13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4023092" y="9721106"/>
            <a:ext cx="3077739" cy="511731"/>
          </a:xfrm>
          <a:prstGeom prst="rect">
            <a:avLst/>
          </a:prstGeom>
        </p:spPr>
        <p:txBody>
          <a:bodyPr vert="horz" lIns="99066" tIns="49533" rIns="99066" bIns="49533" rtlCol="0" anchor="b"/>
          <a:lstStyle>
            <a:lvl1pPr algn="r">
              <a:defRPr sz="1300"/>
            </a:lvl1pPr>
          </a:lstStyle>
          <a:p>
            <a:fld id="{0B804960-4868-4EA6-B831-215143F2612E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5111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4022725" y="0"/>
            <a:ext cx="3078163" cy="5111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4F56AB-22B7-4135-A35E-EC9765DEAF40}" type="datetimeFigureOut">
              <a:rPr lang="pt-BR" smtClean="0"/>
              <a:pPr/>
              <a:t>05/11/2014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993775" y="768350"/>
            <a:ext cx="5114925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709613" y="4860925"/>
            <a:ext cx="5683250" cy="4605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8163" cy="5111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4022725" y="9721850"/>
            <a:ext cx="3078163" cy="5111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6B12EAD-B9F3-458D-8932-F9F75CCF3897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tângulo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pt-BR" smtClean="0"/>
              <a:t>Clique para editar o estilo do subtítulo mestre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05/11/2014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10" name="Retângulo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05/11/2014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tângulo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Retângulo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05/11/2014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05/11/2014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tângulo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tângulo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05/11/2014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05/11/2014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05/11/2014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05/11/2014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05/11/2014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05/11/2014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12" name="Retângulo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tângulo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pt-BR" smtClean="0"/>
              <a:t>Clique no ícone para adicionar uma imagem</a:t>
            </a:r>
            <a:endParaRPr kumimoji="0" lang="en-US" dirty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2E700DB3-DBF0-4086-B675-117E7A9610B8}" type="datetimeFigureOut">
              <a:rPr lang="pt-BR" smtClean="0"/>
              <a:pPr/>
              <a:t>05/11/2014</a:t>
            </a:fld>
            <a:endParaRPr lang="pt-BR"/>
          </a:p>
        </p:txBody>
      </p:sp>
      <p:sp>
        <p:nvSpPr>
          <p:cNvPr id="11" name="Retângulo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tângulo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tângulo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Retângulo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  <a:p>
            <a:pPr lvl="1" eaLnBrk="1" latinLnBrk="0" hangingPunct="1"/>
            <a:r>
              <a:rPr kumimoji="0" lang="pt-BR" smtClean="0"/>
              <a:t>Segundo nível</a:t>
            </a:r>
          </a:p>
          <a:p>
            <a:pPr lvl="2" eaLnBrk="1" latinLnBrk="0" hangingPunct="1"/>
            <a:r>
              <a:rPr kumimoji="0" lang="pt-BR" smtClean="0"/>
              <a:t>Terceiro nível</a:t>
            </a:r>
          </a:p>
          <a:p>
            <a:pPr lvl="3" eaLnBrk="1" latinLnBrk="0" hangingPunct="1"/>
            <a:r>
              <a:rPr kumimoji="0" lang="pt-BR" smtClean="0"/>
              <a:t>Quarto nível</a:t>
            </a:r>
          </a:p>
          <a:p>
            <a:pPr lvl="4" eaLnBrk="1" latinLnBrk="0" hangingPunct="1"/>
            <a:r>
              <a:rPr kumimoji="0"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2E700DB3-DBF0-4086-B675-117E7A9610B8}" type="datetimeFigureOut">
              <a:rPr lang="pt-BR" smtClean="0"/>
              <a:pPr/>
              <a:t>05/11/2014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paginapessoal.utfpr.edu.br/chiamenti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4" Type="http://schemas.openxmlformats.org/officeDocument/2006/relationships/image" Target="../media/image23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5" Type="http://schemas.openxmlformats.org/officeDocument/2006/relationships/image" Target="../media/image23.png"/><Relationship Id="rId4" Type="http://schemas.openxmlformats.org/officeDocument/2006/relationships/oleObject" Target="../embeddings/oleObject17.bin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8.bin"/><Relationship Id="rId7" Type="http://schemas.openxmlformats.org/officeDocument/2006/relationships/oleObject" Target="../embeddings/oleObject2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6" Type="http://schemas.openxmlformats.org/officeDocument/2006/relationships/oleObject" Target="../embeddings/oleObject19.bin"/><Relationship Id="rId5" Type="http://schemas.openxmlformats.org/officeDocument/2006/relationships/image" Target="../media/image28.png"/><Relationship Id="rId4" Type="http://schemas.openxmlformats.org/officeDocument/2006/relationships/image" Target="../media/image27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6" Type="http://schemas.openxmlformats.org/officeDocument/2006/relationships/oleObject" Target="../embeddings/oleObject24.bin"/><Relationship Id="rId5" Type="http://schemas.openxmlformats.org/officeDocument/2006/relationships/oleObject" Target="../embeddings/oleObject23.bin"/><Relationship Id="rId4" Type="http://schemas.openxmlformats.org/officeDocument/2006/relationships/oleObject" Target="../embeddings/oleObject22.bin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5" Type="http://schemas.openxmlformats.org/officeDocument/2006/relationships/oleObject" Target="../embeddings/oleObject27.bin"/><Relationship Id="rId4" Type="http://schemas.openxmlformats.org/officeDocument/2006/relationships/oleObject" Target="../embeddings/oleObject26.bin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4" Type="http://schemas.openxmlformats.org/officeDocument/2006/relationships/oleObject" Target="../embeddings/oleObject29.bin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4.vml"/><Relationship Id="rId4" Type="http://schemas.openxmlformats.org/officeDocument/2006/relationships/oleObject" Target="../embeddings/oleObject31.bin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5.vml"/><Relationship Id="rId6" Type="http://schemas.openxmlformats.org/officeDocument/2006/relationships/oleObject" Target="../embeddings/oleObject34.bin"/><Relationship Id="rId5" Type="http://schemas.openxmlformats.org/officeDocument/2006/relationships/oleObject" Target="../embeddings/oleObject33.bin"/><Relationship Id="rId4" Type="http://schemas.openxmlformats.org/officeDocument/2006/relationships/image" Target="../media/image38.png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0.bin"/><Relationship Id="rId3" Type="http://schemas.openxmlformats.org/officeDocument/2006/relationships/oleObject" Target="../embeddings/oleObject35.bin"/><Relationship Id="rId7" Type="http://schemas.openxmlformats.org/officeDocument/2006/relationships/oleObject" Target="../embeddings/oleObject39.bin"/><Relationship Id="rId12" Type="http://schemas.openxmlformats.org/officeDocument/2006/relationships/oleObject" Target="../embeddings/oleObject4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6.vml"/><Relationship Id="rId6" Type="http://schemas.openxmlformats.org/officeDocument/2006/relationships/oleObject" Target="../embeddings/oleObject38.bin"/><Relationship Id="rId11" Type="http://schemas.openxmlformats.org/officeDocument/2006/relationships/oleObject" Target="../embeddings/oleObject43.bin"/><Relationship Id="rId5" Type="http://schemas.openxmlformats.org/officeDocument/2006/relationships/oleObject" Target="../embeddings/oleObject37.bin"/><Relationship Id="rId10" Type="http://schemas.openxmlformats.org/officeDocument/2006/relationships/oleObject" Target="../embeddings/oleObject42.bin"/><Relationship Id="rId4" Type="http://schemas.openxmlformats.org/officeDocument/2006/relationships/oleObject" Target="../embeddings/oleObject36.bin"/><Relationship Id="rId9" Type="http://schemas.openxmlformats.org/officeDocument/2006/relationships/oleObject" Target="../embeddings/oleObject41.bin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5.bin"/><Relationship Id="rId7" Type="http://schemas.openxmlformats.org/officeDocument/2006/relationships/oleObject" Target="../embeddings/oleObject4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7.vml"/><Relationship Id="rId6" Type="http://schemas.openxmlformats.org/officeDocument/2006/relationships/oleObject" Target="../embeddings/oleObject48.bin"/><Relationship Id="rId5" Type="http://schemas.openxmlformats.org/officeDocument/2006/relationships/oleObject" Target="../embeddings/oleObject47.bin"/><Relationship Id="rId4" Type="http://schemas.openxmlformats.org/officeDocument/2006/relationships/oleObject" Target="../embeddings/oleObject46.bin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8.vml"/><Relationship Id="rId6" Type="http://schemas.openxmlformats.org/officeDocument/2006/relationships/oleObject" Target="../embeddings/oleObject53.bin"/><Relationship Id="rId5" Type="http://schemas.openxmlformats.org/officeDocument/2006/relationships/oleObject" Target="../embeddings/oleObject52.bin"/><Relationship Id="rId4" Type="http://schemas.openxmlformats.org/officeDocument/2006/relationships/oleObject" Target="../embeddings/oleObject51.bin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9.vml"/><Relationship Id="rId5" Type="http://schemas.openxmlformats.org/officeDocument/2006/relationships/oleObject" Target="../embeddings/oleObject56.bin"/><Relationship Id="rId4" Type="http://schemas.openxmlformats.org/officeDocument/2006/relationships/oleObject" Target="../embeddings/oleObject55.bin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oleObject" Target="../embeddings/oleObject3.bin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oleObject" Target="../embeddings/oleObject5.bin"/><Relationship Id="rId7" Type="http://schemas.openxmlformats.org/officeDocument/2006/relationships/image" Target="../media/image10.jpe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9.jpeg"/><Relationship Id="rId5" Type="http://schemas.openxmlformats.org/officeDocument/2006/relationships/image" Target="../media/image8.png"/><Relationship Id="rId4" Type="http://schemas.openxmlformats.org/officeDocument/2006/relationships/image" Target="../media/image7.jpeg"/><Relationship Id="rId9" Type="http://schemas.openxmlformats.org/officeDocument/2006/relationships/image" Target="../media/image1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0.bin"/><Relationship Id="rId3" Type="http://schemas.openxmlformats.org/officeDocument/2006/relationships/oleObject" Target="../embeddings/oleObject7.bin"/><Relationship Id="rId7" Type="http://schemas.openxmlformats.org/officeDocument/2006/relationships/oleObject" Target="../embeddings/oleObject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8.bin"/><Relationship Id="rId5" Type="http://schemas.openxmlformats.org/officeDocument/2006/relationships/image" Target="../media/image17.png"/><Relationship Id="rId4" Type="http://schemas.openxmlformats.org/officeDocument/2006/relationships/image" Target="../media/image16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4.bin"/><Relationship Id="rId3" Type="http://schemas.openxmlformats.org/officeDocument/2006/relationships/oleObject" Target="../embeddings/oleObject11.bin"/><Relationship Id="rId7" Type="http://schemas.openxmlformats.org/officeDocument/2006/relationships/image" Target="../media/image22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oleObject" Target="../embeddings/oleObject13.bin"/><Relationship Id="rId5" Type="http://schemas.openxmlformats.org/officeDocument/2006/relationships/oleObject" Target="../embeddings/oleObject12.bin"/><Relationship Id="rId4" Type="http://schemas.openxmlformats.org/officeDocument/2006/relationships/image" Target="../media/image2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tângulo 4"/>
          <p:cNvSpPr/>
          <p:nvPr/>
        </p:nvSpPr>
        <p:spPr>
          <a:xfrm>
            <a:off x="71406" y="4549700"/>
            <a:ext cx="9001156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pt-BR" sz="2100" b="1" dirty="0" smtClean="0">
                <a:latin typeface="Times New Roman" pitchFamily="18" charset="0"/>
                <a:cs typeface="Times New Roman" pitchFamily="18" charset="0"/>
              </a:rPr>
              <a:t> CONTATOS PARA DÚVIDAS</a:t>
            </a:r>
          </a:p>
          <a:p>
            <a:pPr lvl="1">
              <a:buNone/>
            </a:pP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- Email: </a:t>
            </a:r>
            <a:r>
              <a:rPr lang="pt-BR" sz="2100" u="sng" dirty="0" smtClean="0">
                <a:latin typeface="Times New Roman" pitchFamily="18" charset="0"/>
                <a:cs typeface="Times New Roman" pitchFamily="18" charset="0"/>
              </a:rPr>
              <a:t>ismael.utfpr@gmail.com</a:t>
            </a:r>
            <a:endParaRPr lang="pt-BR" sz="2100" b="1" u="sng" dirty="0" smtClean="0">
              <a:latin typeface="Times New Roman" pitchFamily="18" charset="0"/>
              <a:cs typeface="Times New Roman" pitchFamily="18" charset="0"/>
            </a:endParaRPr>
          </a:p>
          <a:p>
            <a:pPr lvl="1">
              <a:buFontTx/>
              <a:buChar char="-"/>
            </a:pP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Local: DAELT/UTFPR</a:t>
            </a:r>
          </a:p>
          <a:p>
            <a:pPr lvl="1"/>
            <a:endParaRPr lang="pt-BR" sz="2100" b="1" dirty="0" smtClean="0">
              <a:latin typeface="Times New Roman" pitchFamily="18" charset="0"/>
              <a:cs typeface="Times New Roman" pitchFamily="18" charset="0"/>
            </a:endParaRPr>
          </a:p>
          <a:p>
            <a:pPr lvl="1">
              <a:buFont typeface="Arial" pitchFamily="34" charset="0"/>
              <a:buChar char="•"/>
            </a:pPr>
            <a:r>
              <a:rPr lang="pt-BR" sz="2100" b="1" dirty="0" smtClean="0">
                <a:latin typeface="Times New Roman" pitchFamily="18" charset="0"/>
                <a:cs typeface="Times New Roman" pitchFamily="18" charset="0"/>
              </a:rPr>
              <a:t> PLANO DE ENSINO, PLANO DE AULAS E INFORMAÇÕES:</a:t>
            </a:r>
          </a:p>
          <a:p>
            <a:pPr lvl="2"/>
            <a:r>
              <a:rPr lang="pt-BR" sz="2100" u="sng" dirty="0" smtClean="0">
                <a:latin typeface="Times New Roman" pitchFamily="18" charset="0"/>
                <a:cs typeface="Times New Roman" pitchFamily="18" charset="0"/>
                <a:hlinkClick r:id="rId2"/>
              </a:rPr>
              <a:t>https://paginapessoal.utfpr.edu.br/chiamenti</a:t>
            </a:r>
            <a:endParaRPr lang="pt-BR" sz="2100" u="sng" dirty="0" smtClean="0">
              <a:latin typeface="Times New Roman" pitchFamily="18" charset="0"/>
              <a:cs typeface="Times New Roman" pitchFamily="18" charset="0"/>
            </a:endParaRPr>
          </a:p>
          <a:p>
            <a:pPr lvl="2"/>
            <a:endParaRPr lang="pt-BR" u="sng" dirty="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980076" y="285728"/>
            <a:ext cx="1021080" cy="7924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8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42844" y="285728"/>
            <a:ext cx="1674495" cy="8915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9" name="Subtítulo 2"/>
          <p:cNvSpPr txBox="1">
            <a:spLocks/>
          </p:cNvSpPr>
          <p:nvPr/>
        </p:nvSpPr>
        <p:spPr>
          <a:xfrm>
            <a:off x="1785918" y="142852"/>
            <a:ext cx="8077200" cy="1642492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/>
          <a:p>
            <a:pPr marL="438912" marR="0" lvl="0" indent="-32004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tabLst/>
              <a:defRPr/>
            </a:pPr>
            <a:r>
              <a:rPr kumimoji="0" lang="pt-BR" sz="25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Disciplina: Sistemas de Controle 1 -  ET76H</a:t>
            </a:r>
          </a:p>
          <a:p>
            <a:pPr marL="438912" marR="0" lvl="0" indent="-32004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tabLst/>
              <a:defRPr/>
            </a:pPr>
            <a:r>
              <a:rPr kumimoji="0" lang="pt-BR" sz="25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Prof. Dr. Ismael </a:t>
            </a:r>
            <a:r>
              <a:rPr kumimoji="0" lang="pt-BR" sz="25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Chiamenti</a:t>
            </a:r>
            <a:r>
              <a:rPr kumimoji="0" lang="pt-BR" sz="25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</a:p>
          <a:p>
            <a:pPr marL="438912" marR="0" lvl="0" indent="-32004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tabLst/>
              <a:defRPr/>
            </a:pPr>
            <a:r>
              <a:rPr kumimoji="0" lang="pt-BR" sz="25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2014/2</a:t>
            </a:r>
            <a:endParaRPr kumimoji="0" lang="pt-BR" sz="2500" b="0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10" name="CaixaDeTexto 9"/>
          <p:cNvSpPr txBox="1"/>
          <p:nvPr/>
        </p:nvSpPr>
        <p:spPr>
          <a:xfrm>
            <a:off x="3318060" y="2714620"/>
            <a:ext cx="1516762" cy="6617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3700" b="1" dirty="0" smtClean="0">
                <a:latin typeface="Times New Roman" pitchFamily="18" charset="0"/>
                <a:cs typeface="Times New Roman" pitchFamily="18" charset="0"/>
              </a:rPr>
              <a:t>Aula 7</a:t>
            </a:r>
            <a:endParaRPr lang="pt-BR" sz="37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26" name="Object 4"/>
          <p:cNvGraphicFramePr>
            <a:graphicFrameLocks noChangeAspect="1"/>
          </p:cNvGraphicFramePr>
          <p:nvPr/>
        </p:nvGraphicFramePr>
        <p:xfrm>
          <a:off x="5572132" y="4643446"/>
          <a:ext cx="228600" cy="431800"/>
        </p:xfrm>
        <a:graphic>
          <a:graphicData uri="http://schemas.openxmlformats.org/presentationml/2006/ole">
            <p:oleObj spid="_x0000_s113666" name="Equação" r:id="rId3" imgW="114120" imgH="215640" progId="Equation.3">
              <p:embed/>
            </p:oleObj>
          </a:graphicData>
        </a:graphic>
      </p:graphicFrame>
      <p:sp>
        <p:nvSpPr>
          <p:cNvPr id="8" name="Título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>
            <a:normAutofit/>
          </a:bodyPr>
          <a:lstStyle/>
          <a:p>
            <a:r>
              <a:rPr lang="pt-BR" sz="3000" dirty="0" smtClean="0">
                <a:latin typeface="Times New Roman" pitchFamily="18" charset="0"/>
                <a:cs typeface="Times New Roman" pitchFamily="18" charset="0"/>
              </a:rPr>
              <a:t>INTRODUÇÃO</a:t>
            </a:r>
            <a:endParaRPr lang="pt-BR" sz="3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CaixaDeTexto 8"/>
          <p:cNvSpPr txBox="1"/>
          <p:nvPr/>
        </p:nvSpPr>
        <p:spPr>
          <a:xfrm>
            <a:off x="428596" y="2152857"/>
            <a:ext cx="8143932" cy="10618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O 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método de RH (</a:t>
            </a:r>
            <a:r>
              <a:rPr lang="pt-BR" sz="2100" dirty="0" err="1" smtClean="0">
                <a:latin typeface="Times New Roman" pitchFamily="18" charset="0"/>
                <a:cs typeface="Times New Roman" pitchFamily="18" charset="0"/>
              </a:rPr>
              <a:t>Routh-Hurwitz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) indica 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quantos </a:t>
            </a:r>
            <a:r>
              <a:rPr lang="pt-BR" sz="2100" dirty="0" err="1" smtClean="0">
                <a:latin typeface="Times New Roman" pitchFamily="18" charset="0"/>
                <a:cs typeface="Times New Roman" pitchFamily="18" charset="0"/>
              </a:rPr>
              <a:t>pólos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 de malha fechada se localizam no SPLD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sem fornecer sua localização exata, ou seja, não fornece as coordenadas dos polos.</a:t>
            </a:r>
            <a:endParaRPr lang="pt-BR" dirty="0"/>
          </a:p>
        </p:txBody>
      </p:sp>
      <p:pic>
        <p:nvPicPr>
          <p:cNvPr id="5" name="Picture 5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928794" y="4000504"/>
            <a:ext cx="4852035" cy="8229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26" name="Object 4"/>
          <p:cNvGraphicFramePr>
            <a:graphicFrameLocks noChangeAspect="1"/>
          </p:cNvGraphicFramePr>
          <p:nvPr/>
        </p:nvGraphicFramePr>
        <p:xfrm>
          <a:off x="5572132" y="4643446"/>
          <a:ext cx="228600" cy="431800"/>
        </p:xfrm>
        <a:graphic>
          <a:graphicData uri="http://schemas.openxmlformats.org/presentationml/2006/ole">
            <p:oleObj spid="_x0000_s114690" name="Equação" r:id="rId3" imgW="114120" imgH="215640" progId="Equation.3">
              <p:embed/>
            </p:oleObj>
          </a:graphicData>
        </a:graphic>
      </p:graphicFrame>
      <p:sp>
        <p:nvSpPr>
          <p:cNvPr id="8" name="Título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>
            <a:normAutofit/>
          </a:bodyPr>
          <a:lstStyle/>
          <a:p>
            <a:r>
              <a:rPr lang="pt-BR" sz="3000" dirty="0" smtClean="0">
                <a:latin typeface="Times New Roman" pitchFamily="18" charset="0"/>
                <a:cs typeface="Times New Roman" pitchFamily="18" charset="0"/>
              </a:rPr>
              <a:t>TABELA DE ROUTH-HURWITZ</a:t>
            </a:r>
            <a:endParaRPr lang="pt-BR" sz="3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CaixaDeTexto 8"/>
          <p:cNvSpPr txBox="1"/>
          <p:nvPr/>
        </p:nvSpPr>
        <p:spPr>
          <a:xfrm>
            <a:off x="-32" y="1500174"/>
            <a:ext cx="4214842" cy="10618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Tabela de RH básica: considere um sistema em malha fechada com a função de transferência T(s):</a:t>
            </a:r>
            <a:endParaRPr lang="pt-BR" b="1" u="sng" dirty="0"/>
          </a:p>
        </p:txBody>
      </p:sp>
      <p:graphicFrame>
        <p:nvGraphicFramePr>
          <p:cNvPr id="107523" name="Object 3"/>
          <p:cNvGraphicFramePr>
            <a:graphicFrameLocks noChangeAspect="1"/>
          </p:cNvGraphicFramePr>
          <p:nvPr/>
        </p:nvGraphicFramePr>
        <p:xfrm>
          <a:off x="1619250" y="2571750"/>
          <a:ext cx="6183313" cy="4149725"/>
        </p:xfrm>
        <a:graphic>
          <a:graphicData uri="http://schemas.openxmlformats.org/presentationml/2006/ole">
            <p:oleObj spid="_x0000_s114691" name="Equação" r:id="rId4" imgW="3543120" imgH="2412720" progId="Equation.3">
              <p:embed/>
            </p:oleObj>
          </a:graphicData>
        </a:graphic>
      </p:graphicFrame>
      <p:pic>
        <p:nvPicPr>
          <p:cNvPr id="114693" name="Picture 5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220559" y="1643050"/>
            <a:ext cx="4852035" cy="8229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Seta para a direita 6"/>
          <p:cNvSpPr/>
          <p:nvPr/>
        </p:nvSpPr>
        <p:spPr>
          <a:xfrm>
            <a:off x="3357554" y="2285992"/>
            <a:ext cx="1214446" cy="7143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cxnSp>
        <p:nvCxnSpPr>
          <p:cNvPr id="11" name="Conector reto 10"/>
          <p:cNvCxnSpPr/>
          <p:nvPr/>
        </p:nvCxnSpPr>
        <p:spPr>
          <a:xfrm>
            <a:off x="2071670" y="3355974"/>
            <a:ext cx="5357850" cy="1588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Conector reto 11"/>
          <p:cNvCxnSpPr/>
          <p:nvPr/>
        </p:nvCxnSpPr>
        <p:spPr>
          <a:xfrm rot="5400000">
            <a:off x="35687" y="4536289"/>
            <a:ext cx="3929090" cy="1588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26" name="Object 4"/>
          <p:cNvGraphicFramePr>
            <a:graphicFrameLocks noChangeAspect="1"/>
          </p:cNvGraphicFramePr>
          <p:nvPr/>
        </p:nvGraphicFramePr>
        <p:xfrm>
          <a:off x="5572132" y="4643446"/>
          <a:ext cx="228600" cy="431800"/>
        </p:xfrm>
        <a:graphic>
          <a:graphicData uri="http://schemas.openxmlformats.org/presentationml/2006/ole">
            <p:oleObj spid="_x0000_s115714" name="Equação" r:id="rId3" imgW="114120" imgH="215640" progId="Equation.3">
              <p:embed/>
            </p:oleObj>
          </a:graphicData>
        </a:graphic>
      </p:graphicFrame>
      <p:sp>
        <p:nvSpPr>
          <p:cNvPr id="9" name="CaixaDeTexto 8"/>
          <p:cNvSpPr txBox="1"/>
          <p:nvPr/>
        </p:nvSpPr>
        <p:spPr>
          <a:xfrm>
            <a:off x="0" y="1571612"/>
            <a:ext cx="3786182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100" b="1" dirty="0" smtClean="0">
                <a:latin typeface="Times New Roman" pitchFamily="18" charset="0"/>
                <a:cs typeface="Times New Roman" pitchFamily="18" charset="0"/>
              </a:rPr>
              <a:t>Exemplo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: Considere um sistema representado pelo diagrama de blocos ao lado. Determine a Tabela de RH para tal sistema.</a:t>
            </a:r>
            <a:endParaRPr lang="pt-BR" b="1" u="sng" dirty="0"/>
          </a:p>
        </p:txBody>
      </p:sp>
      <p:pic>
        <p:nvPicPr>
          <p:cNvPr id="115716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680491" y="1643050"/>
            <a:ext cx="5392103" cy="12258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0" name="Título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>
            <a:normAutofit/>
          </a:bodyPr>
          <a:lstStyle/>
          <a:p>
            <a:r>
              <a:rPr lang="pt-BR" sz="3000" dirty="0" smtClean="0">
                <a:latin typeface="Times New Roman" pitchFamily="18" charset="0"/>
                <a:cs typeface="Times New Roman" pitchFamily="18" charset="0"/>
              </a:rPr>
              <a:t>TABELA DE ROUTH-HURWITZ</a:t>
            </a:r>
            <a:endParaRPr lang="pt-BR" sz="3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15717" name="Picture 5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500562" y="3000372"/>
            <a:ext cx="4243388" cy="8229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aphicFrame>
        <p:nvGraphicFramePr>
          <p:cNvPr id="115718" name="Object 6"/>
          <p:cNvGraphicFramePr>
            <a:graphicFrameLocks noChangeAspect="1"/>
          </p:cNvGraphicFramePr>
          <p:nvPr/>
        </p:nvGraphicFramePr>
        <p:xfrm>
          <a:off x="71406" y="3571876"/>
          <a:ext cx="6138863" cy="3189288"/>
        </p:xfrm>
        <a:graphic>
          <a:graphicData uri="http://schemas.openxmlformats.org/presentationml/2006/ole">
            <p:oleObj spid="_x0000_s115718" name="Equação" r:id="rId6" imgW="3517560" imgH="1854000" progId="Equation.3">
              <p:embed/>
            </p:oleObj>
          </a:graphicData>
        </a:graphic>
      </p:graphicFrame>
      <p:graphicFrame>
        <p:nvGraphicFramePr>
          <p:cNvPr id="115719" name="Object 7"/>
          <p:cNvGraphicFramePr>
            <a:graphicFrameLocks noChangeAspect="1"/>
          </p:cNvGraphicFramePr>
          <p:nvPr/>
        </p:nvGraphicFramePr>
        <p:xfrm>
          <a:off x="6924675" y="4286250"/>
          <a:ext cx="2016125" cy="1922463"/>
        </p:xfrm>
        <a:graphic>
          <a:graphicData uri="http://schemas.openxmlformats.org/presentationml/2006/ole">
            <p:oleObj spid="_x0000_s115719" name="Equação" r:id="rId7" imgW="1155600" imgH="1117440" progId="Equation.3">
              <p:embed/>
            </p:oleObj>
          </a:graphicData>
        </a:graphic>
      </p:graphicFrame>
      <p:sp>
        <p:nvSpPr>
          <p:cNvPr id="12" name="Seta para a direita 11"/>
          <p:cNvSpPr/>
          <p:nvPr/>
        </p:nvSpPr>
        <p:spPr>
          <a:xfrm>
            <a:off x="6286512" y="5072074"/>
            <a:ext cx="357190" cy="64294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cxnSp>
        <p:nvCxnSpPr>
          <p:cNvPr id="11" name="Conector reto 10"/>
          <p:cNvCxnSpPr/>
          <p:nvPr/>
        </p:nvCxnSpPr>
        <p:spPr>
          <a:xfrm>
            <a:off x="428596" y="4643446"/>
            <a:ext cx="5357850" cy="1588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Conector reto 13"/>
          <p:cNvCxnSpPr/>
          <p:nvPr/>
        </p:nvCxnSpPr>
        <p:spPr>
          <a:xfrm rot="5400000">
            <a:off x="-1000152" y="5429252"/>
            <a:ext cx="2857496" cy="1588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57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57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57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57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57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57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26" name="Object 4"/>
          <p:cNvGraphicFramePr>
            <a:graphicFrameLocks noChangeAspect="1"/>
          </p:cNvGraphicFramePr>
          <p:nvPr/>
        </p:nvGraphicFramePr>
        <p:xfrm>
          <a:off x="5572132" y="4643446"/>
          <a:ext cx="228600" cy="431800"/>
        </p:xfrm>
        <a:graphic>
          <a:graphicData uri="http://schemas.openxmlformats.org/presentationml/2006/ole">
            <p:oleObj spid="_x0000_s116738" name="Equação" r:id="rId3" imgW="114120" imgH="215640" progId="Equation.3">
              <p:embed/>
            </p:oleObj>
          </a:graphicData>
        </a:graphic>
      </p:graphicFrame>
      <p:sp>
        <p:nvSpPr>
          <p:cNvPr id="9" name="CaixaDeTexto 8"/>
          <p:cNvSpPr txBox="1"/>
          <p:nvPr/>
        </p:nvSpPr>
        <p:spPr>
          <a:xfrm>
            <a:off x="142876" y="1571612"/>
            <a:ext cx="8858280" cy="10618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100" b="1" dirty="0" smtClean="0">
                <a:latin typeface="Times New Roman" pitchFamily="18" charset="0"/>
                <a:cs typeface="Times New Roman" pitchFamily="18" charset="0"/>
              </a:rPr>
              <a:t>Critério de RH: 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o número de raízes de um polinômio que estão no semi plano lateral direito do plano s é igual ao número de mudanças de sinal da </a:t>
            </a:r>
            <a:r>
              <a:rPr lang="pt-BR" sz="2100" b="1" u="sng" dirty="0" smtClean="0">
                <a:latin typeface="Times New Roman" pitchFamily="18" charset="0"/>
                <a:cs typeface="Times New Roman" pitchFamily="18" charset="0"/>
              </a:rPr>
              <a:t>primeira coluna 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da Tabela de RH.</a:t>
            </a:r>
            <a:endParaRPr lang="pt-BR" b="1" u="sng" dirty="0"/>
          </a:p>
        </p:txBody>
      </p:sp>
      <p:graphicFrame>
        <p:nvGraphicFramePr>
          <p:cNvPr id="107523" name="Object 3"/>
          <p:cNvGraphicFramePr>
            <a:graphicFrameLocks noChangeAspect="1"/>
          </p:cNvGraphicFramePr>
          <p:nvPr/>
        </p:nvGraphicFramePr>
        <p:xfrm>
          <a:off x="5929322" y="3000372"/>
          <a:ext cx="2327275" cy="393700"/>
        </p:xfrm>
        <a:graphic>
          <a:graphicData uri="http://schemas.openxmlformats.org/presentationml/2006/ole">
            <p:oleObj spid="_x0000_s116739" name="Equação" r:id="rId4" imgW="1333440" imgH="228600" progId="Equation.3">
              <p:embed/>
            </p:oleObj>
          </a:graphicData>
        </a:graphic>
      </p:graphicFrame>
      <p:sp>
        <p:nvSpPr>
          <p:cNvPr id="10" name="Título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>
            <a:normAutofit/>
          </a:bodyPr>
          <a:lstStyle/>
          <a:p>
            <a:r>
              <a:rPr lang="pt-BR" sz="3000" dirty="0" smtClean="0">
                <a:latin typeface="Times New Roman" pitchFamily="18" charset="0"/>
                <a:cs typeface="Times New Roman" pitchFamily="18" charset="0"/>
              </a:rPr>
              <a:t>CRITÉRIO DE ROUTH-HURWITZ</a:t>
            </a:r>
            <a:endParaRPr lang="pt-BR" sz="3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CaixaDeTexto 6"/>
          <p:cNvSpPr txBox="1"/>
          <p:nvPr/>
        </p:nvSpPr>
        <p:spPr>
          <a:xfrm>
            <a:off x="71406" y="2643182"/>
            <a:ext cx="5429288" cy="10618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100" b="1" dirty="0" smtClean="0">
                <a:latin typeface="Times New Roman" pitchFamily="18" charset="0"/>
                <a:cs typeface="Times New Roman" pitchFamily="18" charset="0"/>
              </a:rPr>
              <a:t>Exemplo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: Considere um sistema que possui a equação característica mostrada ao lado (sendo </a:t>
            </a:r>
            <a:r>
              <a:rPr lang="pt-BR" sz="2100" i="1" dirty="0" smtClean="0">
                <a:latin typeface="Times New Roman" pitchFamily="18" charset="0"/>
                <a:cs typeface="Times New Roman" pitchFamily="18" charset="0"/>
              </a:rPr>
              <a:t>q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pt-BR" sz="2100" i="1" dirty="0" smtClean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) a equação do denominador de </a:t>
            </a:r>
            <a:r>
              <a:rPr lang="pt-BR" sz="2100" i="1" dirty="0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pt-BR" sz="2100" i="1" dirty="0" smtClean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)).</a:t>
            </a:r>
            <a:endParaRPr lang="pt-BR" dirty="0"/>
          </a:p>
        </p:txBody>
      </p:sp>
      <p:graphicFrame>
        <p:nvGraphicFramePr>
          <p:cNvPr id="116740" name="Object 4"/>
          <p:cNvGraphicFramePr>
            <a:graphicFrameLocks noChangeAspect="1"/>
          </p:cNvGraphicFramePr>
          <p:nvPr/>
        </p:nvGraphicFramePr>
        <p:xfrm>
          <a:off x="439728" y="3500438"/>
          <a:ext cx="2703512" cy="3232150"/>
        </p:xfrm>
        <a:graphic>
          <a:graphicData uri="http://schemas.openxmlformats.org/presentationml/2006/ole">
            <p:oleObj spid="_x0000_s116740" name="Equação" r:id="rId5" imgW="1549080" imgH="1879560" progId="Equation.3">
              <p:embed/>
            </p:oleObj>
          </a:graphicData>
        </a:graphic>
      </p:graphicFrame>
      <p:graphicFrame>
        <p:nvGraphicFramePr>
          <p:cNvPr id="116741" name="Object 5"/>
          <p:cNvGraphicFramePr>
            <a:graphicFrameLocks noChangeAspect="1"/>
          </p:cNvGraphicFramePr>
          <p:nvPr/>
        </p:nvGraphicFramePr>
        <p:xfrm>
          <a:off x="4217996" y="4221181"/>
          <a:ext cx="1639888" cy="1922463"/>
        </p:xfrm>
        <a:graphic>
          <a:graphicData uri="http://schemas.openxmlformats.org/presentationml/2006/ole">
            <p:oleObj spid="_x0000_s116741" name="Equação" r:id="rId6" imgW="939600" imgH="1117440" progId="Equation.3">
              <p:embed/>
            </p:oleObj>
          </a:graphicData>
        </a:graphic>
      </p:graphicFrame>
      <p:sp>
        <p:nvSpPr>
          <p:cNvPr id="11" name="Seta para a direita 10"/>
          <p:cNvSpPr/>
          <p:nvPr/>
        </p:nvSpPr>
        <p:spPr>
          <a:xfrm>
            <a:off x="3071802" y="4929198"/>
            <a:ext cx="785818" cy="57150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2" name="Elipse 11"/>
          <p:cNvSpPr/>
          <p:nvPr/>
        </p:nvSpPr>
        <p:spPr>
          <a:xfrm>
            <a:off x="4572000" y="4429132"/>
            <a:ext cx="571504" cy="1928826"/>
          </a:xfrm>
          <a:prstGeom prst="ellipse">
            <a:avLst/>
          </a:prstGeom>
          <a:solidFill>
            <a:schemeClr val="accent1">
              <a:alpha val="0"/>
            </a:schemeClr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3" name="CaixaDeTexto 12"/>
          <p:cNvSpPr txBox="1"/>
          <p:nvPr/>
        </p:nvSpPr>
        <p:spPr>
          <a:xfrm>
            <a:off x="5929322" y="4326633"/>
            <a:ext cx="285752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Há duas mudanças de sinal na primeira coluna, logo, dois polos no semi plano lateral direto (SPLD), portanto, </a:t>
            </a:r>
            <a:r>
              <a:rPr lang="pt-BR" sz="21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sistema instável!</a:t>
            </a:r>
            <a:endParaRPr lang="pt-BR" dirty="0">
              <a:solidFill>
                <a:srgbClr val="FF0000"/>
              </a:solidFill>
            </a:endParaRPr>
          </a:p>
        </p:txBody>
      </p:sp>
      <p:sp>
        <p:nvSpPr>
          <p:cNvPr id="14" name="Retângulo de cantos arredondados 13"/>
          <p:cNvSpPr/>
          <p:nvPr/>
        </p:nvSpPr>
        <p:spPr>
          <a:xfrm>
            <a:off x="0" y="1571612"/>
            <a:ext cx="9116704" cy="1076054"/>
          </a:xfrm>
          <a:prstGeom prst="roundRect">
            <a:avLst/>
          </a:prstGeom>
          <a:solidFill>
            <a:schemeClr val="accent1">
              <a:alpha val="0"/>
            </a:schemeClr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cxnSp>
        <p:nvCxnSpPr>
          <p:cNvPr id="15" name="Conector reto 14"/>
          <p:cNvCxnSpPr/>
          <p:nvPr/>
        </p:nvCxnSpPr>
        <p:spPr>
          <a:xfrm>
            <a:off x="785786" y="4572008"/>
            <a:ext cx="2143140" cy="1588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Conector reto 15"/>
          <p:cNvCxnSpPr/>
          <p:nvPr/>
        </p:nvCxnSpPr>
        <p:spPr>
          <a:xfrm rot="5400000">
            <a:off x="-607255" y="5322107"/>
            <a:ext cx="2786082" cy="1588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67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67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167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167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3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26" name="Object 4"/>
          <p:cNvGraphicFramePr>
            <a:graphicFrameLocks noChangeAspect="1"/>
          </p:cNvGraphicFramePr>
          <p:nvPr/>
        </p:nvGraphicFramePr>
        <p:xfrm>
          <a:off x="5572132" y="4643446"/>
          <a:ext cx="228600" cy="431800"/>
        </p:xfrm>
        <a:graphic>
          <a:graphicData uri="http://schemas.openxmlformats.org/presentationml/2006/ole">
            <p:oleObj spid="_x0000_s117762" name="Equação" r:id="rId3" imgW="114120" imgH="215640" progId="Equation.3">
              <p:embed/>
            </p:oleObj>
          </a:graphicData>
        </a:graphic>
      </p:graphicFrame>
      <p:sp>
        <p:nvSpPr>
          <p:cNvPr id="9" name="CaixaDeTexto 8"/>
          <p:cNvSpPr txBox="1"/>
          <p:nvPr/>
        </p:nvSpPr>
        <p:spPr>
          <a:xfrm>
            <a:off x="0" y="1571612"/>
            <a:ext cx="5214942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100" b="1" dirty="0" smtClean="0">
                <a:latin typeface="Times New Roman" pitchFamily="18" charset="0"/>
                <a:cs typeface="Times New Roman" pitchFamily="18" charset="0"/>
              </a:rPr>
              <a:t>Exemplo (sala)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: Considere um sistema representado pela função de transferência ao lado. Determine se o sistema é estável usando o critério de RH.</a:t>
            </a:r>
            <a:endParaRPr lang="pt-BR" b="1" u="sng" dirty="0"/>
          </a:p>
        </p:txBody>
      </p:sp>
      <p:graphicFrame>
        <p:nvGraphicFramePr>
          <p:cNvPr id="107523" name="Object 3"/>
          <p:cNvGraphicFramePr>
            <a:graphicFrameLocks noChangeAspect="1"/>
          </p:cNvGraphicFramePr>
          <p:nvPr/>
        </p:nvGraphicFramePr>
        <p:xfrm>
          <a:off x="5421344" y="1736725"/>
          <a:ext cx="3722688" cy="677863"/>
        </p:xfrm>
        <a:graphic>
          <a:graphicData uri="http://schemas.openxmlformats.org/presentationml/2006/ole">
            <p:oleObj spid="_x0000_s117763" name="Equação" r:id="rId4" imgW="2133360" imgH="393480" progId="Equation.3">
              <p:embed/>
            </p:oleObj>
          </a:graphicData>
        </a:graphic>
      </p:graphicFrame>
      <p:sp>
        <p:nvSpPr>
          <p:cNvPr id="8" name="Título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>
            <a:normAutofit/>
          </a:bodyPr>
          <a:lstStyle/>
          <a:p>
            <a:r>
              <a:rPr lang="pt-BR" sz="3000" dirty="0" smtClean="0">
                <a:latin typeface="Times New Roman" pitchFamily="18" charset="0"/>
                <a:cs typeface="Times New Roman" pitchFamily="18" charset="0"/>
              </a:rPr>
              <a:t>CRITÉRIO DE ROUTH-HURWITZ</a:t>
            </a:r>
            <a:endParaRPr lang="pt-BR" sz="30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17765" name="Object 5"/>
          <p:cNvGraphicFramePr>
            <a:graphicFrameLocks noChangeAspect="1"/>
          </p:cNvGraphicFramePr>
          <p:nvPr/>
        </p:nvGraphicFramePr>
        <p:xfrm>
          <a:off x="2060595" y="3100410"/>
          <a:ext cx="5297487" cy="3543300"/>
        </p:xfrm>
        <a:graphic>
          <a:graphicData uri="http://schemas.openxmlformats.org/presentationml/2006/ole">
            <p:oleObj spid="_x0000_s117765" name="Equação" r:id="rId5" imgW="3035160" imgH="2057400" progId="Equation.3">
              <p:embed/>
            </p:oleObj>
          </a:graphicData>
        </a:graphic>
      </p:graphicFrame>
      <p:cxnSp>
        <p:nvCxnSpPr>
          <p:cNvPr id="7" name="Conector reto 6"/>
          <p:cNvCxnSpPr/>
          <p:nvPr/>
        </p:nvCxnSpPr>
        <p:spPr>
          <a:xfrm>
            <a:off x="2481046" y="3778024"/>
            <a:ext cx="4519846" cy="8166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Conector reto 9"/>
          <p:cNvCxnSpPr/>
          <p:nvPr/>
        </p:nvCxnSpPr>
        <p:spPr>
          <a:xfrm rot="5400000">
            <a:off x="678641" y="4892673"/>
            <a:ext cx="3643314" cy="1588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77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77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26" name="Object 4"/>
          <p:cNvGraphicFramePr>
            <a:graphicFrameLocks noChangeAspect="1"/>
          </p:cNvGraphicFramePr>
          <p:nvPr/>
        </p:nvGraphicFramePr>
        <p:xfrm>
          <a:off x="5572132" y="4643446"/>
          <a:ext cx="228600" cy="431800"/>
        </p:xfrm>
        <a:graphic>
          <a:graphicData uri="http://schemas.openxmlformats.org/presentationml/2006/ole">
            <p:oleObj spid="_x0000_s131074" name="Equação" r:id="rId3" imgW="114120" imgH="215640" progId="Equation.3">
              <p:embed/>
            </p:oleObj>
          </a:graphicData>
        </a:graphic>
      </p:graphicFrame>
      <p:sp>
        <p:nvSpPr>
          <p:cNvPr id="9" name="CaixaDeTexto 8"/>
          <p:cNvSpPr txBox="1"/>
          <p:nvPr/>
        </p:nvSpPr>
        <p:spPr>
          <a:xfrm>
            <a:off x="0" y="1571612"/>
            <a:ext cx="9001156" cy="10618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100" b="1" dirty="0" smtClean="0">
                <a:latin typeface="Times New Roman" pitchFamily="18" charset="0"/>
                <a:cs typeface="Times New Roman" pitchFamily="18" charset="0"/>
              </a:rPr>
              <a:t>Exemplo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: continuação... Quando há um resultado 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zero na primeira coluna, 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e há valores diferentes de zero no restante da linha, substitui-se o valor zero por uma variável </a:t>
            </a:r>
            <a:r>
              <a:rPr lang="el-GR" sz="2100" dirty="0" smtClean="0">
                <a:latin typeface="Times New Roman" pitchFamily="18" charset="0"/>
                <a:cs typeface="Times New Roman" pitchFamily="18" charset="0"/>
              </a:rPr>
              <a:t>ε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 , prosseguindo a construção da tabela:</a:t>
            </a:r>
            <a:endParaRPr lang="pt-BR" dirty="0"/>
          </a:p>
        </p:txBody>
      </p:sp>
      <p:sp>
        <p:nvSpPr>
          <p:cNvPr id="8" name="Título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>
            <a:normAutofit/>
          </a:bodyPr>
          <a:lstStyle/>
          <a:p>
            <a:r>
              <a:rPr lang="pt-BR" sz="3000" dirty="0" smtClean="0">
                <a:latin typeface="Times New Roman" pitchFamily="18" charset="0"/>
                <a:cs typeface="Times New Roman" pitchFamily="18" charset="0"/>
              </a:rPr>
              <a:t>CRITÉRIO DE ROUTH-HURWITZ</a:t>
            </a:r>
            <a:endParaRPr lang="pt-BR" sz="30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31076" name="Object 4"/>
          <p:cNvGraphicFramePr>
            <a:graphicFrameLocks noChangeAspect="1"/>
          </p:cNvGraphicFramePr>
          <p:nvPr/>
        </p:nvGraphicFramePr>
        <p:xfrm>
          <a:off x="1863747" y="2695597"/>
          <a:ext cx="5851525" cy="3805237"/>
        </p:xfrm>
        <a:graphic>
          <a:graphicData uri="http://schemas.openxmlformats.org/presentationml/2006/ole">
            <p:oleObj spid="_x0000_s131076" name="Equação" r:id="rId4" imgW="3352680" imgH="2209680" progId="Equation.3">
              <p:embed/>
            </p:oleObj>
          </a:graphicData>
        </a:graphic>
      </p:graphicFrame>
      <p:cxnSp>
        <p:nvCxnSpPr>
          <p:cNvPr id="6" name="Conector reto 5"/>
          <p:cNvCxnSpPr/>
          <p:nvPr/>
        </p:nvCxnSpPr>
        <p:spPr>
          <a:xfrm>
            <a:off x="2214489" y="3409558"/>
            <a:ext cx="5357850" cy="1588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Conector reto 6"/>
          <p:cNvCxnSpPr/>
          <p:nvPr/>
        </p:nvCxnSpPr>
        <p:spPr>
          <a:xfrm rot="5400000">
            <a:off x="250795" y="4606933"/>
            <a:ext cx="3929090" cy="1588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ítulo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>
            <a:normAutofit/>
          </a:bodyPr>
          <a:lstStyle/>
          <a:p>
            <a:r>
              <a:rPr lang="pt-BR" sz="3000" dirty="0" smtClean="0">
                <a:latin typeface="Times New Roman" pitchFamily="18" charset="0"/>
                <a:cs typeface="Times New Roman" pitchFamily="18" charset="0"/>
              </a:rPr>
              <a:t>CRITÉRIO DE ROUTH-HURWITZ</a:t>
            </a:r>
            <a:endParaRPr lang="pt-BR" sz="3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CaixaDeTexto 5"/>
          <p:cNvSpPr txBox="1"/>
          <p:nvPr/>
        </p:nvSpPr>
        <p:spPr>
          <a:xfrm>
            <a:off x="0" y="1571612"/>
            <a:ext cx="9001156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100" b="1" dirty="0" smtClean="0">
                <a:latin typeface="Times New Roman" pitchFamily="18" charset="0"/>
                <a:cs typeface="Times New Roman" pitchFamily="18" charset="0"/>
              </a:rPr>
              <a:t>Exemplo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: continuação... Análise do sinal da primeira coluna:</a:t>
            </a:r>
            <a:endParaRPr lang="pt-BR" dirty="0"/>
          </a:p>
        </p:txBody>
      </p:sp>
      <p:grpSp>
        <p:nvGrpSpPr>
          <p:cNvPr id="22" name="Grupo 21"/>
          <p:cNvGrpSpPr/>
          <p:nvPr/>
        </p:nvGrpSpPr>
        <p:grpSpPr>
          <a:xfrm>
            <a:off x="1000100" y="2357430"/>
            <a:ext cx="5621366" cy="3617922"/>
            <a:chOff x="3022600" y="2143116"/>
            <a:chExt cx="5621366" cy="3617922"/>
          </a:xfrm>
        </p:grpSpPr>
        <p:graphicFrame>
          <p:nvGraphicFramePr>
            <p:cNvPr id="1026" name="Object 4"/>
            <p:cNvGraphicFramePr>
              <a:graphicFrameLocks noChangeAspect="1"/>
            </p:cNvGraphicFramePr>
            <p:nvPr/>
          </p:nvGraphicFramePr>
          <p:xfrm>
            <a:off x="5572132" y="4643446"/>
            <a:ext cx="228600" cy="431800"/>
          </p:xfrm>
          <a:graphic>
            <a:graphicData uri="http://schemas.openxmlformats.org/presentationml/2006/ole">
              <p:oleObj spid="_x0000_s132098" name="Equação" r:id="rId3" imgW="114120" imgH="215640" progId="Equation.3">
                <p:embed/>
              </p:oleObj>
            </a:graphicData>
          </a:graphic>
        </p:graphicFrame>
        <p:graphicFrame>
          <p:nvGraphicFramePr>
            <p:cNvPr id="132100" name="Object 4"/>
            <p:cNvGraphicFramePr>
              <a:graphicFrameLocks noChangeAspect="1"/>
            </p:cNvGraphicFramePr>
            <p:nvPr/>
          </p:nvGraphicFramePr>
          <p:xfrm>
            <a:off x="3022600" y="3005138"/>
            <a:ext cx="2947988" cy="2755900"/>
          </p:xfrm>
          <a:graphic>
            <a:graphicData uri="http://schemas.openxmlformats.org/presentationml/2006/ole">
              <p:oleObj spid="_x0000_s132100" name="Equação" r:id="rId4" imgW="1688760" imgH="1600200" progId="Equation.3">
                <p:embed/>
              </p:oleObj>
            </a:graphicData>
          </a:graphic>
        </p:graphicFrame>
        <p:sp>
          <p:nvSpPr>
            <p:cNvPr id="11" name="CaixaDeTexto 10"/>
            <p:cNvSpPr txBox="1"/>
            <p:nvPr/>
          </p:nvSpPr>
          <p:spPr>
            <a:xfrm>
              <a:off x="3500430" y="2143116"/>
              <a:ext cx="5143536" cy="4154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sz="2100" dirty="0" smtClean="0">
                  <a:latin typeface="Times New Roman" pitchFamily="18" charset="0"/>
                  <a:cs typeface="Times New Roman" pitchFamily="18" charset="0"/>
                </a:rPr>
                <a:t>1º coluna   </a:t>
              </a:r>
              <a:r>
                <a:rPr lang="el-GR" sz="2100" dirty="0" smtClean="0">
                  <a:latin typeface="Times New Roman" pitchFamily="18" charset="0"/>
                  <a:cs typeface="Times New Roman" pitchFamily="18" charset="0"/>
                </a:rPr>
                <a:t>ε</a:t>
              </a:r>
              <a:r>
                <a:rPr lang="pt-BR" sz="2100" dirty="0" smtClean="0">
                  <a:latin typeface="Times New Roman" pitchFamily="18" charset="0"/>
                  <a:cs typeface="Times New Roman" pitchFamily="18" charset="0"/>
                </a:rPr>
                <a:t> →+0    </a:t>
              </a:r>
              <a:r>
                <a:rPr lang="el-GR" sz="2100" dirty="0" smtClean="0">
                  <a:latin typeface="Times New Roman" pitchFamily="18" charset="0"/>
                  <a:cs typeface="Times New Roman" pitchFamily="18" charset="0"/>
                </a:rPr>
                <a:t>ε</a:t>
              </a:r>
              <a:r>
                <a:rPr lang="pt-BR" sz="2100" dirty="0" smtClean="0">
                  <a:latin typeface="Times New Roman" pitchFamily="18" charset="0"/>
                  <a:cs typeface="Times New Roman" pitchFamily="18" charset="0"/>
                </a:rPr>
                <a:t> →-0</a:t>
              </a:r>
              <a:endParaRPr lang="pt-BR" dirty="0"/>
            </a:p>
          </p:txBody>
        </p:sp>
        <p:cxnSp>
          <p:nvCxnSpPr>
            <p:cNvPr id="15" name="Conector de seta reta 14"/>
            <p:cNvCxnSpPr/>
            <p:nvPr/>
          </p:nvCxnSpPr>
          <p:spPr>
            <a:xfrm rot="16200000" flipH="1">
              <a:off x="5000628" y="2643182"/>
              <a:ext cx="571504" cy="285752"/>
            </a:xfrm>
            <a:prstGeom prst="straightConnector1">
              <a:avLst/>
            </a:prstGeom>
            <a:ln w="3810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Conector de seta reta 15"/>
            <p:cNvCxnSpPr/>
            <p:nvPr/>
          </p:nvCxnSpPr>
          <p:spPr>
            <a:xfrm rot="5400000">
              <a:off x="5572132" y="2643182"/>
              <a:ext cx="642942" cy="214314"/>
            </a:xfrm>
            <a:prstGeom prst="straightConnector1">
              <a:avLst/>
            </a:prstGeom>
            <a:ln w="38100">
              <a:solidFill>
                <a:srgbClr val="0070C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3" name="CaixaDeTexto 22"/>
          <p:cNvSpPr txBox="1"/>
          <p:nvPr/>
        </p:nvSpPr>
        <p:spPr>
          <a:xfrm>
            <a:off x="4929190" y="3867369"/>
            <a:ext cx="3857652" cy="10618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Há duas trocas de sinal, portanto, o sistema possui dois polos no SPLD, logo, </a:t>
            </a:r>
            <a:r>
              <a:rPr lang="pt-BR" sz="21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o sistema é instável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26" name="Object 4"/>
          <p:cNvGraphicFramePr>
            <a:graphicFrameLocks noChangeAspect="1"/>
          </p:cNvGraphicFramePr>
          <p:nvPr/>
        </p:nvGraphicFramePr>
        <p:xfrm>
          <a:off x="5572132" y="4643446"/>
          <a:ext cx="228600" cy="431800"/>
        </p:xfrm>
        <a:graphic>
          <a:graphicData uri="http://schemas.openxmlformats.org/presentationml/2006/ole">
            <p:oleObj spid="_x0000_s133122" name="Equação" r:id="rId3" imgW="114120" imgH="215640" progId="Equation.3">
              <p:embed/>
            </p:oleObj>
          </a:graphicData>
        </a:graphic>
      </p:graphicFrame>
      <p:sp>
        <p:nvSpPr>
          <p:cNvPr id="9" name="CaixaDeTexto 8"/>
          <p:cNvSpPr txBox="1"/>
          <p:nvPr/>
        </p:nvSpPr>
        <p:spPr>
          <a:xfrm>
            <a:off x="142876" y="1571612"/>
            <a:ext cx="8786842" cy="10618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100" b="1" dirty="0" smtClean="0">
                <a:latin typeface="Times New Roman" pitchFamily="18" charset="0"/>
                <a:cs typeface="Times New Roman" pitchFamily="18" charset="0"/>
              </a:rPr>
              <a:t>Exemplo (sala)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: Considere um sistema representado pelo diagrama de blocos abaixo. Projetar a faixa de valores do ganho </a:t>
            </a:r>
            <a:r>
              <a:rPr lang="pt-BR" sz="2100" i="1" dirty="0" smtClean="0">
                <a:latin typeface="Times New Roman" pitchFamily="18" charset="0"/>
                <a:cs typeface="Times New Roman" pitchFamily="18" charset="0"/>
              </a:rPr>
              <a:t>Kr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 para que o sistema permaneça estável.</a:t>
            </a:r>
            <a:endParaRPr lang="pt-BR" b="1" u="sng" dirty="0"/>
          </a:p>
        </p:txBody>
      </p:sp>
      <p:sp>
        <p:nvSpPr>
          <p:cNvPr id="8" name="Título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>
            <a:normAutofit/>
          </a:bodyPr>
          <a:lstStyle/>
          <a:p>
            <a:r>
              <a:rPr lang="pt-BR" sz="3000" dirty="0" smtClean="0">
                <a:latin typeface="Times New Roman" pitchFamily="18" charset="0"/>
                <a:cs typeface="Times New Roman" pitchFamily="18" charset="0"/>
              </a:rPr>
              <a:t>CRITÉRIO DE ROUTH-HURWITZ</a:t>
            </a:r>
            <a:endParaRPr lang="pt-BR" sz="3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33124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571604" y="2811784"/>
            <a:ext cx="5949315" cy="12601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aphicFrame>
        <p:nvGraphicFramePr>
          <p:cNvPr id="133125" name="Object 5"/>
          <p:cNvGraphicFramePr>
            <a:graphicFrameLocks noChangeAspect="1"/>
          </p:cNvGraphicFramePr>
          <p:nvPr/>
        </p:nvGraphicFramePr>
        <p:xfrm>
          <a:off x="857224" y="4500570"/>
          <a:ext cx="2901950" cy="1312863"/>
        </p:xfrm>
        <a:graphic>
          <a:graphicData uri="http://schemas.openxmlformats.org/presentationml/2006/ole">
            <p:oleObj spid="_x0000_s133125" name="Equação" r:id="rId5" imgW="1663560" imgH="761760" progId="Equation.3">
              <p:embed/>
            </p:oleObj>
          </a:graphicData>
        </a:graphic>
      </p:graphicFrame>
      <p:graphicFrame>
        <p:nvGraphicFramePr>
          <p:cNvPr id="133126" name="Object 6"/>
          <p:cNvGraphicFramePr>
            <a:graphicFrameLocks noChangeAspect="1"/>
          </p:cNvGraphicFramePr>
          <p:nvPr/>
        </p:nvGraphicFramePr>
        <p:xfrm>
          <a:off x="4791075" y="4929188"/>
          <a:ext cx="3211513" cy="679450"/>
        </p:xfrm>
        <a:graphic>
          <a:graphicData uri="http://schemas.openxmlformats.org/presentationml/2006/ole">
            <p:oleObj spid="_x0000_s133126" name="Equação" r:id="rId6" imgW="1841400" imgH="39348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31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31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331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331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26" name="Object 4"/>
          <p:cNvGraphicFramePr>
            <a:graphicFrameLocks noChangeAspect="1"/>
          </p:cNvGraphicFramePr>
          <p:nvPr/>
        </p:nvGraphicFramePr>
        <p:xfrm>
          <a:off x="5572132" y="4643446"/>
          <a:ext cx="228600" cy="431800"/>
        </p:xfrm>
        <a:graphic>
          <a:graphicData uri="http://schemas.openxmlformats.org/presentationml/2006/ole">
            <p:oleObj spid="_x0000_s134146" name="Equação" r:id="rId3" imgW="114120" imgH="215640" progId="Equation.3">
              <p:embed/>
            </p:oleObj>
          </a:graphicData>
        </a:graphic>
      </p:graphicFrame>
      <p:sp>
        <p:nvSpPr>
          <p:cNvPr id="9" name="CaixaDeTexto 8"/>
          <p:cNvSpPr txBox="1"/>
          <p:nvPr/>
        </p:nvSpPr>
        <p:spPr>
          <a:xfrm>
            <a:off x="0" y="1571612"/>
            <a:ext cx="3786182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100" b="1" dirty="0" smtClean="0">
                <a:latin typeface="Times New Roman" pitchFamily="18" charset="0"/>
                <a:cs typeface="Times New Roman" pitchFamily="18" charset="0"/>
              </a:rPr>
              <a:t>Exemplo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: Continuação...</a:t>
            </a:r>
            <a:endParaRPr lang="pt-BR" b="1" u="sng" dirty="0"/>
          </a:p>
        </p:txBody>
      </p:sp>
      <p:sp>
        <p:nvSpPr>
          <p:cNvPr id="8" name="Título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>
            <a:normAutofit/>
          </a:bodyPr>
          <a:lstStyle/>
          <a:p>
            <a:r>
              <a:rPr lang="pt-BR" sz="3000" dirty="0" smtClean="0">
                <a:latin typeface="Times New Roman" pitchFamily="18" charset="0"/>
                <a:cs typeface="Times New Roman" pitchFamily="18" charset="0"/>
              </a:rPr>
              <a:t>CRITÉRIO DE ROUTH-HURWITZ</a:t>
            </a:r>
            <a:endParaRPr lang="pt-BR" sz="30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34148" name="Object 4"/>
          <p:cNvGraphicFramePr>
            <a:graphicFrameLocks noChangeAspect="1"/>
          </p:cNvGraphicFramePr>
          <p:nvPr/>
        </p:nvGraphicFramePr>
        <p:xfrm>
          <a:off x="3000364" y="1571612"/>
          <a:ext cx="3209925" cy="679450"/>
        </p:xfrm>
        <a:graphic>
          <a:graphicData uri="http://schemas.openxmlformats.org/presentationml/2006/ole">
            <p:oleObj spid="_x0000_s134148" name="Equação" r:id="rId4" imgW="1841400" imgH="393480" progId="Equation.3">
              <p:embed/>
            </p:oleObj>
          </a:graphicData>
        </a:graphic>
      </p:graphicFrame>
      <p:graphicFrame>
        <p:nvGraphicFramePr>
          <p:cNvPr id="134149" name="Object 5"/>
          <p:cNvGraphicFramePr>
            <a:graphicFrameLocks noChangeAspect="1"/>
          </p:cNvGraphicFramePr>
          <p:nvPr/>
        </p:nvGraphicFramePr>
        <p:xfrm>
          <a:off x="214282" y="2571744"/>
          <a:ext cx="5407025" cy="3713163"/>
        </p:xfrm>
        <a:graphic>
          <a:graphicData uri="http://schemas.openxmlformats.org/presentationml/2006/ole">
            <p:oleObj spid="_x0000_s134149" name="Equação" r:id="rId5" imgW="3098520" imgH="2158920" progId="Equation.3">
              <p:embed/>
            </p:oleObj>
          </a:graphicData>
        </a:graphic>
      </p:graphicFrame>
      <p:grpSp>
        <p:nvGrpSpPr>
          <p:cNvPr id="20" name="Grupo 19"/>
          <p:cNvGrpSpPr/>
          <p:nvPr/>
        </p:nvGrpSpPr>
        <p:grpSpPr>
          <a:xfrm>
            <a:off x="5808651" y="4405333"/>
            <a:ext cx="1433533" cy="1238245"/>
            <a:chOff x="5808651" y="4405333"/>
            <a:chExt cx="1433533" cy="1238245"/>
          </a:xfrm>
        </p:grpSpPr>
        <p:graphicFrame>
          <p:nvGraphicFramePr>
            <p:cNvPr id="134151" name="Object 7"/>
            <p:cNvGraphicFramePr>
              <a:graphicFrameLocks noChangeAspect="1"/>
            </p:cNvGraphicFramePr>
            <p:nvPr/>
          </p:nvGraphicFramePr>
          <p:xfrm>
            <a:off x="5808651" y="4405333"/>
            <a:ext cx="1384300" cy="309563"/>
          </p:xfrm>
          <a:graphic>
            <a:graphicData uri="http://schemas.openxmlformats.org/presentationml/2006/ole">
              <p:oleObj spid="_x0000_s134151" name="Equação" r:id="rId6" imgW="799920" imgH="177480" progId="Equation.3">
                <p:embed/>
              </p:oleObj>
            </a:graphicData>
          </a:graphic>
        </p:graphicFrame>
        <p:graphicFrame>
          <p:nvGraphicFramePr>
            <p:cNvPr id="134152" name="Object 8"/>
            <p:cNvGraphicFramePr>
              <a:graphicFrameLocks noChangeAspect="1"/>
            </p:cNvGraphicFramePr>
            <p:nvPr/>
          </p:nvGraphicFramePr>
          <p:xfrm>
            <a:off x="5857884" y="4905399"/>
            <a:ext cx="1384300" cy="309562"/>
          </p:xfrm>
          <a:graphic>
            <a:graphicData uri="http://schemas.openxmlformats.org/presentationml/2006/ole">
              <p:oleObj spid="_x0000_s134152" name="Equação" r:id="rId7" imgW="799920" imgH="177480" progId="Equation.3">
                <p:embed/>
              </p:oleObj>
            </a:graphicData>
          </a:graphic>
        </p:graphicFrame>
        <p:graphicFrame>
          <p:nvGraphicFramePr>
            <p:cNvPr id="134153" name="Object 9"/>
            <p:cNvGraphicFramePr>
              <a:graphicFrameLocks noChangeAspect="1"/>
            </p:cNvGraphicFramePr>
            <p:nvPr/>
          </p:nvGraphicFramePr>
          <p:xfrm>
            <a:off x="6165839" y="5334015"/>
            <a:ext cx="768350" cy="309563"/>
          </p:xfrm>
          <a:graphic>
            <a:graphicData uri="http://schemas.openxmlformats.org/presentationml/2006/ole">
              <p:oleObj spid="_x0000_s134153" name="Equação" r:id="rId8" imgW="444240" imgH="177480" progId="Equation.3">
                <p:embed/>
              </p:oleObj>
            </a:graphicData>
          </a:graphic>
        </p:graphicFrame>
      </p:grpSp>
      <p:graphicFrame>
        <p:nvGraphicFramePr>
          <p:cNvPr id="134155" name="Object 11"/>
          <p:cNvGraphicFramePr>
            <a:graphicFrameLocks noChangeAspect="1"/>
          </p:cNvGraphicFramePr>
          <p:nvPr/>
        </p:nvGraphicFramePr>
        <p:xfrm>
          <a:off x="7831138" y="4440238"/>
          <a:ext cx="900112" cy="285750"/>
        </p:xfrm>
        <a:graphic>
          <a:graphicData uri="http://schemas.openxmlformats.org/presentationml/2006/ole">
            <p:oleObj spid="_x0000_s134155" name="Equação" r:id="rId9" imgW="520560" imgH="164880" progId="Equation.3">
              <p:embed/>
            </p:oleObj>
          </a:graphicData>
        </a:graphic>
      </p:graphicFrame>
      <p:grpSp>
        <p:nvGrpSpPr>
          <p:cNvPr id="21" name="Grupo 20"/>
          <p:cNvGrpSpPr/>
          <p:nvPr/>
        </p:nvGrpSpPr>
        <p:grpSpPr>
          <a:xfrm>
            <a:off x="6786578" y="5929330"/>
            <a:ext cx="1428760" cy="428628"/>
            <a:chOff x="6786578" y="5929330"/>
            <a:chExt cx="1428760" cy="428628"/>
          </a:xfrm>
        </p:grpSpPr>
        <p:sp>
          <p:nvSpPr>
            <p:cNvPr id="16" name="Retângulo de cantos arredondados 15"/>
            <p:cNvSpPr/>
            <p:nvPr/>
          </p:nvSpPr>
          <p:spPr>
            <a:xfrm>
              <a:off x="6786578" y="5929330"/>
              <a:ext cx="1428760" cy="428628"/>
            </a:xfrm>
            <a:prstGeom prst="roundRect">
              <a:avLst/>
            </a:prstGeom>
            <a:solidFill>
              <a:schemeClr val="accent1">
                <a:alpha val="0"/>
              </a:schemeClr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graphicFrame>
          <p:nvGraphicFramePr>
            <p:cNvPr id="134156" name="Object 12"/>
            <p:cNvGraphicFramePr>
              <a:graphicFrameLocks noChangeAspect="1"/>
            </p:cNvGraphicFramePr>
            <p:nvPr/>
          </p:nvGraphicFramePr>
          <p:xfrm>
            <a:off x="6881813" y="6000750"/>
            <a:ext cx="1293812" cy="309563"/>
          </p:xfrm>
          <a:graphic>
            <a:graphicData uri="http://schemas.openxmlformats.org/presentationml/2006/ole">
              <p:oleObj spid="_x0000_s134156" name="Equação" r:id="rId10" imgW="749160" imgH="177480" progId="Equation.3">
                <p:embed/>
              </p:oleObj>
            </a:graphicData>
          </a:graphic>
        </p:graphicFrame>
      </p:grpSp>
      <p:grpSp>
        <p:nvGrpSpPr>
          <p:cNvPr id="19" name="Grupo 18"/>
          <p:cNvGrpSpPr/>
          <p:nvPr/>
        </p:nvGrpSpPr>
        <p:grpSpPr>
          <a:xfrm>
            <a:off x="5643570" y="1928802"/>
            <a:ext cx="4412654" cy="2357454"/>
            <a:chOff x="5643570" y="1928802"/>
            <a:chExt cx="4412654" cy="2357454"/>
          </a:xfrm>
        </p:grpSpPr>
        <p:sp>
          <p:nvSpPr>
            <p:cNvPr id="18" name="Retângulo de cantos arredondados 17"/>
            <p:cNvSpPr/>
            <p:nvPr/>
          </p:nvSpPr>
          <p:spPr>
            <a:xfrm>
              <a:off x="5643570" y="3429000"/>
              <a:ext cx="3286148" cy="857256"/>
            </a:xfrm>
            <a:prstGeom prst="roundRect">
              <a:avLst/>
            </a:prstGeom>
            <a:solidFill>
              <a:schemeClr val="accent1">
                <a:alpha val="0"/>
              </a:schemeClr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10" name="CaixaDeTexto 9"/>
            <p:cNvSpPr txBox="1"/>
            <p:nvPr/>
          </p:nvSpPr>
          <p:spPr>
            <a:xfrm>
              <a:off x="6357950" y="1928802"/>
              <a:ext cx="2786050" cy="138499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sz="2100" dirty="0" smtClean="0">
                  <a:latin typeface="Times New Roman" pitchFamily="18" charset="0"/>
                  <a:cs typeface="Times New Roman" pitchFamily="18" charset="0"/>
                </a:rPr>
                <a:t>Para o sistema ser estável não deve haver mudança de sinal na primeira coluna, logo:</a:t>
              </a:r>
              <a:endParaRPr lang="pt-BR" u="sng" dirty="0"/>
            </a:p>
          </p:txBody>
        </p:sp>
        <p:graphicFrame>
          <p:nvGraphicFramePr>
            <p:cNvPr id="134150" name="Object 6"/>
            <p:cNvGraphicFramePr>
              <a:graphicFrameLocks noChangeAspect="1"/>
            </p:cNvGraphicFramePr>
            <p:nvPr/>
          </p:nvGraphicFramePr>
          <p:xfrm>
            <a:off x="5786446" y="3548077"/>
            <a:ext cx="1428760" cy="682003"/>
          </p:xfrm>
          <a:graphic>
            <a:graphicData uri="http://schemas.openxmlformats.org/presentationml/2006/ole">
              <p:oleObj spid="_x0000_s134150" name="Equação" r:id="rId11" imgW="825480" imgH="393480" progId="Equation.3">
                <p:embed/>
              </p:oleObj>
            </a:graphicData>
          </a:graphic>
        </p:graphicFrame>
        <p:graphicFrame>
          <p:nvGraphicFramePr>
            <p:cNvPr id="134154" name="Object 10"/>
            <p:cNvGraphicFramePr>
              <a:graphicFrameLocks noChangeAspect="1"/>
            </p:cNvGraphicFramePr>
            <p:nvPr/>
          </p:nvGraphicFramePr>
          <p:xfrm>
            <a:off x="7643834" y="3714752"/>
            <a:ext cx="1274762" cy="307975"/>
          </p:xfrm>
          <a:graphic>
            <a:graphicData uri="http://schemas.openxmlformats.org/presentationml/2006/ole">
              <p:oleObj spid="_x0000_s134154" name="Equação" r:id="rId12" imgW="736560" imgH="177480" progId="Equation.3">
                <p:embed/>
              </p:oleObj>
            </a:graphicData>
          </a:graphic>
        </p:graphicFrame>
        <p:sp>
          <p:nvSpPr>
            <p:cNvPr id="17" name="CaixaDeTexto 16"/>
            <p:cNvSpPr txBox="1"/>
            <p:nvPr/>
          </p:nvSpPr>
          <p:spPr>
            <a:xfrm>
              <a:off x="7270174" y="3528363"/>
              <a:ext cx="278605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sz="3200" b="1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e</a:t>
              </a:r>
              <a:endParaRPr lang="pt-BR" sz="3200" b="1" u="sng" dirty="0">
                <a:solidFill>
                  <a:srgbClr val="FF0000"/>
                </a:solidFill>
              </a:endParaRPr>
            </a:p>
          </p:txBody>
        </p:sp>
      </p:grpSp>
      <p:cxnSp>
        <p:nvCxnSpPr>
          <p:cNvPr id="22" name="Conector reto 21"/>
          <p:cNvCxnSpPr/>
          <p:nvPr/>
        </p:nvCxnSpPr>
        <p:spPr>
          <a:xfrm>
            <a:off x="579752" y="3668842"/>
            <a:ext cx="4824761" cy="2406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Conector reto 22"/>
          <p:cNvCxnSpPr/>
          <p:nvPr/>
        </p:nvCxnSpPr>
        <p:spPr>
          <a:xfrm rot="5400000">
            <a:off x="-892225" y="4392607"/>
            <a:ext cx="2928982" cy="1588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341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341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26" name="Object 4"/>
          <p:cNvGraphicFramePr>
            <a:graphicFrameLocks noChangeAspect="1"/>
          </p:cNvGraphicFramePr>
          <p:nvPr/>
        </p:nvGraphicFramePr>
        <p:xfrm>
          <a:off x="5572132" y="4643446"/>
          <a:ext cx="228600" cy="431800"/>
        </p:xfrm>
        <a:graphic>
          <a:graphicData uri="http://schemas.openxmlformats.org/presentationml/2006/ole">
            <p:oleObj spid="_x0000_s136194" name="Equação" r:id="rId3" imgW="114120" imgH="215640" progId="Equation.3">
              <p:embed/>
            </p:oleObj>
          </a:graphicData>
        </a:graphic>
      </p:graphicFrame>
      <p:graphicFrame>
        <p:nvGraphicFramePr>
          <p:cNvPr id="107523" name="Object 3"/>
          <p:cNvGraphicFramePr>
            <a:graphicFrameLocks noChangeAspect="1"/>
          </p:cNvGraphicFramePr>
          <p:nvPr/>
        </p:nvGraphicFramePr>
        <p:xfrm>
          <a:off x="6572264" y="1928802"/>
          <a:ext cx="2216150" cy="393700"/>
        </p:xfrm>
        <a:graphic>
          <a:graphicData uri="http://schemas.openxmlformats.org/presentationml/2006/ole">
            <p:oleObj spid="_x0000_s136195" name="Equação" r:id="rId4" imgW="1269720" imgH="228600" progId="Equation.3">
              <p:embed/>
            </p:oleObj>
          </a:graphicData>
        </a:graphic>
      </p:graphicFrame>
      <p:sp>
        <p:nvSpPr>
          <p:cNvPr id="8" name="Título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>
            <a:normAutofit/>
          </a:bodyPr>
          <a:lstStyle/>
          <a:p>
            <a:r>
              <a:rPr lang="pt-BR" sz="3000" dirty="0" smtClean="0">
                <a:latin typeface="Times New Roman" pitchFamily="18" charset="0"/>
                <a:cs typeface="Times New Roman" pitchFamily="18" charset="0"/>
              </a:rPr>
              <a:t>CRITÉRIO DE ROUTH-HURWITZ</a:t>
            </a:r>
            <a:endParaRPr lang="pt-BR" sz="3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CaixaDeTexto 5"/>
          <p:cNvSpPr txBox="1"/>
          <p:nvPr/>
        </p:nvSpPr>
        <p:spPr>
          <a:xfrm>
            <a:off x="0" y="1571612"/>
            <a:ext cx="6000760" cy="10618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100" b="1" dirty="0" smtClean="0">
                <a:latin typeface="Times New Roman" pitchFamily="18" charset="0"/>
                <a:cs typeface="Times New Roman" pitchFamily="18" charset="0"/>
              </a:rPr>
              <a:t>Exemplo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: Considere um sistema que contém a seguinte equação característica mostrada ao lado. Determine se o sistema é estável ou não.</a:t>
            </a:r>
            <a:endParaRPr lang="pt-BR" b="1" u="sng" dirty="0"/>
          </a:p>
        </p:txBody>
      </p:sp>
      <p:graphicFrame>
        <p:nvGraphicFramePr>
          <p:cNvPr id="136196" name="Object 4"/>
          <p:cNvGraphicFramePr>
            <a:graphicFrameLocks noChangeAspect="1"/>
          </p:cNvGraphicFramePr>
          <p:nvPr/>
        </p:nvGraphicFramePr>
        <p:xfrm>
          <a:off x="357158" y="3214686"/>
          <a:ext cx="2436813" cy="2533650"/>
        </p:xfrm>
        <a:graphic>
          <a:graphicData uri="http://schemas.openxmlformats.org/presentationml/2006/ole">
            <p:oleObj spid="_x0000_s136196" name="Equação" r:id="rId5" imgW="1396800" imgH="1473120" progId="Equation.3">
              <p:embed/>
            </p:oleObj>
          </a:graphicData>
        </a:graphic>
      </p:graphicFrame>
      <p:graphicFrame>
        <p:nvGraphicFramePr>
          <p:cNvPr id="136197" name="Object 5"/>
          <p:cNvGraphicFramePr>
            <a:graphicFrameLocks noChangeAspect="1"/>
          </p:cNvGraphicFramePr>
          <p:nvPr/>
        </p:nvGraphicFramePr>
        <p:xfrm>
          <a:off x="3428992" y="3857628"/>
          <a:ext cx="1506538" cy="720725"/>
        </p:xfrm>
        <a:graphic>
          <a:graphicData uri="http://schemas.openxmlformats.org/presentationml/2006/ole">
            <p:oleObj spid="_x0000_s136197" name="Equação" r:id="rId6" imgW="863280" imgH="419040" progId="Equation.3">
              <p:embed/>
            </p:oleObj>
          </a:graphicData>
        </a:graphic>
      </p:graphicFrame>
      <p:sp>
        <p:nvSpPr>
          <p:cNvPr id="10" name="Seta para a direita 9"/>
          <p:cNvSpPr/>
          <p:nvPr/>
        </p:nvSpPr>
        <p:spPr>
          <a:xfrm>
            <a:off x="2571736" y="4143380"/>
            <a:ext cx="642942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graphicFrame>
        <p:nvGraphicFramePr>
          <p:cNvPr id="136198" name="Object 6"/>
          <p:cNvGraphicFramePr>
            <a:graphicFrameLocks noChangeAspect="1"/>
          </p:cNvGraphicFramePr>
          <p:nvPr/>
        </p:nvGraphicFramePr>
        <p:xfrm>
          <a:off x="6143636" y="2922602"/>
          <a:ext cx="2481263" cy="2578100"/>
        </p:xfrm>
        <a:graphic>
          <a:graphicData uri="http://schemas.openxmlformats.org/presentationml/2006/ole">
            <p:oleObj spid="_x0000_s136198" name="Equação" r:id="rId7" imgW="1422360" imgH="1498320" progId="Equation.3">
              <p:embed/>
            </p:oleObj>
          </a:graphicData>
        </a:graphic>
      </p:graphicFrame>
      <p:sp>
        <p:nvSpPr>
          <p:cNvPr id="11" name="Seta para a direita 10"/>
          <p:cNvSpPr/>
          <p:nvPr/>
        </p:nvSpPr>
        <p:spPr>
          <a:xfrm>
            <a:off x="5072066" y="4143380"/>
            <a:ext cx="785818" cy="2143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2" name="CaixaDeTexto 11"/>
          <p:cNvSpPr txBox="1"/>
          <p:nvPr/>
        </p:nvSpPr>
        <p:spPr>
          <a:xfrm>
            <a:off x="6500858" y="5500702"/>
            <a:ext cx="2571736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Sem mudança de sinal na primeira coluna, portanto o sistema é estável.</a:t>
            </a:r>
            <a:endParaRPr lang="pt-BR" u="sng" dirty="0"/>
          </a:p>
        </p:txBody>
      </p:sp>
      <p:sp>
        <p:nvSpPr>
          <p:cNvPr id="13" name="CaixaDeTexto 12"/>
          <p:cNvSpPr txBox="1"/>
          <p:nvPr/>
        </p:nvSpPr>
        <p:spPr>
          <a:xfrm>
            <a:off x="2714612" y="4857760"/>
            <a:ext cx="3143240" cy="1708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Quando toda a linha é nula, volta-se na linha anterior e deriva-se seus termos, substituindo o resultado na linha inicialmente nula.</a:t>
            </a:r>
            <a:endParaRPr lang="pt-BR" u="sng" dirty="0"/>
          </a:p>
        </p:txBody>
      </p:sp>
      <p:sp>
        <p:nvSpPr>
          <p:cNvPr id="14" name="Elipse 13"/>
          <p:cNvSpPr/>
          <p:nvPr/>
        </p:nvSpPr>
        <p:spPr>
          <a:xfrm>
            <a:off x="1571604" y="4929198"/>
            <a:ext cx="1000132" cy="357190"/>
          </a:xfrm>
          <a:prstGeom prst="ellipse">
            <a:avLst/>
          </a:prstGeom>
          <a:solidFill>
            <a:schemeClr val="accent1">
              <a:alpha val="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cxnSp>
        <p:nvCxnSpPr>
          <p:cNvPr id="15" name="Conector reto 14"/>
          <p:cNvCxnSpPr/>
          <p:nvPr/>
        </p:nvCxnSpPr>
        <p:spPr>
          <a:xfrm>
            <a:off x="714348" y="4283874"/>
            <a:ext cx="1785950" cy="2382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Conector reto 15"/>
          <p:cNvCxnSpPr/>
          <p:nvPr/>
        </p:nvCxnSpPr>
        <p:spPr>
          <a:xfrm rot="5400000">
            <a:off x="-284990" y="4714090"/>
            <a:ext cx="2000264" cy="1588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Conector reto 20"/>
          <p:cNvCxnSpPr/>
          <p:nvPr/>
        </p:nvCxnSpPr>
        <p:spPr>
          <a:xfrm flipV="1">
            <a:off x="6480338" y="4071942"/>
            <a:ext cx="1949314" cy="5539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Conector reto 21"/>
          <p:cNvCxnSpPr/>
          <p:nvPr/>
        </p:nvCxnSpPr>
        <p:spPr>
          <a:xfrm rot="5400000">
            <a:off x="5392743" y="4394207"/>
            <a:ext cx="2216960" cy="794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361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361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361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361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  <p:bldP spid="12" grpId="0"/>
      <p:bldP spid="13" grpId="0"/>
      <p:bldP spid="1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>
            <a:normAutofit/>
          </a:bodyPr>
          <a:lstStyle/>
          <a:p>
            <a:r>
              <a:rPr lang="pt-BR" sz="3000" dirty="0" smtClean="0">
                <a:latin typeface="Times New Roman" pitchFamily="18" charset="0"/>
                <a:cs typeface="Times New Roman" pitchFamily="18" charset="0"/>
              </a:rPr>
              <a:t>HOJE...</a:t>
            </a:r>
            <a:endParaRPr lang="pt-BR" sz="3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Espaço Reservado para Conteúdo 2"/>
          <p:cNvSpPr>
            <a:spLocks noGrp="1"/>
          </p:cNvSpPr>
          <p:nvPr>
            <p:ph idx="1"/>
          </p:nvPr>
        </p:nvSpPr>
        <p:spPr>
          <a:xfrm>
            <a:off x="428596" y="1785926"/>
            <a:ext cx="8229600" cy="4625609"/>
          </a:xfrm>
        </p:spPr>
        <p:txBody>
          <a:bodyPr>
            <a:normAutofit fontScale="92500" lnSpcReduction="10000"/>
          </a:bodyPr>
          <a:lstStyle/>
          <a:p>
            <a:pPr marL="576072" indent="-457200">
              <a:buClr>
                <a:srgbClr val="FF0000"/>
              </a:buClr>
              <a:buSzPct val="100000"/>
              <a:buFont typeface="+mj-lt"/>
              <a:buAutoNum type="arabicPeriod"/>
            </a:pPr>
            <a:r>
              <a:rPr lang="pt-BR" sz="2100" dirty="0" smtClean="0">
                <a:solidFill>
                  <a:schemeClr val="bg1">
                    <a:lumMod val="65000"/>
                  </a:schemeClr>
                </a:solidFill>
                <a:latin typeface="Times New Roman" pitchFamily="18" charset="0"/>
                <a:cs typeface="Times New Roman" pitchFamily="18" charset="0"/>
              </a:rPr>
              <a:t>Conceitos básicos de sistemas de controle;</a:t>
            </a:r>
          </a:p>
          <a:p>
            <a:pPr marL="576072" indent="-457200">
              <a:buClr>
                <a:srgbClr val="FF0000"/>
              </a:buClr>
              <a:buSzPct val="100000"/>
              <a:buFont typeface="+mj-lt"/>
              <a:buAutoNum type="arabicPeriod"/>
            </a:pPr>
            <a:r>
              <a:rPr lang="pt-BR" sz="2100" dirty="0" smtClean="0">
                <a:solidFill>
                  <a:schemeClr val="bg1">
                    <a:lumMod val="65000"/>
                  </a:schemeClr>
                </a:solidFill>
                <a:latin typeface="Times New Roman" pitchFamily="18" charset="0"/>
                <a:cs typeface="Times New Roman" pitchFamily="18" charset="0"/>
              </a:rPr>
              <a:t>Sistemas em malha aberta e malha fechada;</a:t>
            </a:r>
          </a:p>
          <a:p>
            <a:pPr marL="576072" indent="-457200">
              <a:buClr>
                <a:srgbClr val="FF0000"/>
              </a:buClr>
              <a:buSzPct val="100000"/>
              <a:buFont typeface="+mj-lt"/>
              <a:buAutoNum type="arabicPeriod"/>
            </a:pPr>
            <a:r>
              <a:rPr lang="pt-BR" sz="2100" dirty="0" smtClean="0">
                <a:solidFill>
                  <a:schemeClr val="bg1">
                    <a:lumMod val="65000"/>
                  </a:schemeClr>
                </a:solidFill>
                <a:latin typeface="Times New Roman" pitchFamily="18" charset="0"/>
                <a:cs typeface="Times New Roman" pitchFamily="18" charset="0"/>
              </a:rPr>
              <a:t>(Revisão TL) e Simplificação de diagrama de blocos;</a:t>
            </a:r>
          </a:p>
          <a:p>
            <a:pPr marL="576072" indent="-457200">
              <a:buClr>
                <a:srgbClr val="FF0000"/>
              </a:buClr>
              <a:buSzPct val="100000"/>
              <a:buFont typeface="+mj-lt"/>
              <a:buAutoNum type="arabicPeriod"/>
            </a:pPr>
            <a:r>
              <a:rPr lang="pt-BR" sz="2100" dirty="0" smtClean="0">
                <a:solidFill>
                  <a:schemeClr val="bg1">
                    <a:lumMod val="65000"/>
                  </a:schemeClr>
                </a:solidFill>
                <a:latin typeface="Times New Roman" pitchFamily="18" charset="0"/>
                <a:cs typeface="Times New Roman" pitchFamily="18" charset="0"/>
              </a:rPr>
              <a:t>Funções de transferência ;</a:t>
            </a:r>
          </a:p>
          <a:p>
            <a:pPr marL="576072" indent="-457200">
              <a:buClr>
                <a:srgbClr val="FF0000"/>
              </a:buClr>
              <a:buSzPct val="100000"/>
              <a:buFont typeface="+mj-lt"/>
              <a:buAutoNum type="arabicPeriod"/>
            </a:pPr>
            <a:r>
              <a:rPr lang="pt-BR" sz="2100" dirty="0" smtClean="0">
                <a:solidFill>
                  <a:schemeClr val="bg1">
                    <a:lumMod val="65000"/>
                  </a:schemeClr>
                </a:solidFill>
                <a:latin typeface="Times New Roman" pitchFamily="18" charset="0"/>
                <a:cs typeface="Times New Roman" pitchFamily="18" charset="0"/>
              </a:rPr>
              <a:t>Modelo na forma de variáveis de estado;</a:t>
            </a:r>
          </a:p>
          <a:p>
            <a:pPr marL="576072" indent="-457200">
              <a:buClr>
                <a:srgbClr val="FF0000"/>
              </a:buClr>
              <a:buSzPct val="100000"/>
              <a:buFont typeface="+mj-lt"/>
              <a:buAutoNum type="arabicPeriod"/>
            </a:pPr>
            <a:r>
              <a:rPr lang="pt-BR" sz="2100" dirty="0" smtClean="0">
                <a:solidFill>
                  <a:schemeClr val="bg1">
                    <a:lumMod val="65000"/>
                  </a:schemeClr>
                </a:solidFill>
                <a:latin typeface="Times New Roman" pitchFamily="18" charset="0"/>
                <a:cs typeface="Times New Roman" pitchFamily="18" charset="0"/>
              </a:rPr>
              <a:t>Caracterização da resposta de sistemas de                                              primeira ordem, segunda ordem e ordem superior;</a:t>
            </a:r>
          </a:p>
          <a:p>
            <a:pPr marL="576072" indent="-457200">
              <a:buClr>
                <a:srgbClr val="FF0000"/>
              </a:buClr>
              <a:buSzPct val="100000"/>
              <a:buFont typeface="+mj-lt"/>
              <a:buAutoNum type="arabicPeriod"/>
            </a:pPr>
            <a:r>
              <a:rPr lang="pt-BR" sz="2100" dirty="0" smtClean="0">
                <a:solidFill>
                  <a:schemeClr val="bg1">
                    <a:lumMod val="65000"/>
                  </a:schemeClr>
                </a:solidFill>
                <a:latin typeface="Times New Roman" pitchFamily="18" charset="0"/>
                <a:cs typeface="Times New Roman" pitchFamily="18" charset="0"/>
              </a:rPr>
              <a:t>Erro de estado estacionário;</a:t>
            </a:r>
          </a:p>
          <a:p>
            <a:pPr marL="576072" indent="-457200">
              <a:buClr>
                <a:srgbClr val="FF0000"/>
              </a:buClr>
              <a:buSzPct val="100000"/>
              <a:buFont typeface="+mj-lt"/>
              <a:buAutoNum type="arabicPeriod"/>
            </a:pPr>
            <a:r>
              <a:rPr lang="pt-BR" sz="2100" b="1" dirty="0" smtClean="0">
                <a:latin typeface="Times New Roman" pitchFamily="18" charset="0"/>
                <a:cs typeface="Times New Roman" pitchFamily="18" charset="0"/>
              </a:rPr>
              <a:t>Estabilidade;</a:t>
            </a:r>
          </a:p>
          <a:p>
            <a:pPr marL="576072" indent="-457200">
              <a:buClr>
                <a:srgbClr val="FF0000"/>
              </a:buClr>
              <a:buSzPct val="100000"/>
              <a:buFont typeface="+mj-lt"/>
              <a:buAutoNum type="arabicPeriod"/>
            </a:pPr>
            <a:r>
              <a:rPr lang="pt-BR" sz="2100" dirty="0" smtClean="0">
                <a:solidFill>
                  <a:schemeClr val="bg1">
                    <a:lumMod val="65000"/>
                  </a:schemeClr>
                </a:solidFill>
                <a:latin typeface="Times New Roman" pitchFamily="18" charset="0"/>
                <a:cs typeface="Times New Roman" pitchFamily="18" charset="0"/>
              </a:rPr>
              <a:t>Introdução a controladores PID;</a:t>
            </a:r>
          </a:p>
          <a:p>
            <a:pPr marL="576072" indent="-457200">
              <a:buClr>
                <a:srgbClr val="FF0000"/>
              </a:buClr>
              <a:buSzPct val="100000"/>
              <a:buFont typeface="+mj-lt"/>
              <a:buAutoNum type="arabicPeriod"/>
            </a:pPr>
            <a:r>
              <a:rPr lang="pt-BR" sz="2100" dirty="0" smtClean="0">
                <a:solidFill>
                  <a:schemeClr val="bg1">
                    <a:lumMod val="65000"/>
                  </a:schemeClr>
                </a:solidFill>
                <a:latin typeface="Times New Roman" pitchFamily="18" charset="0"/>
                <a:cs typeface="Times New Roman" pitchFamily="18" charset="0"/>
              </a:rPr>
              <a:t>Sintonia de controladores PID;</a:t>
            </a:r>
          </a:p>
          <a:p>
            <a:pPr marL="576072" indent="-457200">
              <a:buClr>
                <a:srgbClr val="FF0000"/>
              </a:buClr>
              <a:buSzPct val="100000"/>
              <a:buFont typeface="+mj-lt"/>
              <a:buAutoNum type="arabicPeriod"/>
            </a:pPr>
            <a:r>
              <a:rPr lang="pt-BR" sz="2100" dirty="0" smtClean="0">
                <a:solidFill>
                  <a:schemeClr val="bg1">
                    <a:lumMod val="65000"/>
                  </a:schemeClr>
                </a:solidFill>
                <a:latin typeface="Times New Roman" pitchFamily="18" charset="0"/>
                <a:cs typeface="Times New Roman" pitchFamily="18" charset="0"/>
              </a:rPr>
              <a:t>Método do lugar das raízes;</a:t>
            </a:r>
          </a:p>
          <a:p>
            <a:pPr marL="576072" indent="-457200">
              <a:buClr>
                <a:srgbClr val="FF0000"/>
              </a:buClr>
              <a:buSzPct val="100000"/>
              <a:buFont typeface="+mj-lt"/>
              <a:buAutoNum type="arabicPeriod"/>
            </a:pPr>
            <a:r>
              <a:rPr lang="pt-BR" sz="2100" dirty="0" smtClean="0">
                <a:solidFill>
                  <a:schemeClr val="bg1">
                    <a:lumMod val="65000"/>
                  </a:schemeClr>
                </a:solidFill>
                <a:latin typeface="Times New Roman" pitchFamily="18" charset="0"/>
                <a:cs typeface="Times New Roman" pitchFamily="18" charset="0"/>
              </a:rPr>
              <a:t>Projeto PID via método do lugar das raízes;</a:t>
            </a:r>
          </a:p>
          <a:p>
            <a:pPr marL="576072" indent="-457200">
              <a:buClr>
                <a:srgbClr val="FF0000"/>
              </a:buClr>
              <a:buSzPct val="100000"/>
              <a:buFont typeface="+mj-lt"/>
              <a:buAutoNum type="arabicPeriod"/>
            </a:pPr>
            <a:r>
              <a:rPr lang="pt-BR" sz="2100" dirty="0" smtClean="0">
                <a:solidFill>
                  <a:schemeClr val="bg1">
                    <a:lumMod val="65000"/>
                  </a:schemeClr>
                </a:solidFill>
                <a:latin typeface="Times New Roman" pitchFamily="18" charset="0"/>
                <a:cs typeface="Times New Roman" pitchFamily="18" charset="0"/>
              </a:rPr>
              <a:t>Resposta em frequência;</a:t>
            </a:r>
          </a:p>
          <a:p>
            <a:pPr marL="576072" indent="-457200">
              <a:buClr>
                <a:srgbClr val="FF0000"/>
              </a:buClr>
              <a:buSzPct val="100000"/>
              <a:buFont typeface="+mj-lt"/>
              <a:buAutoNum type="arabicPeriod"/>
            </a:pPr>
            <a:r>
              <a:rPr lang="pt-BR" sz="2100" dirty="0" smtClean="0">
                <a:solidFill>
                  <a:schemeClr val="bg1">
                    <a:lumMod val="65000"/>
                  </a:schemeClr>
                </a:solidFill>
                <a:latin typeface="Times New Roman" pitchFamily="18" charset="0"/>
                <a:cs typeface="Times New Roman" pitchFamily="18" charset="0"/>
              </a:rPr>
              <a:t>Margens de ganho e fase e estabilidade relativa;</a:t>
            </a:r>
          </a:p>
          <a:p>
            <a:pPr marL="576072" indent="-457200">
              <a:buClr>
                <a:srgbClr val="FF0000"/>
              </a:buClr>
              <a:buSzPct val="100000"/>
              <a:buFont typeface="+mj-lt"/>
              <a:buAutoNum type="arabicPeriod"/>
            </a:pPr>
            <a:r>
              <a:rPr lang="pt-BR" sz="2100" dirty="0" smtClean="0">
                <a:solidFill>
                  <a:schemeClr val="bg1">
                    <a:lumMod val="65000"/>
                  </a:schemeClr>
                </a:solidFill>
                <a:latin typeface="Times New Roman" pitchFamily="18" charset="0"/>
                <a:cs typeface="Times New Roman" pitchFamily="18" charset="0"/>
              </a:rPr>
              <a:t>Projeto de controlador por avanço e atraso de fase;</a:t>
            </a:r>
          </a:p>
          <a:p>
            <a:pPr marL="576072" indent="-457200">
              <a:buClr>
                <a:srgbClr val="FF0000"/>
              </a:buClr>
              <a:buSzPct val="100000"/>
              <a:buFont typeface="+mj-lt"/>
              <a:buAutoNum type="arabicPeriod"/>
            </a:pPr>
            <a:r>
              <a:rPr lang="pt-BR" sz="2100" dirty="0" err="1" smtClean="0">
                <a:solidFill>
                  <a:schemeClr val="bg1">
                    <a:lumMod val="65000"/>
                  </a:schemeClr>
                </a:solidFill>
                <a:latin typeface="Times New Roman" pitchFamily="18" charset="0"/>
                <a:cs typeface="Times New Roman" pitchFamily="18" charset="0"/>
              </a:rPr>
              <a:t>Controlabilidade</a:t>
            </a:r>
            <a:r>
              <a:rPr lang="pt-BR" sz="2100" dirty="0" smtClean="0">
                <a:solidFill>
                  <a:schemeClr val="bg1">
                    <a:lumMod val="65000"/>
                  </a:schemeClr>
                </a:solidFill>
                <a:latin typeface="Times New Roman" pitchFamily="18" charset="0"/>
                <a:cs typeface="Times New Roman" pitchFamily="18" charset="0"/>
              </a:rPr>
              <a:t> e </a:t>
            </a:r>
            <a:r>
              <a:rPr lang="pt-BR" sz="2100" dirty="0" err="1" smtClean="0">
                <a:solidFill>
                  <a:schemeClr val="bg1">
                    <a:lumMod val="65000"/>
                  </a:schemeClr>
                </a:solidFill>
                <a:latin typeface="Times New Roman" pitchFamily="18" charset="0"/>
                <a:cs typeface="Times New Roman" pitchFamily="18" charset="0"/>
              </a:rPr>
              <a:t>Observabilidade</a:t>
            </a:r>
            <a:r>
              <a:rPr lang="pt-BR" sz="2100" dirty="0" smtClean="0">
                <a:solidFill>
                  <a:schemeClr val="bg1">
                    <a:lumMod val="65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pt-BR" sz="1800" dirty="0" smtClean="0">
              <a:latin typeface="Times New Roman" pitchFamily="18" charset="0"/>
              <a:cs typeface="Times New Roman" pitchFamily="18" charset="0"/>
            </a:endParaRPr>
          </a:p>
          <a:p>
            <a:pPr lvl="1">
              <a:buNone/>
            </a:pPr>
            <a:endParaRPr lang="pt-BR" sz="1800" dirty="0" smtClean="0">
              <a:latin typeface="Times New Roman" pitchFamily="18" charset="0"/>
              <a:cs typeface="Times New Roman" pitchFamily="18" charset="0"/>
            </a:endParaRPr>
          </a:p>
          <a:p>
            <a:pPr lvl="1">
              <a:buNone/>
            </a:pPr>
            <a:endParaRPr lang="pt-BR" sz="1800" dirty="0" smtClean="0">
              <a:latin typeface="Times New Roman" pitchFamily="18" charset="0"/>
              <a:cs typeface="Times New Roman" pitchFamily="18" charset="0"/>
            </a:endParaRPr>
          </a:p>
          <a:p>
            <a:pPr lvl="1"/>
            <a:endParaRPr lang="pt-BR" sz="1300" dirty="0" smtClean="0">
              <a:latin typeface="Times New Roman" pitchFamily="18" charset="0"/>
              <a:cs typeface="Times New Roman" pitchFamily="18" charset="0"/>
            </a:endParaRPr>
          </a:p>
          <a:p>
            <a:pPr lvl="1"/>
            <a:endParaRPr lang="pt-BR" sz="2300" dirty="0" smtClean="0">
              <a:latin typeface="Times New Roman" pitchFamily="18" charset="0"/>
              <a:cs typeface="Times New Roman" pitchFamily="18" charset="0"/>
            </a:endParaRPr>
          </a:p>
          <a:p>
            <a:pPr lvl="1">
              <a:buNone/>
            </a:pPr>
            <a:endParaRPr lang="pt-BR" sz="2300" dirty="0" smtClean="0">
              <a:latin typeface="Times New Roman" pitchFamily="18" charset="0"/>
              <a:cs typeface="Times New Roman" pitchFamily="18" charset="0"/>
            </a:endParaRPr>
          </a:p>
          <a:p>
            <a:pPr lvl="1">
              <a:buNone/>
            </a:pPr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pt-BR" sz="25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ítulo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>
            <a:normAutofit/>
          </a:bodyPr>
          <a:lstStyle/>
          <a:p>
            <a:r>
              <a:rPr lang="pt-BR" sz="3000" dirty="0" smtClean="0">
                <a:latin typeface="Times New Roman" pitchFamily="18" charset="0"/>
                <a:cs typeface="Times New Roman" pitchFamily="18" charset="0"/>
              </a:rPr>
              <a:t>CRITÉRIO DE ROUTH-HURWITZ</a:t>
            </a:r>
            <a:endParaRPr lang="pt-BR" sz="3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CaixaDeTexto 5"/>
          <p:cNvSpPr txBox="1"/>
          <p:nvPr/>
        </p:nvSpPr>
        <p:spPr>
          <a:xfrm>
            <a:off x="71406" y="1428736"/>
            <a:ext cx="6000760" cy="10618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100" b="1" dirty="0" smtClean="0">
                <a:latin typeface="Times New Roman" pitchFamily="18" charset="0"/>
                <a:cs typeface="Times New Roman" pitchFamily="18" charset="0"/>
              </a:rPr>
              <a:t>Exemplo (sala)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: Considere um sistema que contém a seguinte equação característica mostrada ao lado. Determine se o sistema é estável ou não.</a:t>
            </a:r>
            <a:endParaRPr lang="pt-BR" b="1" u="sng" dirty="0"/>
          </a:p>
        </p:txBody>
      </p:sp>
      <p:graphicFrame>
        <p:nvGraphicFramePr>
          <p:cNvPr id="137220" name="Object 4"/>
          <p:cNvGraphicFramePr>
            <a:graphicFrameLocks noChangeAspect="1"/>
          </p:cNvGraphicFramePr>
          <p:nvPr/>
        </p:nvGraphicFramePr>
        <p:xfrm>
          <a:off x="6651625" y="1820863"/>
          <a:ext cx="1395413" cy="393700"/>
        </p:xfrm>
        <a:graphic>
          <a:graphicData uri="http://schemas.openxmlformats.org/presentationml/2006/ole">
            <p:oleObj spid="_x0000_s145410" name="Equação" r:id="rId3" imgW="799920" imgH="228600" progId="Equation.3">
              <p:embed/>
            </p:oleObj>
          </a:graphicData>
        </a:graphic>
      </p:graphicFrame>
      <p:graphicFrame>
        <p:nvGraphicFramePr>
          <p:cNvPr id="137221" name="Object 5"/>
          <p:cNvGraphicFramePr>
            <a:graphicFrameLocks noChangeAspect="1"/>
          </p:cNvGraphicFramePr>
          <p:nvPr/>
        </p:nvGraphicFramePr>
        <p:xfrm>
          <a:off x="357158" y="2786058"/>
          <a:ext cx="1597025" cy="2317750"/>
        </p:xfrm>
        <a:graphic>
          <a:graphicData uri="http://schemas.openxmlformats.org/presentationml/2006/ole">
            <p:oleObj spid="_x0000_s145411" name="Equação" r:id="rId4" imgW="914400" imgH="1346040" progId="Equation.3">
              <p:embed/>
            </p:oleObj>
          </a:graphicData>
        </a:graphic>
      </p:graphicFrame>
      <p:graphicFrame>
        <p:nvGraphicFramePr>
          <p:cNvPr id="137222" name="Object 6"/>
          <p:cNvGraphicFramePr>
            <a:graphicFrameLocks noChangeAspect="1"/>
          </p:cNvGraphicFramePr>
          <p:nvPr/>
        </p:nvGraphicFramePr>
        <p:xfrm>
          <a:off x="3428992" y="3071810"/>
          <a:ext cx="1573212" cy="720725"/>
        </p:xfrm>
        <a:graphic>
          <a:graphicData uri="http://schemas.openxmlformats.org/presentationml/2006/ole">
            <p:oleObj spid="_x0000_s145412" name="Equação" r:id="rId5" imgW="901440" imgH="419040" progId="Equation.3">
              <p:embed/>
            </p:oleObj>
          </a:graphicData>
        </a:graphic>
      </p:graphicFrame>
      <p:sp>
        <p:nvSpPr>
          <p:cNvPr id="10" name="Seta para a direita 9"/>
          <p:cNvSpPr/>
          <p:nvPr/>
        </p:nvSpPr>
        <p:spPr>
          <a:xfrm>
            <a:off x="2214546" y="3286124"/>
            <a:ext cx="1071570" cy="2143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1" name="Elipse 10"/>
          <p:cNvSpPr/>
          <p:nvPr/>
        </p:nvSpPr>
        <p:spPr>
          <a:xfrm>
            <a:off x="714348" y="3571876"/>
            <a:ext cx="1428760" cy="357190"/>
          </a:xfrm>
          <a:prstGeom prst="ellipse">
            <a:avLst/>
          </a:prstGeom>
          <a:solidFill>
            <a:schemeClr val="accent1">
              <a:alpha val="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graphicFrame>
        <p:nvGraphicFramePr>
          <p:cNvPr id="145413" name="Object 5"/>
          <p:cNvGraphicFramePr>
            <a:graphicFrameLocks noChangeAspect="1"/>
          </p:cNvGraphicFramePr>
          <p:nvPr/>
        </p:nvGraphicFramePr>
        <p:xfrm>
          <a:off x="4714876" y="3786190"/>
          <a:ext cx="4060825" cy="2886075"/>
        </p:xfrm>
        <a:graphic>
          <a:graphicData uri="http://schemas.openxmlformats.org/presentationml/2006/ole">
            <p:oleObj spid="_x0000_s145413" name="Equação" r:id="rId6" imgW="2323800" imgH="1676160" progId="Equation.3">
              <p:embed/>
            </p:oleObj>
          </a:graphicData>
        </a:graphic>
      </p:graphicFrame>
      <p:sp>
        <p:nvSpPr>
          <p:cNvPr id="13" name="Seta para a direita 12"/>
          <p:cNvSpPr/>
          <p:nvPr/>
        </p:nvSpPr>
        <p:spPr>
          <a:xfrm>
            <a:off x="3571868" y="4643446"/>
            <a:ext cx="1071570" cy="2143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cxnSp>
        <p:nvCxnSpPr>
          <p:cNvPr id="12" name="Conector reto 11"/>
          <p:cNvCxnSpPr/>
          <p:nvPr/>
        </p:nvCxnSpPr>
        <p:spPr>
          <a:xfrm>
            <a:off x="714348" y="3929066"/>
            <a:ext cx="1643074" cy="1588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Conector reto 13"/>
          <p:cNvCxnSpPr/>
          <p:nvPr/>
        </p:nvCxnSpPr>
        <p:spPr>
          <a:xfrm rot="5400000">
            <a:off x="-249271" y="4179099"/>
            <a:ext cx="1928032" cy="794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Conector reto 17"/>
          <p:cNvCxnSpPr/>
          <p:nvPr/>
        </p:nvCxnSpPr>
        <p:spPr>
          <a:xfrm>
            <a:off x="5078669" y="4844955"/>
            <a:ext cx="4065331" cy="12805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Conector reto 18"/>
          <p:cNvCxnSpPr/>
          <p:nvPr/>
        </p:nvCxnSpPr>
        <p:spPr>
          <a:xfrm rot="5400000">
            <a:off x="3784594" y="5430058"/>
            <a:ext cx="2574150" cy="794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372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372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454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454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  <p:bldP spid="13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ítulo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>
            <a:normAutofit/>
          </a:bodyPr>
          <a:lstStyle/>
          <a:p>
            <a:r>
              <a:rPr lang="pt-BR" sz="3000" dirty="0" smtClean="0">
                <a:latin typeface="Times New Roman" pitchFamily="18" charset="0"/>
                <a:cs typeface="Times New Roman" pitchFamily="18" charset="0"/>
              </a:rPr>
              <a:t>CRITÉRIO DE ROUTH-HURWITZ</a:t>
            </a:r>
            <a:endParaRPr lang="pt-BR" sz="3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CaixaDeTexto 5"/>
          <p:cNvSpPr txBox="1"/>
          <p:nvPr/>
        </p:nvSpPr>
        <p:spPr>
          <a:xfrm>
            <a:off x="71406" y="1428736"/>
            <a:ext cx="6000760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100" b="1" dirty="0" smtClean="0">
                <a:latin typeface="Times New Roman" pitchFamily="18" charset="0"/>
                <a:cs typeface="Times New Roman" pitchFamily="18" charset="0"/>
              </a:rPr>
              <a:t>Exemplo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: Continuação.....</a:t>
            </a:r>
            <a:endParaRPr lang="pt-BR" b="1" u="sng" dirty="0"/>
          </a:p>
        </p:txBody>
      </p:sp>
      <p:graphicFrame>
        <p:nvGraphicFramePr>
          <p:cNvPr id="145413" name="Object 5"/>
          <p:cNvGraphicFramePr>
            <a:graphicFrameLocks noChangeAspect="1"/>
          </p:cNvGraphicFramePr>
          <p:nvPr/>
        </p:nvGraphicFramePr>
        <p:xfrm>
          <a:off x="711195" y="2071678"/>
          <a:ext cx="3146425" cy="4065587"/>
        </p:xfrm>
        <a:graphic>
          <a:graphicData uri="http://schemas.openxmlformats.org/presentationml/2006/ole">
            <p:oleObj spid="_x0000_s146437" name="Equação" r:id="rId3" imgW="1803240" imgH="2361960" progId="Equation.3">
              <p:embed/>
            </p:oleObj>
          </a:graphicData>
        </a:graphic>
      </p:graphicFrame>
      <p:grpSp>
        <p:nvGrpSpPr>
          <p:cNvPr id="21" name="Grupo 20"/>
          <p:cNvGrpSpPr/>
          <p:nvPr/>
        </p:nvGrpSpPr>
        <p:grpSpPr>
          <a:xfrm>
            <a:off x="5857884" y="2143116"/>
            <a:ext cx="5143536" cy="2932130"/>
            <a:chOff x="4264012" y="2143116"/>
            <a:chExt cx="5143536" cy="2932130"/>
          </a:xfrm>
        </p:grpSpPr>
        <p:grpSp>
          <p:nvGrpSpPr>
            <p:cNvPr id="13" name="Grupo 12"/>
            <p:cNvGrpSpPr/>
            <p:nvPr/>
          </p:nvGrpSpPr>
          <p:grpSpPr>
            <a:xfrm>
              <a:off x="4264012" y="2143116"/>
              <a:ext cx="5143536" cy="2932130"/>
              <a:chOff x="3500430" y="2143116"/>
              <a:chExt cx="5143536" cy="2932130"/>
            </a:xfrm>
          </p:grpSpPr>
          <p:graphicFrame>
            <p:nvGraphicFramePr>
              <p:cNvPr id="14" name="Object 4"/>
              <p:cNvGraphicFramePr>
                <a:graphicFrameLocks noChangeAspect="1"/>
              </p:cNvGraphicFramePr>
              <p:nvPr/>
            </p:nvGraphicFramePr>
            <p:xfrm>
              <a:off x="5572132" y="4643446"/>
              <a:ext cx="228600" cy="431800"/>
            </p:xfrm>
            <a:graphic>
              <a:graphicData uri="http://schemas.openxmlformats.org/presentationml/2006/ole">
                <p:oleObj spid="_x0000_s146438" name="Equação" r:id="rId4" imgW="114120" imgH="215640" progId="Equation.3">
                  <p:embed/>
                </p:oleObj>
              </a:graphicData>
            </a:graphic>
          </p:graphicFrame>
          <p:graphicFrame>
            <p:nvGraphicFramePr>
              <p:cNvPr id="15" name="Object 4"/>
              <p:cNvGraphicFramePr>
                <a:graphicFrameLocks noChangeAspect="1"/>
              </p:cNvGraphicFramePr>
              <p:nvPr/>
            </p:nvGraphicFramePr>
            <p:xfrm>
              <a:off x="4108500" y="2740486"/>
              <a:ext cx="1793875" cy="2317750"/>
            </p:xfrm>
            <a:graphic>
              <a:graphicData uri="http://schemas.openxmlformats.org/presentationml/2006/ole">
                <p:oleObj spid="_x0000_s146439" name="Equação" r:id="rId5" imgW="1028520" imgH="1346040" progId="Equation.3">
                  <p:embed/>
                </p:oleObj>
              </a:graphicData>
            </a:graphic>
          </p:graphicFrame>
          <p:sp>
            <p:nvSpPr>
              <p:cNvPr id="16" name="CaixaDeTexto 15"/>
              <p:cNvSpPr txBox="1"/>
              <p:nvPr/>
            </p:nvSpPr>
            <p:spPr>
              <a:xfrm>
                <a:off x="3500430" y="2143116"/>
                <a:ext cx="5143536" cy="41549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pt-BR" sz="2100" dirty="0" smtClean="0">
                    <a:latin typeface="Times New Roman" pitchFamily="18" charset="0"/>
                    <a:cs typeface="Times New Roman" pitchFamily="18" charset="0"/>
                  </a:rPr>
                  <a:t>1º coluna   </a:t>
                </a:r>
                <a:r>
                  <a:rPr lang="el-GR" sz="2100" dirty="0" smtClean="0">
                    <a:latin typeface="Times New Roman" pitchFamily="18" charset="0"/>
                    <a:cs typeface="Times New Roman" pitchFamily="18" charset="0"/>
                  </a:rPr>
                  <a:t>ε</a:t>
                </a:r>
                <a:r>
                  <a:rPr lang="pt-BR" sz="2100" dirty="0" smtClean="0">
                    <a:latin typeface="Times New Roman" pitchFamily="18" charset="0"/>
                    <a:cs typeface="Times New Roman" pitchFamily="18" charset="0"/>
                  </a:rPr>
                  <a:t> →+0    </a:t>
                </a:r>
                <a:r>
                  <a:rPr lang="el-GR" sz="2100" dirty="0" smtClean="0">
                    <a:latin typeface="Times New Roman" pitchFamily="18" charset="0"/>
                    <a:cs typeface="Times New Roman" pitchFamily="18" charset="0"/>
                  </a:rPr>
                  <a:t>ε</a:t>
                </a:r>
                <a:r>
                  <a:rPr lang="pt-BR" sz="2100" dirty="0" smtClean="0">
                    <a:latin typeface="Times New Roman" pitchFamily="18" charset="0"/>
                    <a:cs typeface="Times New Roman" pitchFamily="18" charset="0"/>
                  </a:rPr>
                  <a:t> →-0</a:t>
                </a:r>
                <a:endParaRPr lang="pt-BR" dirty="0"/>
              </a:p>
            </p:txBody>
          </p:sp>
          <p:cxnSp>
            <p:nvCxnSpPr>
              <p:cNvPr id="17" name="Conector de seta reta 16"/>
              <p:cNvCxnSpPr/>
              <p:nvPr/>
            </p:nvCxnSpPr>
            <p:spPr>
              <a:xfrm rot="16200000" flipH="1">
                <a:off x="5000628" y="2643182"/>
                <a:ext cx="571504" cy="285752"/>
              </a:xfrm>
              <a:prstGeom prst="straightConnector1">
                <a:avLst/>
              </a:prstGeom>
              <a:ln w="38100">
                <a:solidFill>
                  <a:srgbClr val="FF000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" name="Conector de seta reta 17"/>
              <p:cNvCxnSpPr/>
              <p:nvPr/>
            </p:nvCxnSpPr>
            <p:spPr>
              <a:xfrm rot="5400000">
                <a:off x="5572132" y="2643182"/>
                <a:ext cx="642942" cy="214314"/>
              </a:xfrm>
              <a:prstGeom prst="straightConnector1">
                <a:avLst/>
              </a:prstGeom>
              <a:ln w="38100">
                <a:solidFill>
                  <a:srgbClr val="0070C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20" name="Conector de seta reta 19"/>
            <p:cNvCxnSpPr/>
            <p:nvPr/>
          </p:nvCxnSpPr>
          <p:spPr>
            <a:xfrm rot="16200000" flipH="1">
              <a:off x="4929190" y="2571744"/>
              <a:ext cx="642942" cy="500066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2" name="CaixaDeTexto 21"/>
          <p:cNvSpPr txBox="1"/>
          <p:nvPr/>
        </p:nvSpPr>
        <p:spPr>
          <a:xfrm>
            <a:off x="5072066" y="5081815"/>
            <a:ext cx="3857652" cy="10618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Há uma troca de sinal, portanto, o sistema possui um polo no SPLD, logo, </a:t>
            </a:r>
            <a:r>
              <a:rPr lang="pt-BR" sz="21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o sistema é instável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pt-BR" dirty="0"/>
          </a:p>
        </p:txBody>
      </p:sp>
      <p:sp>
        <p:nvSpPr>
          <p:cNvPr id="23" name="Elipse 22"/>
          <p:cNvSpPr/>
          <p:nvPr/>
        </p:nvSpPr>
        <p:spPr>
          <a:xfrm>
            <a:off x="1500166" y="3214686"/>
            <a:ext cx="928694" cy="428628"/>
          </a:xfrm>
          <a:prstGeom prst="ellipse">
            <a:avLst/>
          </a:prstGeom>
          <a:solidFill>
            <a:schemeClr val="accent1">
              <a:alpha val="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cxnSp>
        <p:nvCxnSpPr>
          <p:cNvPr id="19" name="Conector reto 18"/>
          <p:cNvCxnSpPr/>
          <p:nvPr/>
        </p:nvCxnSpPr>
        <p:spPr>
          <a:xfrm>
            <a:off x="1071538" y="3214686"/>
            <a:ext cx="2857520" cy="1588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Conector reto 23"/>
          <p:cNvCxnSpPr/>
          <p:nvPr/>
        </p:nvCxnSpPr>
        <p:spPr>
          <a:xfrm rot="5400000">
            <a:off x="-535023" y="4035429"/>
            <a:ext cx="3214710" cy="1588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CaixaDeTexto 24"/>
          <p:cNvSpPr txBox="1"/>
          <p:nvPr/>
        </p:nvSpPr>
        <p:spPr>
          <a:xfrm>
            <a:off x="3214678" y="6286520"/>
            <a:ext cx="3857652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1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ATIVIDADE H</a:t>
            </a:r>
            <a:endParaRPr lang="pt-BR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23" grpId="0" animBg="1"/>
      <p:bldP spid="2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26" name="Object 4"/>
          <p:cNvGraphicFramePr>
            <a:graphicFrameLocks noChangeAspect="1"/>
          </p:cNvGraphicFramePr>
          <p:nvPr/>
        </p:nvGraphicFramePr>
        <p:xfrm>
          <a:off x="5572132" y="4643446"/>
          <a:ext cx="228600" cy="431800"/>
        </p:xfrm>
        <a:graphic>
          <a:graphicData uri="http://schemas.openxmlformats.org/presentationml/2006/ole">
            <p:oleObj spid="_x0000_s90114" name="Equação" r:id="rId3" imgW="114120" imgH="215640" progId="Equation.3">
              <p:embed/>
            </p:oleObj>
          </a:graphicData>
        </a:graphic>
      </p:graphicFrame>
      <p:sp>
        <p:nvSpPr>
          <p:cNvPr id="8" name="Título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>
            <a:normAutofit/>
          </a:bodyPr>
          <a:lstStyle/>
          <a:p>
            <a:r>
              <a:rPr lang="pt-BR" sz="3000" dirty="0" smtClean="0">
                <a:latin typeface="Times New Roman" pitchFamily="18" charset="0"/>
                <a:cs typeface="Times New Roman" pitchFamily="18" charset="0"/>
              </a:rPr>
              <a:t>ONDE ESTAMOS...  </a:t>
            </a:r>
            <a:endParaRPr lang="pt-BR" sz="3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CaixaDeTexto 8"/>
          <p:cNvSpPr txBox="1"/>
          <p:nvPr/>
        </p:nvSpPr>
        <p:spPr>
          <a:xfrm>
            <a:off x="1214414" y="4572008"/>
            <a:ext cx="7429552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Estabilidade é o mais importante requisito de um sistema, pois sistemas instáveis não podem ser projetados para atenderem uma resposta transitória específica ou um determinado estado estacionário.</a:t>
            </a:r>
            <a:endParaRPr lang="pt-BR" b="1" u="sng" dirty="0"/>
          </a:p>
        </p:txBody>
      </p:sp>
      <p:pic>
        <p:nvPicPr>
          <p:cNvPr id="2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714480" y="2000240"/>
            <a:ext cx="5095875" cy="2105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26" name="Object 4"/>
          <p:cNvGraphicFramePr>
            <a:graphicFrameLocks noChangeAspect="1"/>
          </p:cNvGraphicFramePr>
          <p:nvPr/>
        </p:nvGraphicFramePr>
        <p:xfrm>
          <a:off x="5572132" y="4643446"/>
          <a:ext cx="228600" cy="431800"/>
        </p:xfrm>
        <a:graphic>
          <a:graphicData uri="http://schemas.openxmlformats.org/presentationml/2006/ole">
            <p:oleObj spid="_x0000_s107522" name="Equação" r:id="rId3" imgW="114120" imgH="215640" progId="Equation.3">
              <p:embed/>
            </p:oleObj>
          </a:graphicData>
        </a:graphic>
      </p:graphicFrame>
      <p:sp>
        <p:nvSpPr>
          <p:cNvPr id="8" name="Título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>
            <a:normAutofit/>
          </a:bodyPr>
          <a:lstStyle/>
          <a:p>
            <a:r>
              <a:rPr lang="pt-BR" sz="3000" dirty="0" smtClean="0">
                <a:latin typeface="Times New Roman" pitchFamily="18" charset="0"/>
                <a:cs typeface="Times New Roman" pitchFamily="18" charset="0"/>
              </a:rPr>
              <a:t>INTRODUÇÃO</a:t>
            </a:r>
            <a:endParaRPr lang="pt-BR" sz="3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CaixaDeTexto 8"/>
          <p:cNvSpPr txBox="1"/>
          <p:nvPr/>
        </p:nvSpPr>
        <p:spPr>
          <a:xfrm>
            <a:off x="500034" y="1652791"/>
            <a:ext cx="8286808" cy="10618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Limitaremos a análise a sistemas lineares e invariantes no tempo.</a:t>
            </a:r>
          </a:p>
          <a:p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Estudamos que as respostas dos sistemas são compostas por duas parcelas:</a:t>
            </a:r>
            <a:endParaRPr lang="pt-BR" b="1" u="sng" dirty="0"/>
          </a:p>
        </p:txBody>
      </p:sp>
      <p:graphicFrame>
        <p:nvGraphicFramePr>
          <p:cNvPr id="107523" name="Object 3"/>
          <p:cNvGraphicFramePr>
            <a:graphicFrameLocks noChangeAspect="1"/>
          </p:cNvGraphicFramePr>
          <p:nvPr/>
        </p:nvGraphicFramePr>
        <p:xfrm>
          <a:off x="2714612" y="3000372"/>
          <a:ext cx="2792413" cy="415925"/>
        </p:xfrm>
        <a:graphic>
          <a:graphicData uri="http://schemas.openxmlformats.org/presentationml/2006/ole">
            <p:oleObj spid="_x0000_s107523" name="Equação" r:id="rId4" imgW="1600200" imgH="241200" progId="Equation.3">
              <p:embed/>
            </p:oleObj>
          </a:graphicData>
        </a:graphic>
      </p:graphicFrame>
      <p:sp>
        <p:nvSpPr>
          <p:cNvPr id="7" name="CaixaDeTexto 6"/>
          <p:cNvSpPr txBox="1"/>
          <p:nvPr/>
        </p:nvSpPr>
        <p:spPr>
          <a:xfrm>
            <a:off x="714348" y="3714752"/>
            <a:ext cx="8072494" cy="30008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100" b="1" dirty="0" smtClean="0">
                <a:latin typeface="Times New Roman" pitchFamily="18" charset="0"/>
                <a:cs typeface="Times New Roman" pitchFamily="18" charset="0"/>
              </a:rPr>
              <a:t>A) Considerando a resposta natural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, as seguintes definições de estabilidade, instabilidade e estabilidade marginal são aplicáveis:</a:t>
            </a:r>
          </a:p>
          <a:p>
            <a:pPr marL="457200" indent="-457200">
              <a:buAutoNum type="arabicParenR"/>
            </a:pP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Um sistema é estável se a resposta natural tende a zero a medida que o tempo tende a infinito;</a:t>
            </a:r>
          </a:p>
          <a:p>
            <a:pPr marL="342900" indent="-342900">
              <a:buAutoNum type="arabicParenR"/>
            </a:pP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Um sistema é instável se a resposta natural aumenta de forma ilimitada a medida que o tempo tende a infinito e;</a:t>
            </a:r>
          </a:p>
          <a:p>
            <a:pPr marL="342900" indent="-342900">
              <a:buAutoNum type="arabicParenR"/>
            </a:pP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Um sistema é marginalmente estável se a resposta natural nem decresce nem cresce, mas permanece constante ou oscila a medida que o tempo tende a infinito.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26" name="Object 4"/>
          <p:cNvGraphicFramePr>
            <a:graphicFrameLocks noChangeAspect="1"/>
          </p:cNvGraphicFramePr>
          <p:nvPr/>
        </p:nvGraphicFramePr>
        <p:xfrm>
          <a:off x="5572132" y="4643446"/>
          <a:ext cx="228600" cy="431800"/>
        </p:xfrm>
        <a:graphic>
          <a:graphicData uri="http://schemas.openxmlformats.org/presentationml/2006/ole">
            <p:oleObj spid="_x0000_s108546" name="Equação" r:id="rId3" imgW="114120" imgH="215640" progId="Equation.3">
              <p:embed/>
            </p:oleObj>
          </a:graphicData>
        </a:graphic>
      </p:graphicFrame>
      <p:sp>
        <p:nvSpPr>
          <p:cNvPr id="8" name="Título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>
            <a:normAutofit/>
          </a:bodyPr>
          <a:lstStyle/>
          <a:p>
            <a:r>
              <a:rPr lang="pt-BR" sz="3000" dirty="0" smtClean="0">
                <a:latin typeface="Times New Roman" pitchFamily="18" charset="0"/>
                <a:cs typeface="Times New Roman" pitchFamily="18" charset="0"/>
              </a:rPr>
              <a:t>INTRODUÇÃO</a:t>
            </a:r>
            <a:endParaRPr lang="pt-BR" sz="3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CaixaDeTexto 8"/>
          <p:cNvSpPr txBox="1"/>
          <p:nvPr/>
        </p:nvSpPr>
        <p:spPr>
          <a:xfrm>
            <a:off x="428596" y="1643050"/>
            <a:ext cx="8358246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Pode ser difícil determinar a estabilidade de um sistema se não for observada facilmente a parcela natural na resposta total do sistema.</a:t>
            </a:r>
            <a:endParaRPr lang="pt-BR" b="1" u="sng" dirty="0"/>
          </a:p>
        </p:txBody>
      </p:sp>
      <p:sp>
        <p:nvSpPr>
          <p:cNvPr id="6" name="CaixaDeTexto 5"/>
          <p:cNvSpPr txBox="1"/>
          <p:nvPr/>
        </p:nvSpPr>
        <p:spPr>
          <a:xfrm>
            <a:off x="428596" y="2787608"/>
            <a:ext cx="8501122" cy="36471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100" b="1" dirty="0" smtClean="0">
                <a:latin typeface="Times New Roman" pitchFamily="18" charset="0"/>
                <a:cs typeface="Times New Roman" pitchFamily="18" charset="0"/>
              </a:rPr>
              <a:t>B) 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Um alternativa é determinar a estabilidade </a:t>
            </a:r>
            <a:r>
              <a:rPr lang="pt-BR" sz="2100" b="1" dirty="0" smtClean="0">
                <a:latin typeface="Times New Roman" pitchFamily="18" charset="0"/>
                <a:cs typeface="Times New Roman" pitchFamily="18" charset="0"/>
              </a:rPr>
              <a:t>em termos da entrada e da saída:</a:t>
            </a:r>
          </a:p>
          <a:p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Se a entrada é limitada (não possuí valores tendendo a infinito) e se a saída do sistema não tende a infinito a medida que o tempo tende a infinito, então a  o sistema é estável.</a:t>
            </a:r>
          </a:p>
          <a:p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A definição acima é conhecida como </a:t>
            </a:r>
            <a:r>
              <a:rPr lang="pt-BR" sz="2100" b="1" dirty="0" smtClean="0">
                <a:latin typeface="Times New Roman" pitchFamily="18" charset="0"/>
                <a:cs typeface="Times New Roman" pitchFamily="18" charset="0"/>
              </a:rPr>
              <a:t>BIBO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pt-BR" sz="2100" i="1" dirty="0" err="1" smtClean="0">
                <a:latin typeface="Times New Roman" pitchFamily="18" charset="0"/>
                <a:cs typeface="Times New Roman" pitchFamily="18" charset="0"/>
              </a:rPr>
              <a:t>bounded</a:t>
            </a:r>
            <a:r>
              <a:rPr lang="pt-BR" sz="2100" i="1" dirty="0" smtClean="0">
                <a:latin typeface="Times New Roman" pitchFamily="18" charset="0"/>
                <a:cs typeface="Times New Roman" pitchFamily="18" charset="0"/>
              </a:rPr>
              <a:t> input, </a:t>
            </a:r>
            <a:r>
              <a:rPr lang="pt-BR" sz="2100" i="1" dirty="0" err="1" smtClean="0">
                <a:latin typeface="Times New Roman" pitchFamily="18" charset="0"/>
                <a:cs typeface="Times New Roman" pitchFamily="18" charset="0"/>
              </a:rPr>
              <a:t>bounded</a:t>
            </a:r>
            <a:r>
              <a:rPr lang="pt-BR" sz="2100" i="1" dirty="0" smtClean="0">
                <a:latin typeface="Times New Roman" pitchFamily="18" charset="0"/>
                <a:cs typeface="Times New Roman" pitchFamily="18" charset="0"/>
              </a:rPr>
              <a:t> output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endParaRPr lang="pt-BR" sz="21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Obs.: Se a entrada for infinita, não pode-se concluir nada sobre a estabilidade do sistema.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26" name="Object 4"/>
          <p:cNvGraphicFramePr>
            <a:graphicFrameLocks noChangeAspect="1"/>
          </p:cNvGraphicFramePr>
          <p:nvPr/>
        </p:nvGraphicFramePr>
        <p:xfrm>
          <a:off x="5572132" y="4643446"/>
          <a:ext cx="228600" cy="431800"/>
        </p:xfrm>
        <a:graphic>
          <a:graphicData uri="http://schemas.openxmlformats.org/presentationml/2006/ole">
            <p:oleObj spid="_x0000_s109570" name="Equação" r:id="rId3" imgW="114120" imgH="215640" progId="Equation.3">
              <p:embed/>
            </p:oleObj>
          </a:graphicData>
        </a:graphic>
      </p:graphicFrame>
      <p:sp>
        <p:nvSpPr>
          <p:cNvPr id="8" name="Título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>
            <a:normAutofit/>
          </a:bodyPr>
          <a:lstStyle/>
          <a:p>
            <a:r>
              <a:rPr lang="pt-BR" sz="3000" dirty="0" smtClean="0">
                <a:latin typeface="Times New Roman" pitchFamily="18" charset="0"/>
                <a:cs typeface="Times New Roman" pitchFamily="18" charset="0"/>
              </a:rPr>
              <a:t>INTRODUÇÃO</a:t>
            </a:r>
            <a:endParaRPr lang="pt-BR" sz="3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CaixaDeTexto 8"/>
          <p:cNvSpPr txBox="1"/>
          <p:nvPr/>
        </p:nvSpPr>
        <p:spPr>
          <a:xfrm>
            <a:off x="500034" y="1643050"/>
            <a:ext cx="7429552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Sistemas instáveis, na prática, representam um risco!</a:t>
            </a:r>
            <a:endParaRPr lang="pt-BR" b="1" u="sng" dirty="0"/>
          </a:p>
        </p:txBody>
      </p:sp>
      <p:pic>
        <p:nvPicPr>
          <p:cNvPr id="109573" name="Picture 5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14282" y="2143116"/>
            <a:ext cx="4562475" cy="3067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9574" name="Picture 6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929058" y="2143116"/>
            <a:ext cx="4619625" cy="304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9575" name="Picture 7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285720" y="3429000"/>
            <a:ext cx="4619625" cy="305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9576" name="Picture 8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4286248" y="3429000"/>
            <a:ext cx="4572000" cy="3067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9577" name="Picture 9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1928794" y="2786058"/>
            <a:ext cx="4591050" cy="304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9578" name="Picture 10"/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6429388" y="1714488"/>
            <a:ext cx="2466975" cy="295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26" name="Object 4"/>
          <p:cNvGraphicFramePr>
            <a:graphicFrameLocks noChangeAspect="1"/>
          </p:cNvGraphicFramePr>
          <p:nvPr/>
        </p:nvGraphicFramePr>
        <p:xfrm>
          <a:off x="5572132" y="4643446"/>
          <a:ext cx="228600" cy="431800"/>
        </p:xfrm>
        <a:graphic>
          <a:graphicData uri="http://schemas.openxmlformats.org/presentationml/2006/ole">
            <p:oleObj spid="_x0000_s110594" name="Equação" r:id="rId3" imgW="114120" imgH="215640" progId="Equation.3">
              <p:embed/>
            </p:oleObj>
          </a:graphicData>
        </a:graphic>
      </p:graphicFrame>
      <p:sp>
        <p:nvSpPr>
          <p:cNvPr id="8" name="Título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>
            <a:normAutofit/>
          </a:bodyPr>
          <a:lstStyle/>
          <a:p>
            <a:r>
              <a:rPr lang="pt-BR" sz="3000" dirty="0" smtClean="0">
                <a:latin typeface="Times New Roman" pitchFamily="18" charset="0"/>
                <a:cs typeface="Times New Roman" pitchFamily="18" charset="0"/>
              </a:rPr>
              <a:t>INTRODUÇÃO</a:t>
            </a:r>
            <a:endParaRPr lang="pt-BR" sz="3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CaixaDeTexto 8"/>
          <p:cNvSpPr txBox="1"/>
          <p:nvPr/>
        </p:nvSpPr>
        <p:spPr>
          <a:xfrm>
            <a:off x="285720" y="1643050"/>
            <a:ext cx="8429684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100" b="1" dirty="0" smtClean="0">
                <a:latin typeface="Times New Roman" pitchFamily="18" charset="0"/>
                <a:cs typeface="Times New Roman" pitchFamily="18" charset="0"/>
              </a:rPr>
              <a:t>C) Em relação ao plano s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pt-BR" sz="21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polos dos sistemas em malha fechada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, localizados no semi plano lateral esquerdo, produzem respostas naturais que decrescem a medida que o tempo tende a infinito ou, partindo do ponto de vista da instabilidade: </a:t>
            </a:r>
            <a:r>
              <a:rPr lang="pt-BR" sz="2100" b="1" dirty="0" smtClean="0">
                <a:latin typeface="Times New Roman" pitchFamily="18" charset="0"/>
                <a:cs typeface="Times New Roman" pitchFamily="18" charset="0"/>
              </a:rPr>
              <a:t>sistemas instáveis possuem pelo menos um polo no semiplano lateral direito ou polos com multiplicidade maior que 1 sobre o eixo imaginário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pt-BR" sz="2100" b="1" u="sng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Neste contexto, sistemas em malha fechada que possuem polo de multiplicidade 1 sobre o eixo imaginário, produzem respostas </a:t>
            </a:r>
            <a:r>
              <a:rPr lang="pt-BR" sz="2100" dirty="0" err="1" smtClean="0">
                <a:latin typeface="Times New Roman" pitchFamily="18" charset="0"/>
                <a:cs typeface="Times New Roman" pitchFamily="18" charset="0"/>
              </a:rPr>
              <a:t>senoidais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, sendo o sistema classificado como marginalmente estável, a não ser no caso da entrada ser senoidal, com mesma frequência que os polos sobre o eixo imaginário, sendo o sistema, para tal condição, instável.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26" name="Object 4"/>
          <p:cNvGraphicFramePr>
            <a:graphicFrameLocks noChangeAspect="1"/>
          </p:cNvGraphicFramePr>
          <p:nvPr/>
        </p:nvGraphicFramePr>
        <p:xfrm>
          <a:off x="5572132" y="4643446"/>
          <a:ext cx="228600" cy="431800"/>
        </p:xfrm>
        <a:graphic>
          <a:graphicData uri="http://schemas.openxmlformats.org/presentationml/2006/ole">
            <p:oleObj spid="_x0000_s111618" name="Equação" r:id="rId3" imgW="114120" imgH="215640" progId="Equation.3">
              <p:embed/>
            </p:oleObj>
          </a:graphicData>
        </a:graphic>
      </p:graphicFrame>
      <p:sp>
        <p:nvSpPr>
          <p:cNvPr id="8" name="Título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>
            <a:normAutofit/>
          </a:bodyPr>
          <a:lstStyle/>
          <a:p>
            <a:r>
              <a:rPr lang="pt-BR" sz="3000" dirty="0" smtClean="0">
                <a:latin typeface="Times New Roman" pitchFamily="18" charset="0"/>
                <a:cs typeface="Times New Roman" pitchFamily="18" charset="0"/>
              </a:rPr>
              <a:t>INTRODUÇÃO</a:t>
            </a:r>
            <a:endParaRPr lang="pt-BR" sz="3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CaixaDeTexto 8"/>
          <p:cNvSpPr txBox="1"/>
          <p:nvPr/>
        </p:nvSpPr>
        <p:spPr>
          <a:xfrm>
            <a:off x="142844" y="1500174"/>
            <a:ext cx="4071966" cy="10618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100" b="1" dirty="0" smtClean="0">
                <a:latin typeface="Times New Roman" pitchFamily="18" charset="0"/>
                <a:cs typeface="Times New Roman" pitchFamily="18" charset="0"/>
              </a:rPr>
              <a:t>Exemplo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: sistema com entrada em degrau e diferentes condições de estabilidade.</a:t>
            </a:r>
            <a:endParaRPr lang="pt-BR" b="1" u="sng" dirty="0"/>
          </a:p>
        </p:txBody>
      </p:sp>
      <p:pic>
        <p:nvPicPr>
          <p:cNvPr id="111620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57158" y="2643182"/>
            <a:ext cx="4036219" cy="13073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11622" name="Picture 6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42910" y="3943350"/>
            <a:ext cx="7586663" cy="2914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aphicFrame>
        <p:nvGraphicFramePr>
          <p:cNvPr id="111623" name="Object 7"/>
          <p:cNvGraphicFramePr>
            <a:graphicFrameLocks noChangeAspect="1"/>
          </p:cNvGraphicFramePr>
          <p:nvPr/>
        </p:nvGraphicFramePr>
        <p:xfrm>
          <a:off x="4357686" y="1428736"/>
          <a:ext cx="4476750" cy="1093788"/>
        </p:xfrm>
        <a:graphic>
          <a:graphicData uri="http://schemas.openxmlformats.org/presentationml/2006/ole">
            <p:oleObj spid="_x0000_s111623" name="Equação" r:id="rId6" imgW="2565360" imgH="634680" progId="Equation.3">
              <p:embed/>
            </p:oleObj>
          </a:graphicData>
        </a:graphic>
      </p:graphicFrame>
      <p:graphicFrame>
        <p:nvGraphicFramePr>
          <p:cNvPr id="111624" name="Object 8"/>
          <p:cNvGraphicFramePr>
            <a:graphicFrameLocks noChangeAspect="1"/>
          </p:cNvGraphicFramePr>
          <p:nvPr/>
        </p:nvGraphicFramePr>
        <p:xfrm>
          <a:off x="5715008" y="2608261"/>
          <a:ext cx="2525712" cy="677863"/>
        </p:xfrm>
        <a:graphic>
          <a:graphicData uri="http://schemas.openxmlformats.org/presentationml/2006/ole">
            <p:oleObj spid="_x0000_s111624" name="Equação" r:id="rId7" imgW="1447560" imgH="393480" progId="Equation.3">
              <p:embed/>
            </p:oleObj>
          </a:graphicData>
        </a:graphic>
      </p:graphicFrame>
      <p:graphicFrame>
        <p:nvGraphicFramePr>
          <p:cNvPr id="111625" name="Object 9"/>
          <p:cNvGraphicFramePr>
            <a:graphicFrameLocks noChangeAspect="1"/>
          </p:cNvGraphicFramePr>
          <p:nvPr/>
        </p:nvGraphicFramePr>
        <p:xfrm>
          <a:off x="4735512" y="3429000"/>
          <a:ext cx="4408488" cy="720725"/>
        </p:xfrm>
        <a:graphic>
          <a:graphicData uri="http://schemas.openxmlformats.org/presentationml/2006/ole">
            <p:oleObj spid="_x0000_s111625" name="Equação" r:id="rId8" imgW="2527200" imgH="41904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26" name="Object 4"/>
          <p:cNvGraphicFramePr>
            <a:graphicFrameLocks noChangeAspect="1"/>
          </p:cNvGraphicFramePr>
          <p:nvPr/>
        </p:nvGraphicFramePr>
        <p:xfrm>
          <a:off x="5572132" y="4643446"/>
          <a:ext cx="228600" cy="431800"/>
        </p:xfrm>
        <a:graphic>
          <a:graphicData uri="http://schemas.openxmlformats.org/presentationml/2006/ole">
            <p:oleObj spid="_x0000_s112642" name="Equação" r:id="rId3" imgW="114120" imgH="215640" progId="Equation.3">
              <p:embed/>
            </p:oleObj>
          </a:graphicData>
        </a:graphic>
      </p:graphicFrame>
      <p:sp>
        <p:nvSpPr>
          <p:cNvPr id="8" name="Título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>
            <a:normAutofit/>
          </a:bodyPr>
          <a:lstStyle/>
          <a:p>
            <a:r>
              <a:rPr lang="pt-BR" sz="3000" dirty="0" smtClean="0">
                <a:latin typeface="Times New Roman" pitchFamily="18" charset="0"/>
                <a:cs typeface="Times New Roman" pitchFamily="18" charset="0"/>
              </a:rPr>
              <a:t>INTRODUÇÃO</a:t>
            </a:r>
            <a:endParaRPr lang="pt-BR" sz="3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CaixaDeTexto 5"/>
          <p:cNvSpPr txBox="1"/>
          <p:nvPr/>
        </p:nvSpPr>
        <p:spPr>
          <a:xfrm>
            <a:off x="142844" y="1500174"/>
            <a:ext cx="4071966" cy="10618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100" b="1" dirty="0" smtClean="0">
                <a:latin typeface="Times New Roman" pitchFamily="18" charset="0"/>
                <a:cs typeface="Times New Roman" pitchFamily="18" charset="0"/>
              </a:rPr>
              <a:t>Exemplo</a:t>
            </a:r>
            <a:r>
              <a:rPr lang="pt-BR" sz="2100" dirty="0" smtClean="0">
                <a:latin typeface="Times New Roman" pitchFamily="18" charset="0"/>
                <a:cs typeface="Times New Roman" pitchFamily="18" charset="0"/>
              </a:rPr>
              <a:t>: sistema com entrada em degrau e diferentes condições de estabilidade.</a:t>
            </a:r>
            <a:endParaRPr lang="pt-BR" b="1" u="sng" dirty="0"/>
          </a:p>
        </p:txBody>
      </p:sp>
      <p:pic>
        <p:nvPicPr>
          <p:cNvPr id="112644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714876" y="1500174"/>
            <a:ext cx="4029075" cy="9929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aphicFrame>
        <p:nvGraphicFramePr>
          <p:cNvPr id="112645" name="Object 5"/>
          <p:cNvGraphicFramePr>
            <a:graphicFrameLocks noChangeAspect="1"/>
          </p:cNvGraphicFramePr>
          <p:nvPr/>
        </p:nvGraphicFramePr>
        <p:xfrm>
          <a:off x="142844" y="2500306"/>
          <a:ext cx="4476750" cy="1093788"/>
        </p:xfrm>
        <a:graphic>
          <a:graphicData uri="http://schemas.openxmlformats.org/presentationml/2006/ole">
            <p:oleObj spid="_x0000_s112645" name="Equação" r:id="rId5" imgW="2565360" imgH="634680" progId="Equation.3">
              <p:embed/>
            </p:oleObj>
          </a:graphicData>
        </a:graphic>
      </p:graphicFrame>
      <p:graphicFrame>
        <p:nvGraphicFramePr>
          <p:cNvPr id="112646" name="Object 6"/>
          <p:cNvGraphicFramePr>
            <a:graphicFrameLocks noChangeAspect="1"/>
          </p:cNvGraphicFramePr>
          <p:nvPr/>
        </p:nvGraphicFramePr>
        <p:xfrm>
          <a:off x="5770563" y="2536823"/>
          <a:ext cx="2547937" cy="677863"/>
        </p:xfrm>
        <a:graphic>
          <a:graphicData uri="http://schemas.openxmlformats.org/presentationml/2006/ole">
            <p:oleObj spid="_x0000_s112646" name="Equação" r:id="rId6" imgW="1460160" imgH="393480" progId="Equation.3">
              <p:embed/>
            </p:oleObj>
          </a:graphicData>
        </a:graphic>
      </p:graphicFrame>
      <p:pic>
        <p:nvPicPr>
          <p:cNvPr id="112648" name="Picture 8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642910" y="3964805"/>
            <a:ext cx="7508081" cy="28932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aphicFrame>
        <p:nvGraphicFramePr>
          <p:cNvPr id="112647" name="Object 7"/>
          <p:cNvGraphicFramePr>
            <a:graphicFrameLocks noChangeAspect="1"/>
          </p:cNvGraphicFramePr>
          <p:nvPr/>
        </p:nvGraphicFramePr>
        <p:xfrm>
          <a:off x="4714876" y="3351217"/>
          <a:ext cx="4408487" cy="720725"/>
        </p:xfrm>
        <a:graphic>
          <a:graphicData uri="http://schemas.openxmlformats.org/presentationml/2006/ole">
            <p:oleObj spid="_x0000_s112647" name="Equação" r:id="rId8" imgW="2527200" imgH="41904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26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26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126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126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ódulo">
  <a:themeElements>
    <a:clrScheme name="Módulo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ódulo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ódul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9336</TotalTime>
  <Words>1065</Words>
  <Application>Microsoft Office PowerPoint</Application>
  <PresentationFormat>Apresentação na tela (4:3)</PresentationFormat>
  <Paragraphs>100</Paragraphs>
  <Slides>21</Slides>
  <Notes>0</Notes>
  <HiddenSlides>0</HiddenSlides>
  <MMClips>0</MMClips>
  <ScaleCrop>false</ScaleCrop>
  <HeadingPairs>
    <vt:vector size="6" baseType="variant">
      <vt:variant>
        <vt:lpstr>Tema</vt:lpstr>
      </vt:variant>
      <vt:variant>
        <vt:i4>1</vt:i4>
      </vt:variant>
      <vt:variant>
        <vt:lpstr>Servidores OLE incorporados</vt:lpstr>
      </vt:variant>
      <vt:variant>
        <vt:i4>1</vt:i4>
      </vt:variant>
      <vt:variant>
        <vt:lpstr>Títulos de slides</vt:lpstr>
      </vt:variant>
      <vt:variant>
        <vt:i4>21</vt:i4>
      </vt:variant>
    </vt:vector>
  </HeadingPairs>
  <TitlesOfParts>
    <vt:vector size="23" baseType="lpstr">
      <vt:lpstr>Módulo</vt:lpstr>
      <vt:lpstr>Equação</vt:lpstr>
      <vt:lpstr>Slide 1</vt:lpstr>
      <vt:lpstr>HOJE...</vt:lpstr>
      <vt:lpstr>ONDE ESTAMOS...  </vt:lpstr>
      <vt:lpstr>INTRODUÇÃO</vt:lpstr>
      <vt:lpstr>INTRODUÇÃO</vt:lpstr>
      <vt:lpstr>INTRODUÇÃO</vt:lpstr>
      <vt:lpstr>INTRODUÇÃO</vt:lpstr>
      <vt:lpstr>INTRODUÇÃO</vt:lpstr>
      <vt:lpstr>INTRODUÇÃO</vt:lpstr>
      <vt:lpstr>INTRODUÇÃO</vt:lpstr>
      <vt:lpstr>TABELA DE ROUTH-HURWITZ</vt:lpstr>
      <vt:lpstr>TABELA DE ROUTH-HURWITZ</vt:lpstr>
      <vt:lpstr>CRITÉRIO DE ROUTH-HURWITZ</vt:lpstr>
      <vt:lpstr>CRITÉRIO DE ROUTH-HURWITZ</vt:lpstr>
      <vt:lpstr>CRITÉRIO DE ROUTH-HURWITZ</vt:lpstr>
      <vt:lpstr>CRITÉRIO DE ROUTH-HURWITZ</vt:lpstr>
      <vt:lpstr>CRITÉRIO DE ROUTH-HURWITZ</vt:lpstr>
      <vt:lpstr>CRITÉRIO DE ROUTH-HURWITZ</vt:lpstr>
      <vt:lpstr>CRITÉRIO DE ROUTH-HURWITZ</vt:lpstr>
      <vt:lpstr>CRITÉRIO DE ROUTH-HURWITZ</vt:lpstr>
      <vt:lpstr>CRITÉRIO DE ROUTH-HURWITZ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722</dc:creator>
  <cp:lastModifiedBy>722</cp:lastModifiedBy>
  <cp:revision>1392</cp:revision>
  <dcterms:created xsi:type="dcterms:W3CDTF">2012-12-02T20:53:22Z</dcterms:created>
  <dcterms:modified xsi:type="dcterms:W3CDTF">2014-11-05T08:48:22Z</dcterms:modified>
</cp:coreProperties>
</file>