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0"/>
  </p:notesMasterIdLst>
  <p:handoutMasterIdLst>
    <p:handoutMasterId r:id="rId41"/>
  </p:handoutMasterIdLst>
  <p:sldIdLst>
    <p:sldId id="510" r:id="rId2"/>
    <p:sldId id="313" r:id="rId3"/>
    <p:sldId id="470" r:id="rId4"/>
    <p:sldId id="471" r:id="rId5"/>
    <p:sldId id="472" r:id="rId6"/>
    <p:sldId id="473" r:id="rId7"/>
    <p:sldId id="474" r:id="rId8"/>
    <p:sldId id="476" r:id="rId9"/>
    <p:sldId id="515" r:id="rId10"/>
    <p:sldId id="516" r:id="rId11"/>
    <p:sldId id="477" r:id="rId12"/>
    <p:sldId id="479" r:id="rId13"/>
    <p:sldId id="480" r:id="rId14"/>
    <p:sldId id="481" r:id="rId15"/>
    <p:sldId id="526" r:id="rId16"/>
    <p:sldId id="527" r:id="rId17"/>
    <p:sldId id="528" r:id="rId18"/>
    <p:sldId id="529" r:id="rId19"/>
    <p:sldId id="518" r:id="rId20"/>
    <p:sldId id="519" r:id="rId21"/>
    <p:sldId id="520" r:id="rId22"/>
    <p:sldId id="525" r:id="rId23"/>
    <p:sldId id="521" r:id="rId24"/>
    <p:sldId id="523" r:id="rId25"/>
    <p:sldId id="524" r:id="rId26"/>
    <p:sldId id="496" r:id="rId27"/>
    <p:sldId id="497" r:id="rId28"/>
    <p:sldId id="498" r:id="rId29"/>
    <p:sldId id="503" r:id="rId30"/>
    <p:sldId id="504" r:id="rId31"/>
    <p:sldId id="499" r:id="rId32"/>
    <p:sldId id="505" r:id="rId33"/>
    <p:sldId id="506" r:id="rId34"/>
    <p:sldId id="500" r:id="rId35"/>
    <p:sldId id="507" r:id="rId36"/>
    <p:sldId id="501" r:id="rId37"/>
    <p:sldId id="502" r:id="rId38"/>
    <p:sldId id="509" r:id="rId39"/>
  </p:sldIdLst>
  <p:sldSz cx="9144000" cy="6858000" type="screen4x3"/>
  <p:notesSz cx="7102475"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93190" autoAdjust="0"/>
  </p:normalViewPr>
  <p:slideViewPr>
    <p:cSldViewPr>
      <p:cViewPr>
        <p:scale>
          <a:sx n="70" d="100"/>
          <a:sy n="70" d="100"/>
        </p:scale>
        <p:origin x="-50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4.wmf"/><Relationship Id="rId4"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8.wmf"/><Relationship Id="rId1" Type="http://schemas.openxmlformats.org/officeDocument/2006/relationships/image" Target="../media/image4.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8.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4.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pt-BR"/>
          </a:p>
        </p:txBody>
      </p:sp>
      <p:sp>
        <p:nvSpPr>
          <p:cNvPr id="3" name="Espaço Reservado para Data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FF0F27F7-9238-4A7E-8A82-0A0FD2788A42}" type="datetimeFigureOut">
              <a:rPr lang="pt-BR" smtClean="0"/>
              <a:pPr/>
              <a:t>24/11/2014</a:t>
            </a:fld>
            <a:endParaRPr lang="pt-BR"/>
          </a:p>
        </p:txBody>
      </p:sp>
      <p:sp>
        <p:nvSpPr>
          <p:cNvPr id="4" name="Espaço Reservado para Rodapé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0B804960-4868-4EA6-B831-215143F2612E}"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fld id="{0F4F56AB-22B7-4135-A35E-EC9765DEAF40}" type="datetimeFigureOut">
              <a:rPr lang="pt-BR" smtClean="0"/>
              <a:pPr/>
              <a:t>24/11/2014</a:t>
            </a:fld>
            <a:endParaRPr lang="pt-BR"/>
          </a:p>
        </p:txBody>
      </p:sp>
      <p:sp>
        <p:nvSpPr>
          <p:cNvPr id="4" name="Espaço Reservado para Imagem de Slide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09613" y="4860925"/>
            <a:ext cx="5683250" cy="4605338"/>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022725" y="9721850"/>
            <a:ext cx="3078163" cy="511175"/>
          </a:xfrm>
          <a:prstGeom prst="rect">
            <a:avLst/>
          </a:prstGeom>
        </p:spPr>
        <p:txBody>
          <a:bodyPr vert="horz" lIns="91440" tIns="45720" rIns="91440" bIns="45720" rtlCol="0" anchor="b"/>
          <a:lstStyle>
            <a:lvl1pPr algn="r">
              <a:defRPr sz="1200"/>
            </a:lvl1pPr>
          </a:lstStyle>
          <a:p>
            <a:fld id="{36B12EAD-B9F3-458D-8932-F9F75CCF3897}"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6B12EAD-B9F3-458D-8932-F9F75CCF3897}" type="slidenum">
              <a:rPr lang="pt-BR" smtClean="0"/>
              <a:pPr/>
              <a:t>18</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Entrada</a:t>
            </a:r>
            <a:r>
              <a:rPr lang="pt-BR" baseline="0" dirty="0" smtClean="0"/>
              <a:t> – saída = zero se o sistema tiver </a:t>
            </a:r>
            <a:r>
              <a:rPr lang="pt-BR" baseline="0" dirty="0" err="1" smtClean="0"/>
              <a:t>e.e.e.</a:t>
            </a:r>
            <a:r>
              <a:rPr lang="pt-BR" baseline="0" dirty="0" smtClean="0"/>
              <a:t> </a:t>
            </a:r>
            <a:r>
              <a:rPr lang="pt-BR" baseline="0" smtClean="0"/>
              <a:t>nulo....</a:t>
            </a:r>
            <a:endParaRPr lang="pt-BR" dirty="0"/>
          </a:p>
        </p:txBody>
      </p:sp>
      <p:sp>
        <p:nvSpPr>
          <p:cNvPr id="4" name="Espaço Reservado para Número de Slide 3"/>
          <p:cNvSpPr>
            <a:spLocks noGrp="1"/>
          </p:cNvSpPr>
          <p:nvPr>
            <p:ph type="sldNum" sz="quarter" idx="10"/>
          </p:nvPr>
        </p:nvSpPr>
        <p:spPr/>
        <p:txBody>
          <a:bodyPr/>
          <a:lstStyle/>
          <a:p>
            <a:fld id="{36B12EAD-B9F3-458D-8932-F9F75CCF3897}" type="slidenum">
              <a:rPr lang="pt-BR" smtClean="0"/>
              <a:pPr/>
              <a:t>22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6B12EAD-B9F3-458D-8932-F9F75CCF3897}" type="slidenum">
              <a:rPr lang="pt-BR" smtClean="0"/>
              <a:pPr/>
              <a:t>35</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9" name="Retângulo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ítu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t-BR" smtClean="0"/>
              <a:t>Clique para editar o estilo do título mestre</a:t>
            </a:r>
            <a:endParaRPr kumimoji="0" lang="en-US"/>
          </a:p>
        </p:txBody>
      </p:sp>
      <p:sp>
        <p:nvSpPr>
          <p:cNvPr id="3" name="Subtítu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t-BR" smtClean="0"/>
              <a:t>Clique para editar o estilo do subtítulo mestre</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
        <p:nvSpPr>
          <p:cNvPr id="10" name="Retângu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9" name="Retângu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tângu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ítulo Vertical 1"/>
          <p:cNvSpPr>
            <a:spLocks noGrp="1"/>
          </p:cNvSpPr>
          <p:nvPr>
            <p:ph type="title" orient="vert"/>
          </p:nvPr>
        </p:nvSpPr>
        <p:spPr>
          <a:xfrm>
            <a:off x="6781800" y="274640"/>
            <a:ext cx="1905000" cy="5851525"/>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24/11/2014</a:t>
            </a:fld>
            <a:endParaRPr lang="pt-BR"/>
          </a:p>
        </p:txBody>
      </p:sp>
      <p:sp>
        <p:nvSpPr>
          <p:cNvPr id="5" name="Espaço Reservado para Rodapé 4"/>
          <p:cNvSpPr>
            <a:spLocks noGrp="1"/>
          </p:cNvSpPr>
          <p:nvPr>
            <p:ph type="ftr" sz="quarter" idx="11"/>
          </p:nvPr>
        </p:nvSpPr>
        <p:spPr>
          <a:xfrm>
            <a:off x="2640597" y="6377459"/>
            <a:ext cx="3836404" cy="365125"/>
          </a:xfrm>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5448"/>
            <a:ext cx="8229600" cy="1252728"/>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9" name="Retângu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tângu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ítu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24/11/2014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Tex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smtClean="0"/>
              <a:t>Clique para editar os estilos do texto mestre</a:t>
            </a:r>
          </a:p>
        </p:txBody>
      </p:sp>
      <p:sp>
        <p:nvSpPr>
          <p:cNvPr id="6" name="Espaço Reservado para Conteúd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2E700DB3-DBF0-4086-B675-117E7A9610B8}" type="datetimeFigureOut">
              <a:rPr lang="pt-BR" smtClean="0"/>
              <a:pPr/>
              <a:t>24/11/2014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2E700DB3-DBF0-4086-B675-117E7A9610B8}" type="datetimeFigureOut">
              <a:rPr lang="pt-BR" smtClean="0"/>
              <a:pPr/>
              <a:t>24/11/2014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24/11/2014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Tex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24/11/2014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
        <p:nvSpPr>
          <p:cNvPr id="12" name="Retângu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ângu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164592" y="1170432"/>
            <a:ext cx="2523744" cy="201168"/>
          </a:xfrm>
        </p:spPr>
        <p:txBody>
          <a:bodyPr/>
          <a:lstStyle/>
          <a:p>
            <a:fld id="{2E700DB3-DBF0-4086-B675-117E7A9610B8}" type="datetimeFigureOut">
              <a:rPr lang="pt-BR" smtClean="0"/>
              <a:pPr/>
              <a:t>24/11/2014</a:t>
            </a:fld>
            <a:endParaRPr lang="pt-BR"/>
          </a:p>
        </p:txBody>
      </p:sp>
      <p:sp>
        <p:nvSpPr>
          <p:cNvPr id="11" name="Retângu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ângu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ço Reservado para Rodapé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t-BR"/>
          </a:p>
        </p:txBody>
      </p:sp>
      <p:sp>
        <p:nvSpPr>
          <p:cNvPr id="7" name="Espaço Reservado para Número de Slide 6"/>
          <p:cNvSpPr>
            <a:spLocks noGrp="1"/>
          </p:cNvSpPr>
          <p:nvPr>
            <p:ph type="sldNum" sz="quarter" idx="12"/>
          </p:nvPr>
        </p:nvSpPr>
        <p:spPr>
          <a:xfrm>
            <a:off x="8339328" y="1170432"/>
            <a:ext cx="733864" cy="201168"/>
          </a:xfrm>
        </p:spPr>
        <p:txBody>
          <a:bodyPr/>
          <a:lstStyle/>
          <a:p>
            <a:fld id="{2119D8CF-8DEC-4D9F-84EE-ADF04DFF3391}"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tângu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tângulo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ço Reservado para Títu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4" name="Espaço Reservado para Dat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E700DB3-DBF0-4086-B675-117E7A9610B8}" type="datetimeFigureOut">
              <a:rPr lang="pt-BR" smtClean="0"/>
              <a:pPr/>
              <a:t>24/11/2014</a:t>
            </a:fld>
            <a:endParaRPr lang="pt-BR"/>
          </a:p>
        </p:txBody>
      </p:sp>
      <p:sp>
        <p:nvSpPr>
          <p:cNvPr id="5" name="Espaço Reservado para Rodapé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t-BR"/>
          </a:p>
        </p:txBody>
      </p:sp>
      <p:sp>
        <p:nvSpPr>
          <p:cNvPr id="6" name="Espaço Reservado para Número de Slid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119D8CF-8DEC-4D9F-84EE-ADF04DFF339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aginapessoal.utfpr.edu.br/chiamenti"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4.bin"/><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6.bin"/><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8.bin"/><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3.pn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png"/><Relationship Id="rId5" Type="http://schemas.openxmlformats.org/officeDocument/2006/relationships/oleObject" Target="../embeddings/oleObject30.bin"/><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5.png"/><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46.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7.pn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8.png"/><Relationship Id="rId5" Type="http://schemas.openxmlformats.org/officeDocument/2006/relationships/image" Target="../media/image48.png"/><Relationship Id="rId4"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oleObject" Target="../embeddings/oleObject34.bin"/><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1.pn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8.png"/><Relationship Id="rId5" Type="http://schemas.openxmlformats.org/officeDocument/2006/relationships/image" Target="../media/image52.png"/><Relationship Id="rId4" Type="http://schemas.openxmlformats.org/officeDocument/2006/relationships/oleObject" Target="../embeddings/oleObject35.bin"/></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oleObject" Target="../embeddings/oleObject36.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7.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oleObject" Target="../embeddings/oleObject43.bin"/><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69.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51.bin"/><Relationship Id="rId5" Type="http://schemas.openxmlformats.org/officeDocument/2006/relationships/image" Target="../media/image72.png"/><Relationship Id="rId4" Type="http://schemas.openxmlformats.org/officeDocument/2006/relationships/oleObject" Target="../embeddings/oleObject5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oleObject" Target="../embeddings/oleObject17.bin"/><Relationship Id="rId10" Type="http://schemas.openxmlformats.org/officeDocument/2006/relationships/image" Target="../media/image22.png"/><Relationship Id="rId4" Type="http://schemas.openxmlformats.org/officeDocument/2006/relationships/oleObject" Target="../embeddings/oleObject16.bin"/><Relationship Id="rId9"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1406" y="4549700"/>
            <a:ext cx="9001156" cy="2308324"/>
          </a:xfrm>
          <a:prstGeom prst="rect">
            <a:avLst/>
          </a:prstGeom>
        </p:spPr>
        <p:txBody>
          <a:bodyPr wrap="square">
            <a:spAutoFit/>
          </a:bodyPr>
          <a:lstStyle/>
          <a:p>
            <a:pPr>
              <a:buFont typeface="Arial" pitchFamily="34" charset="0"/>
              <a:buChar char="•"/>
            </a:pPr>
            <a:r>
              <a:rPr lang="pt-BR" sz="2100" b="1" dirty="0" smtClean="0">
                <a:latin typeface="Times New Roman" pitchFamily="18" charset="0"/>
                <a:cs typeface="Times New Roman" pitchFamily="18" charset="0"/>
              </a:rPr>
              <a:t> CONTATOS PARA DÚVIDAS</a:t>
            </a:r>
          </a:p>
          <a:p>
            <a:pPr lvl="1">
              <a:buNone/>
            </a:pPr>
            <a:r>
              <a:rPr lang="pt-BR" sz="2100" dirty="0" smtClean="0">
                <a:latin typeface="Times New Roman" pitchFamily="18" charset="0"/>
                <a:cs typeface="Times New Roman" pitchFamily="18" charset="0"/>
              </a:rPr>
              <a:t>- Email: </a:t>
            </a:r>
            <a:r>
              <a:rPr lang="pt-BR" sz="2100" u="sng" dirty="0" smtClean="0">
                <a:latin typeface="Times New Roman" pitchFamily="18" charset="0"/>
                <a:cs typeface="Times New Roman" pitchFamily="18" charset="0"/>
              </a:rPr>
              <a:t>ismael.utfpr@gmail.com</a:t>
            </a:r>
            <a:endParaRPr lang="pt-BR" sz="2100" b="1" u="sng" dirty="0" smtClean="0">
              <a:latin typeface="Times New Roman" pitchFamily="18" charset="0"/>
              <a:cs typeface="Times New Roman" pitchFamily="18" charset="0"/>
            </a:endParaRPr>
          </a:p>
          <a:p>
            <a:pPr lvl="1">
              <a:buFontTx/>
              <a:buChar char="-"/>
            </a:pPr>
            <a:r>
              <a:rPr lang="pt-BR" sz="2100" dirty="0" smtClean="0">
                <a:latin typeface="Times New Roman" pitchFamily="18" charset="0"/>
                <a:cs typeface="Times New Roman" pitchFamily="18" charset="0"/>
              </a:rPr>
              <a:t>Local: DAELT/UTFPR</a:t>
            </a:r>
          </a:p>
          <a:p>
            <a:pPr lvl="1"/>
            <a:endParaRPr lang="pt-BR" sz="2100" b="1" dirty="0" smtClean="0">
              <a:latin typeface="Times New Roman" pitchFamily="18" charset="0"/>
              <a:cs typeface="Times New Roman" pitchFamily="18" charset="0"/>
            </a:endParaRPr>
          </a:p>
          <a:p>
            <a:pPr lvl="1">
              <a:buFont typeface="Arial" pitchFamily="34" charset="0"/>
              <a:buChar char="•"/>
            </a:pPr>
            <a:r>
              <a:rPr lang="pt-BR" sz="2100" b="1" dirty="0" smtClean="0">
                <a:latin typeface="Times New Roman" pitchFamily="18" charset="0"/>
                <a:cs typeface="Times New Roman" pitchFamily="18" charset="0"/>
              </a:rPr>
              <a:t> PLANO DE ENSINO, PLANO DE AULAS E INFORMAÇÕES:</a:t>
            </a:r>
          </a:p>
          <a:p>
            <a:pPr lvl="2"/>
            <a:r>
              <a:rPr lang="pt-BR" sz="2100" u="sng" dirty="0" smtClean="0">
                <a:latin typeface="Times New Roman" pitchFamily="18" charset="0"/>
                <a:cs typeface="Times New Roman" pitchFamily="18" charset="0"/>
                <a:hlinkClick r:id="rId2"/>
              </a:rPr>
              <a:t>https://paginapessoal.utfpr.edu.br/chiamenti</a:t>
            </a:r>
            <a:endParaRPr lang="pt-BR" sz="2100" u="sng" dirty="0" smtClean="0">
              <a:latin typeface="Times New Roman" pitchFamily="18" charset="0"/>
              <a:cs typeface="Times New Roman" pitchFamily="18" charset="0"/>
            </a:endParaRPr>
          </a:p>
          <a:p>
            <a:pPr lvl="2"/>
            <a:endParaRPr lang="pt-BR" u="sng" dirty="0" smtClean="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7980076" y="285728"/>
            <a:ext cx="1021080" cy="792480"/>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142844" y="285728"/>
            <a:ext cx="1674495" cy="891540"/>
          </a:xfrm>
          <a:prstGeom prst="rect">
            <a:avLst/>
          </a:prstGeom>
          <a:noFill/>
          <a:ln w="9525">
            <a:noFill/>
            <a:miter lim="800000"/>
            <a:headEnd/>
            <a:tailEnd/>
          </a:ln>
          <a:effectLst/>
        </p:spPr>
      </p:pic>
      <p:sp>
        <p:nvSpPr>
          <p:cNvPr id="9" name="Subtítulo 2"/>
          <p:cNvSpPr txBox="1">
            <a:spLocks/>
          </p:cNvSpPr>
          <p:nvPr/>
        </p:nvSpPr>
        <p:spPr>
          <a:xfrm>
            <a:off x="1785918" y="142852"/>
            <a:ext cx="8077200" cy="1642492"/>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kumimoji="0" lang="pt-BR" sz="25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Disciplina: Sistemas de Controle 1 -  ET76H</a:t>
            </a:r>
          </a:p>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kumimoji="0" lang="pt-BR" sz="25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Prof. Dr. Ismael </a:t>
            </a:r>
            <a:r>
              <a:rPr kumimoji="0" lang="pt-BR" sz="2500" b="0" i="0" u="none" strike="noStrike" kern="120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Chiamenti</a:t>
            </a:r>
            <a:r>
              <a:rPr kumimoji="0" lang="pt-BR" sz="25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p>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kumimoji="0" lang="pt-BR" sz="25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2014/2</a:t>
            </a:r>
            <a:endParaRPr kumimoji="0" lang="pt-BR" sz="25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10" name="CaixaDeTexto 9"/>
          <p:cNvSpPr txBox="1"/>
          <p:nvPr/>
        </p:nvSpPr>
        <p:spPr>
          <a:xfrm>
            <a:off x="3318060" y="2714620"/>
            <a:ext cx="1516762" cy="661720"/>
          </a:xfrm>
          <a:prstGeom prst="rect">
            <a:avLst/>
          </a:prstGeom>
          <a:noFill/>
        </p:spPr>
        <p:txBody>
          <a:bodyPr wrap="none" rtlCol="0">
            <a:spAutoFit/>
          </a:bodyPr>
          <a:lstStyle/>
          <a:p>
            <a:r>
              <a:rPr lang="pt-BR" sz="3700" b="1" dirty="0" smtClean="0">
                <a:latin typeface="Times New Roman" pitchFamily="18" charset="0"/>
                <a:cs typeface="Times New Roman" pitchFamily="18" charset="0"/>
              </a:rPr>
              <a:t>Aula 8</a:t>
            </a:r>
            <a:endParaRPr lang="pt-BR" sz="37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86370"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RESPOSTA AO DEGRAU DO PID</a:t>
            </a:r>
            <a:endParaRPr lang="pt-BR" sz="3000" dirty="0">
              <a:latin typeface="Times New Roman" pitchFamily="18" charset="0"/>
              <a:cs typeface="Times New Roman" pitchFamily="18" charset="0"/>
            </a:endParaRPr>
          </a:p>
        </p:txBody>
      </p:sp>
      <p:sp>
        <p:nvSpPr>
          <p:cNvPr id="9" name="CaixaDeTexto 8"/>
          <p:cNvSpPr txBox="1"/>
          <p:nvPr/>
        </p:nvSpPr>
        <p:spPr>
          <a:xfrm>
            <a:off x="-32" y="1643050"/>
            <a:ext cx="8358246" cy="1661993"/>
          </a:xfrm>
          <a:prstGeom prst="rect">
            <a:avLst/>
          </a:prstGeom>
          <a:noFill/>
        </p:spPr>
        <p:txBody>
          <a:bodyPr wrap="square" rtlCol="0">
            <a:spAutoFit/>
          </a:bodyPr>
          <a:lstStyle/>
          <a:p>
            <a:r>
              <a:rPr lang="pt-BR" sz="2100" dirty="0" smtClean="0">
                <a:latin typeface="Times New Roman" pitchFamily="18" charset="0"/>
                <a:cs typeface="Times New Roman" pitchFamily="18" charset="0"/>
              </a:rPr>
              <a:t>Resposta real do PID a um degrau:</a:t>
            </a: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b="1" dirty="0"/>
          </a:p>
        </p:txBody>
      </p:sp>
      <p:pic>
        <p:nvPicPr>
          <p:cNvPr id="156682" name="Picture 10"/>
          <p:cNvPicPr>
            <a:picLocks noChangeAspect="1" noChangeArrowheads="1"/>
          </p:cNvPicPr>
          <p:nvPr/>
        </p:nvPicPr>
        <p:blipFill>
          <a:blip r:embed="rId4"/>
          <a:srcRect/>
          <a:stretch>
            <a:fillRect/>
          </a:stretch>
        </p:blipFill>
        <p:spPr bwMode="auto">
          <a:xfrm>
            <a:off x="500034" y="4517730"/>
            <a:ext cx="2920365" cy="2125980"/>
          </a:xfrm>
          <a:prstGeom prst="rect">
            <a:avLst/>
          </a:prstGeom>
          <a:noFill/>
          <a:ln w="9525">
            <a:noFill/>
            <a:miter lim="800000"/>
            <a:headEnd/>
            <a:tailEnd/>
          </a:ln>
          <a:effectLst/>
        </p:spPr>
      </p:pic>
      <p:pic>
        <p:nvPicPr>
          <p:cNvPr id="157705" name="Picture 9"/>
          <p:cNvPicPr>
            <a:picLocks noChangeAspect="1" noChangeArrowheads="1"/>
          </p:cNvPicPr>
          <p:nvPr/>
        </p:nvPicPr>
        <p:blipFill>
          <a:blip r:embed="rId5"/>
          <a:srcRect/>
          <a:stretch>
            <a:fillRect/>
          </a:stretch>
        </p:blipFill>
        <p:spPr bwMode="auto">
          <a:xfrm>
            <a:off x="488624" y="2143116"/>
            <a:ext cx="2868930" cy="2137410"/>
          </a:xfrm>
          <a:prstGeom prst="rect">
            <a:avLst/>
          </a:prstGeom>
          <a:noFill/>
          <a:ln w="9525">
            <a:noFill/>
            <a:miter lim="800000"/>
            <a:headEnd/>
            <a:tailEnd/>
          </a:ln>
          <a:effectLst/>
        </p:spPr>
      </p:pic>
      <p:pic>
        <p:nvPicPr>
          <p:cNvPr id="157706" name="Picture 10"/>
          <p:cNvPicPr>
            <a:picLocks noChangeAspect="1" noChangeArrowheads="1"/>
          </p:cNvPicPr>
          <p:nvPr/>
        </p:nvPicPr>
        <p:blipFill>
          <a:blip r:embed="rId6"/>
          <a:srcRect/>
          <a:stretch>
            <a:fillRect/>
          </a:stretch>
        </p:blipFill>
        <p:spPr bwMode="auto">
          <a:xfrm>
            <a:off x="3786182" y="2214554"/>
            <a:ext cx="4981575"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51554"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AÇÕES DO CONTROLADOR PID</a:t>
            </a:r>
            <a:endParaRPr lang="pt-BR" sz="3000" dirty="0">
              <a:latin typeface="Times New Roman" pitchFamily="18" charset="0"/>
              <a:cs typeface="Times New Roman" pitchFamily="18" charset="0"/>
            </a:endParaRPr>
          </a:p>
        </p:txBody>
      </p:sp>
      <p:sp>
        <p:nvSpPr>
          <p:cNvPr id="9" name="CaixaDeTexto 8"/>
          <p:cNvSpPr txBox="1"/>
          <p:nvPr/>
        </p:nvSpPr>
        <p:spPr>
          <a:xfrm>
            <a:off x="428596" y="1785926"/>
            <a:ext cx="8358246" cy="4293483"/>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CONTROLADOR PROPORCIONAL:</a:t>
            </a:r>
            <a:r>
              <a:rPr lang="pt-BR" sz="2100" dirty="0" smtClean="0">
                <a:latin typeface="Times New Roman" pitchFamily="18" charset="0"/>
                <a:cs typeface="Times New Roman" pitchFamily="18" charset="0"/>
              </a:rPr>
              <a:t> Atua como um amplificador com ganho variável.</a:t>
            </a:r>
          </a:p>
          <a:p>
            <a:endParaRPr lang="pt-BR" sz="2100" b="1" dirty="0" smtClean="0">
              <a:latin typeface="Times New Roman" pitchFamily="18" charset="0"/>
              <a:cs typeface="Times New Roman" pitchFamily="18" charset="0"/>
            </a:endParaRPr>
          </a:p>
          <a:p>
            <a:r>
              <a:rPr lang="pt-BR" sz="2100" b="1" dirty="0" smtClean="0">
                <a:latin typeface="Times New Roman" pitchFamily="18" charset="0"/>
                <a:cs typeface="Times New Roman" pitchFamily="18" charset="0"/>
              </a:rPr>
              <a:t>Características principais isoladas:</a:t>
            </a:r>
          </a:p>
          <a:p>
            <a:pPr>
              <a:buFont typeface="Arial" pitchFamily="34" charset="0"/>
              <a:buChar char="•"/>
            </a:pPr>
            <a:r>
              <a:rPr lang="pt-BR" sz="2100" b="1" dirty="0" smtClean="0">
                <a:latin typeface="Times New Roman" pitchFamily="18" charset="0"/>
                <a:cs typeface="Times New Roman" pitchFamily="18" charset="0"/>
              </a:rPr>
              <a:t> </a:t>
            </a:r>
            <a:r>
              <a:rPr lang="pt-BR" sz="2100" dirty="0" smtClean="0">
                <a:latin typeface="Times New Roman" pitchFamily="18" charset="0"/>
                <a:cs typeface="Times New Roman" pitchFamily="18" charset="0"/>
              </a:rPr>
              <a:t>Acelera a resposta;</a:t>
            </a:r>
          </a:p>
          <a:p>
            <a:pPr>
              <a:buFont typeface="Arial" pitchFamily="34" charset="0"/>
              <a:buChar char="•"/>
            </a:pPr>
            <a:r>
              <a:rPr lang="pt-BR" sz="2100" dirty="0" smtClean="0">
                <a:latin typeface="Times New Roman" pitchFamily="18" charset="0"/>
                <a:cs typeface="Times New Roman" pitchFamily="18" charset="0"/>
              </a:rPr>
              <a:t> Reduz, mas nunca elimina, o erro de estado estacionário.</a:t>
            </a:r>
          </a:p>
          <a:p>
            <a:pPr>
              <a:buFont typeface="Arial" pitchFamily="34" charset="0"/>
              <a:buChar char="•"/>
            </a:pPr>
            <a:r>
              <a:rPr lang="pt-BR" sz="2100" dirty="0" smtClean="0">
                <a:latin typeface="Times New Roman" pitchFamily="18" charset="0"/>
                <a:cs typeface="Times New Roman" pitchFamily="18" charset="0"/>
              </a:rPr>
              <a:t>                     , logo, grandes valores de ganho podem gerar grandes variações no sistema devido ao erro, podendo resultar em sistemas instáveis. Enquanto pequenos ganhos resultam em pequenas respostas para grandes erros, representado baixa sensibilidade do sistema ao erro. </a:t>
            </a:r>
          </a:p>
          <a:p>
            <a:pPr>
              <a:buFont typeface="Arial" pitchFamily="34" charset="0"/>
              <a:buChar char="•"/>
            </a:pPr>
            <a:endParaRPr lang="pt-BR" sz="2100" dirty="0" smtClean="0">
              <a:latin typeface="Times New Roman" pitchFamily="18" charset="0"/>
              <a:cs typeface="Times New Roman" pitchFamily="18" charset="0"/>
            </a:endParaRPr>
          </a:p>
          <a:p>
            <a:pPr>
              <a:buFont typeface="Arial" pitchFamily="34" charset="0"/>
              <a:buChar char="•"/>
            </a:pPr>
            <a:endParaRPr lang="pt-BR" sz="2100" dirty="0" smtClean="0">
              <a:latin typeface="Times New Roman" pitchFamily="18" charset="0"/>
              <a:cs typeface="Times New Roman" pitchFamily="18" charset="0"/>
            </a:endParaRPr>
          </a:p>
          <a:p>
            <a:r>
              <a:rPr lang="pt-BR" sz="2100" b="1" dirty="0" smtClean="0">
                <a:latin typeface="Times New Roman" pitchFamily="18" charset="0"/>
                <a:cs typeface="Times New Roman" pitchFamily="18" charset="0"/>
              </a:rPr>
              <a:t>Possível Implementação:</a:t>
            </a:r>
            <a:endParaRPr lang="pt-BR" b="1" dirty="0"/>
          </a:p>
        </p:txBody>
      </p:sp>
      <p:pic>
        <p:nvPicPr>
          <p:cNvPr id="151556" name="Picture 4"/>
          <p:cNvPicPr>
            <a:picLocks noChangeAspect="1" noChangeArrowheads="1"/>
          </p:cNvPicPr>
          <p:nvPr/>
        </p:nvPicPr>
        <p:blipFill>
          <a:blip r:embed="rId4"/>
          <a:srcRect/>
          <a:stretch>
            <a:fillRect/>
          </a:stretch>
        </p:blipFill>
        <p:spPr bwMode="auto">
          <a:xfrm>
            <a:off x="3676658" y="5500702"/>
            <a:ext cx="2038350" cy="1266825"/>
          </a:xfrm>
          <a:prstGeom prst="rect">
            <a:avLst/>
          </a:prstGeom>
          <a:noFill/>
          <a:ln w="9525">
            <a:noFill/>
            <a:miter lim="800000"/>
            <a:headEnd/>
            <a:tailEnd/>
          </a:ln>
          <a:effectLst/>
        </p:spPr>
      </p:pic>
      <p:graphicFrame>
        <p:nvGraphicFramePr>
          <p:cNvPr id="151555" name="Object 3"/>
          <p:cNvGraphicFramePr>
            <a:graphicFrameLocks noChangeAspect="1"/>
          </p:cNvGraphicFramePr>
          <p:nvPr/>
        </p:nvGraphicFramePr>
        <p:xfrm>
          <a:off x="714348" y="3786190"/>
          <a:ext cx="1308100" cy="350838"/>
        </p:xfrm>
        <a:graphic>
          <a:graphicData uri="http://schemas.openxmlformats.org/presentationml/2006/ole">
            <p:oleObj spid="_x0000_s151555" name="Equação" r:id="rId5" imgW="749160" imgH="20304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53602"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AÇÕES DO CONTROLADOR PID</a:t>
            </a:r>
            <a:endParaRPr lang="pt-BR" sz="3000" dirty="0">
              <a:latin typeface="Times New Roman" pitchFamily="18" charset="0"/>
              <a:cs typeface="Times New Roman" pitchFamily="18" charset="0"/>
            </a:endParaRPr>
          </a:p>
        </p:txBody>
      </p:sp>
      <p:sp>
        <p:nvSpPr>
          <p:cNvPr id="9" name="CaixaDeTexto 8"/>
          <p:cNvSpPr txBox="1"/>
          <p:nvPr/>
        </p:nvSpPr>
        <p:spPr>
          <a:xfrm>
            <a:off x="285720" y="1785926"/>
            <a:ext cx="8501122" cy="4293483"/>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CONTROLADOR INTEGRADOR:</a:t>
            </a:r>
            <a:r>
              <a:rPr lang="pt-BR" sz="2100" dirty="0" smtClean="0">
                <a:latin typeface="Times New Roman" pitchFamily="18" charset="0"/>
                <a:cs typeface="Times New Roman" pitchFamily="18" charset="0"/>
              </a:rPr>
              <a:t>  Implementado através da inclusão, na função de transferência de malha direta, de um polo na origem do plano </a:t>
            </a:r>
            <a:r>
              <a:rPr lang="pt-BR" sz="2100" i="1" dirty="0" smtClean="0">
                <a:latin typeface="Times New Roman" pitchFamily="18" charset="0"/>
                <a:cs typeface="Times New Roman" pitchFamily="18" charset="0"/>
              </a:rPr>
              <a:t>s. </a:t>
            </a:r>
            <a:r>
              <a:rPr lang="pt-BR" sz="2100" dirty="0" smtClean="0">
                <a:latin typeface="Times New Roman" pitchFamily="18" charset="0"/>
                <a:cs typeface="Times New Roman" pitchFamily="18" charset="0"/>
              </a:rPr>
              <a:t>Este controlador também é chamado de </a:t>
            </a:r>
            <a:r>
              <a:rPr lang="pt-BR" sz="2100" b="1" dirty="0" smtClean="0">
                <a:latin typeface="Times New Roman" pitchFamily="18" charset="0"/>
                <a:cs typeface="Times New Roman" pitchFamily="18" charset="0"/>
              </a:rPr>
              <a:t>controle de reestabelecimento</a:t>
            </a:r>
            <a:r>
              <a:rPr lang="pt-BR" sz="2100" dirty="0" smtClean="0">
                <a:latin typeface="Times New Roman" pitchFamily="18" charset="0"/>
                <a:cs typeface="Times New Roman" pitchFamily="18" charset="0"/>
              </a:rPr>
              <a:t>.</a:t>
            </a:r>
          </a:p>
          <a:p>
            <a:endParaRPr lang="pt-BR" sz="2100" b="1" dirty="0" smtClean="0">
              <a:latin typeface="Times New Roman" pitchFamily="18" charset="0"/>
              <a:cs typeface="Times New Roman" pitchFamily="18" charset="0"/>
            </a:endParaRPr>
          </a:p>
          <a:p>
            <a:r>
              <a:rPr lang="pt-BR" sz="2100" b="1" dirty="0" smtClean="0">
                <a:latin typeface="Times New Roman" pitchFamily="18" charset="0"/>
                <a:cs typeface="Times New Roman" pitchFamily="18" charset="0"/>
              </a:rPr>
              <a:t>Características principais isoladas:</a:t>
            </a:r>
          </a:p>
          <a:p>
            <a:pPr>
              <a:buFont typeface="Arial" pitchFamily="34" charset="0"/>
              <a:buChar char="•"/>
            </a:pPr>
            <a:r>
              <a:rPr lang="pt-BR" sz="2100" b="1" dirty="0" smtClean="0">
                <a:latin typeface="Times New Roman" pitchFamily="18" charset="0"/>
                <a:cs typeface="Times New Roman" pitchFamily="18" charset="0"/>
              </a:rPr>
              <a:t> </a:t>
            </a:r>
            <a:r>
              <a:rPr lang="pt-BR" sz="2100" dirty="0" smtClean="0">
                <a:latin typeface="Times New Roman" pitchFamily="18" charset="0"/>
                <a:cs typeface="Times New Roman" pitchFamily="18" charset="0"/>
              </a:rPr>
              <a:t>Elimina o erro de estado estacionário;</a:t>
            </a:r>
          </a:p>
          <a:p>
            <a:pPr>
              <a:buFont typeface="Arial" pitchFamily="34" charset="0"/>
              <a:buChar char="•"/>
            </a:pPr>
            <a:r>
              <a:rPr lang="pt-BR" sz="2100" dirty="0" smtClean="0">
                <a:latin typeface="Times New Roman" pitchFamily="18" charset="0"/>
                <a:cs typeface="Times New Roman" pitchFamily="18" charset="0"/>
              </a:rPr>
              <a:t> Quando atua isoladamente produz respostas lentas e oscilatórias.</a:t>
            </a:r>
          </a:p>
          <a:p>
            <a:pPr>
              <a:buFont typeface="Arial" pitchFamily="34" charset="0"/>
              <a:buChar char="•"/>
            </a:pPr>
            <a:endParaRPr lang="pt-BR" sz="2100" dirty="0" smtClean="0">
              <a:latin typeface="Times New Roman" pitchFamily="18" charset="0"/>
              <a:cs typeface="Times New Roman" pitchFamily="18" charset="0"/>
            </a:endParaRPr>
          </a:p>
          <a:p>
            <a:pPr>
              <a:buFont typeface="Arial" pitchFamily="34" charset="0"/>
              <a:buChar char="•"/>
            </a:pPr>
            <a:r>
              <a:rPr lang="pt-BR" sz="2100" dirty="0" smtClean="0">
                <a:latin typeface="Times New Roman" pitchFamily="18" charset="0"/>
                <a:cs typeface="Times New Roman" pitchFamily="18" charset="0"/>
              </a:rPr>
              <a:t>                               , proporcional a magnitude e a duração do erro.</a:t>
            </a:r>
          </a:p>
          <a:p>
            <a:pPr>
              <a:buFont typeface="Arial" pitchFamily="34" charset="0"/>
              <a:buChar char="•"/>
            </a:pPr>
            <a:endParaRPr lang="pt-BR" sz="2100" dirty="0" smtClean="0">
              <a:latin typeface="Times New Roman" pitchFamily="18" charset="0"/>
              <a:cs typeface="Times New Roman" pitchFamily="18" charset="0"/>
            </a:endParaRPr>
          </a:p>
          <a:p>
            <a:endParaRPr lang="pt-BR" sz="2100" b="1" dirty="0" smtClean="0">
              <a:latin typeface="Times New Roman" pitchFamily="18" charset="0"/>
              <a:cs typeface="Times New Roman" pitchFamily="18" charset="0"/>
            </a:endParaRPr>
          </a:p>
          <a:p>
            <a:endParaRPr lang="pt-BR" sz="2100" b="1" dirty="0" smtClean="0">
              <a:latin typeface="Times New Roman" pitchFamily="18" charset="0"/>
              <a:cs typeface="Times New Roman" pitchFamily="18" charset="0"/>
            </a:endParaRPr>
          </a:p>
          <a:p>
            <a:r>
              <a:rPr lang="pt-BR" sz="2100" b="1" dirty="0" smtClean="0">
                <a:latin typeface="Times New Roman" pitchFamily="18" charset="0"/>
                <a:cs typeface="Times New Roman" pitchFamily="18" charset="0"/>
              </a:rPr>
              <a:t>Possível Implementação:</a:t>
            </a:r>
            <a:endParaRPr lang="pt-BR" b="1" dirty="0"/>
          </a:p>
        </p:txBody>
      </p:sp>
      <p:pic>
        <p:nvPicPr>
          <p:cNvPr id="153603" name="Picture 3"/>
          <p:cNvPicPr>
            <a:picLocks noChangeAspect="1" noChangeArrowheads="1"/>
          </p:cNvPicPr>
          <p:nvPr/>
        </p:nvPicPr>
        <p:blipFill>
          <a:blip r:embed="rId4"/>
          <a:srcRect/>
          <a:stretch>
            <a:fillRect/>
          </a:stretch>
        </p:blipFill>
        <p:spPr bwMode="auto">
          <a:xfrm>
            <a:off x="3652845" y="5214950"/>
            <a:ext cx="1990725" cy="1457325"/>
          </a:xfrm>
          <a:prstGeom prst="rect">
            <a:avLst/>
          </a:prstGeom>
          <a:noFill/>
          <a:ln w="9525">
            <a:noFill/>
            <a:miter lim="800000"/>
            <a:headEnd/>
            <a:tailEnd/>
          </a:ln>
          <a:effectLst/>
        </p:spPr>
      </p:pic>
      <p:graphicFrame>
        <p:nvGraphicFramePr>
          <p:cNvPr id="2" name="Object 3"/>
          <p:cNvGraphicFramePr>
            <a:graphicFrameLocks noChangeAspect="1"/>
          </p:cNvGraphicFramePr>
          <p:nvPr/>
        </p:nvGraphicFramePr>
        <p:xfrm>
          <a:off x="696571" y="4142509"/>
          <a:ext cx="1839913" cy="831850"/>
        </p:xfrm>
        <a:graphic>
          <a:graphicData uri="http://schemas.openxmlformats.org/presentationml/2006/ole">
            <p:oleObj spid="_x0000_s153603" name="Equação" r:id="rId5" imgW="1054080" imgH="4824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54626"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AÇÕES DO CONTROLADOR PID</a:t>
            </a:r>
            <a:endParaRPr lang="pt-BR" sz="3000" dirty="0">
              <a:latin typeface="Times New Roman" pitchFamily="18" charset="0"/>
              <a:cs typeface="Times New Roman" pitchFamily="18" charset="0"/>
            </a:endParaRPr>
          </a:p>
        </p:txBody>
      </p:sp>
      <p:sp>
        <p:nvSpPr>
          <p:cNvPr id="9" name="CaixaDeTexto 8"/>
          <p:cNvSpPr txBox="1"/>
          <p:nvPr/>
        </p:nvSpPr>
        <p:spPr>
          <a:xfrm>
            <a:off x="428596" y="1785926"/>
            <a:ext cx="8358246" cy="4616648"/>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CONTROLADOR DERIVATIVO:</a:t>
            </a:r>
            <a:r>
              <a:rPr lang="pt-BR" sz="2100" dirty="0" smtClean="0">
                <a:latin typeface="Times New Roman" pitchFamily="18" charset="0"/>
                <a:cs typeface="Times New Roman" pitchFamily="18" charset="0"/>
              </a:rPr>
              <a:t> Denominado, também, de </a:t>
            </a:r>
            <a:r>
              <a:rPr lang="pt-BR" sz="2100" b="1" dirty="0" smtClean="0">
                <a:latin typeface="Times New Roman" pitchFamily="18" charset="0"/>
                <a:cs typeface="Times New Roman" pitchFamily="18" charset="0"/>
              </a:rPr>
              <a:t>controle de taxa</a:t>
            </a:r>
            <a:r>
              <a:rPr lang="pt-BR" sz="2100" dirty="0" smtClean="0">
                <a:latin typeface="Times New Roman" pitchFamily="18" charset="0"/>
                <a:cs typeface="Times New Roman" pitchFamily="18" charset="0"/>
              </a:rPr>
              <a:t>. Como visto anteriormente, este controlador  atua de forma preditiva, através da taxa de variação, ou seja, a derivada do sinal de erro.</a:t>
            </a:r>
          </a:p>
          <a:p>
            <a:endParaRPr lang="pt-BR" sz="2100" b="1" dirty="0" smtClean="0">
              <a:latin typeface="Times New Roman" pitchFamily="18" charset="0"/>
              <a:cs typeface="Times New Roman" pitchFamily="18" charset="0"/>
            </a:endParaRPr>
          </a:p>
          <a:p>
            <a:r>
              <a:rPr lang="pt-BR" sz="2100" b="1" dirty="0" smtClean="0">
                <a:latin typeface="Times New Roman" pitchFamily="18" charset="0"/>
                <a:cs typeface="Times New Roman" pitchFamily="18" charset="0"/>
              </a:rPr>
              <a:t>Características principais isoladas:</a:t>
            </a:r>
          </a:p>
          <a:p>
            <a:pPr>
              <a:buFont typeface="Arial" pitchFamily="34" charset="0"/>
              <a:buChar char="•"/>
            </a:pPr>
            <a:r>
              <a:rPr lang="pt-BR" sz="2100" dirty="0" smtClean="0">
                <a:latin typeface="Times New Roman" pitchFamily="18" charset="0"/>
                <a:cs typeface="Times New Roman" pitchFamily="18" charset="0"/>
              </a:rPr>
              <a:t> Aumenta amortecimento (estabiliza mais rápido);</a:t>
            </a:r>
          </a:p>
          <a:p>
            <a:pPr>
              <a:buFont typeface="Arial" pitchFamily="34" charset="0"/>
              <a:buChar char="•"/>
            </a:pPr>
            <a:r>
              <a:rPr lang="pt-BR" sz="2100" dirty="0" smtClean="0">
                <a:latin typeface="Times New Roman" pitchFamily="18" charset="0"/>
                <a:cs typeface="Times New Roman" pitchFamily="18" charset="0"/>
              </a:rPr>
              <a:t> Diminui o </a:t>
            </a:r>
            <a:r>
              <a:rPr lang="pt-BR" sz="2100" i="1" dirty="0" err="1" smtClean="0">
                <a:latin typeface="Times New Roman" pitchFamily="18" charset="0"/>
                <a:cs typeface="Times New Roman" pitchFamily="18" charset="0"/>
              </a:rPr>
              <a:t>overshoot</a:t>
            </a:r>
            <a:r>
              <a:rPr lang="pt-BR" sz="2100" i="1" dirty="0" smtClean="0">
                <a:latin typeface="Times New Roman" pitchFamily="18" charset="0"/>
                <a:cs typeface="Times New Roman" pitchFamily="18" charset="0"/>
              </a:rPr>
              <a:t> </a:t>
            </a:r>
            <a:r>
              <a:rPr lang="pt-BR" sz="2100" dirty="0" smtClean="0">
                <a:latin typeface="Times New Roman" pitchFamily="18" charset="0"/>
                <a:cs typeface="Times New Roman" pitchFamily="18" charset="0"/>
              </a:rPr>
              <a:t>(sobre sinal);</a:t>
            </a:r>
          </a:p>
          <a:p>
            <a:pPr>
              <a:buFont typeface="Arial" pitchFamily="34" charset="0"/>
              <a:buChar char="•"/>
            </a:pPr>
            <a:r>
              <a:rPr lang="pt-BR" sz="2100" dirty="0" smtClean="0">
                <a:latin typeface="Times New Roman" pitchFamily="18" charset="0"/>
                <a:cs typeface="Times New Roman" pitchFamily="18" charset="0"/>
              </a:rPr>
              <a:t> De forma geral melhora a resposta transitória.</a:t>
            </a:r>
          </a:p>
          <a:p>
            <a:pPr>
              <a:buFont typeface="Arial" pitchFamily="34" charset="0"/>
              <a:buChar char="•"/>
            </a:pPr>
            <a:endParaRPr lang="pt-BR" sz="2100" dirty="0" smtClean="0">
              <a:latin typeface="Times New Roman" pitchFamily="18" charset="0"/>
              <a:cs typeface="Times New Roman" pitchFamily="18" charset="0"/>
            </a:endParaRPr>
          </a:p>
          <a:p>
            <a:pPr>
              <a:buFont typeface="Arial" pitchFamily="34" charset="0"/>
              <a:buChar char="•"/>
            </a:pPr>
            <a:r>
              <a:rPr lang="pt-BR" sz="2100" dirty="0" smtClean="0">
                <a:latin typeface="Times New Roman" pitchFamily="18" charset="0"/>
                <a:cs typeface="Times New Roman" pitchFamily="18" charset="0"/>
              </a:rPr>
              <a:t>                           , influenciado pela taxa de variação do erro, que é   </a:t>
            </a:r>
          </a:p>
          <a:p>
            <a:r>
              <a:rPr lang="pt-BR" sz="2100" dirty="0" smtClean="0">
                <a:latin typeface="Times New Roman" pitchFamily="18" charset="0"/>
                <a:cs typeface="Times New Roman" pitchFamily="18" charset="0"/>
              </a:rPr>
              <a:t>                                multiplicada por um ganho </a:t>
            </a:r>
            <a:r>
              <a:rPr lang="pt-BR" sz="2100" i="1" dirty="0" err="1" smtClean="0">
                <a:latin typeface="Times New Roman" pitchFamily="18" charset="0"/>
                <a:cs typeface="Times New Roman" pitchFamily="18" charset="0"/>
              </a:rPr>
              <a:t>kd</a:t>
            </a:r>
            <a:r>
              <a:rPr lang="pt-BR" sz="2100" dirty="0" smtClean="0">
                <a:latin typeface="Times New Roman" pitchFamily="18" charset="0"/>
                <a:cs typeface="Times New Roman" pitchFamily="18" charset="0"/>
              </a:rPr>
              <a:t>.</a:t>
            </a:r>
          </a:p>
          <a:p>
            <a:pPr>
              <a:buFont typeface="Arial" pitchFamily="34" charset="0"/>
              <a:buChar char="•"/>
            </a:pPr>
            <a:endParaRPr lang="pt-BR" sz="2100" dirty="0" smtClean="0">
              <a:latin typeface="Times New Roman" pitchFamily="18" charset="0"/>
              <a:cs typeface="Times New Roman" pitchFamily="18" charset="0"/>
            </a:endParaRPr>
          </a:p>
          <a:p>
            <a:pPr>
              <a:buFont typeface="Arial" pitchFamily="34" charset="0"/>
              <a:buChar char="•"/>
            </a:pPr>
            <a:endParaRPr lang="pt-BR" sz="2100" dirty="0" smtClean="0">
              <a:latin typeface="Times New Roman" pitchFamily="18" charset="0"/>
              <a:cs typeface="Times New Roman" pitchFamily="18" charset="0"/>
            </a:endParaRPr>
          </a:p>
          <a:p>
            <a:r>
              <a:rPr lang="pt-BR" sz="2100" b="1" dirty="0" smtClean="0">
                <a:latin typeface="Times New Roman" pitchFamily="18" charset="0"/>
                <a:cs typeface="Times New Roman" pitchFamily="18" charset="0"/>
              </a:rPr>
              <a:t>Possível Implementação:</a:t>
            </a:r>
            <a:endParaRPr lang="pt-BR" b="1" dirty="0"/>
          </a:p>
        </p:txBody>
      </p:sp>
      <p:pic>
        <p:nvPicPr>
          <p:cNvPr id="154627" name="Picture 3"/>
          <p:cNvPicPr>
            <a:picLocks noChangeAspect="1" noChangeArrowheads="1"/>
          </p:cNvPicPr>
          <p:nvPr/>
        </p:nvPicPr>
        <p:blipFill>
          <a:blip r:embed="rId4"/>
          <a:srcRect/>
          <a:stretch>
            <a:fillRect/>
          </a:stretch>
        </p:blipFill>
        <p:spPr bwMode="auto">
          <a:xfrm>
            <a:off x="3500446" y="5394983"/>
            <a:ext cx="2095500" cy="1320165"/>
          </a:xfrm>
          <a:prstGeom prst="rect">
            <a:avLst/>
          </a:prstGeom>
          <a:noFill/>
          <a:ln w="9525">
            <a:noFill/>
            <a:miter lim="800000"/>
            <a:headEnd/>
            <a:tailEnd/>
          </a:ln>
          <a:effectLst/>
        </p:spPr>
      </p:pic>
      <p:graphicFrame>
        <p:nvGraphicFramePr>
          <p:cNvPr id="2" name="Object 3"/>
          <p:cNvGraphicFramePr>
            <a:graphicFrameLocks noChangeAspect="1"/>
          </p:cNvGraphicFramePr>
          <p:nvPr/>
        </p:nvGraphicFramePr>
        <p:xfrm>
          <a:off x="720381" y="4539862"/>
          <a:ext cx="1684338" cy="677862"/>
        </p:xfrm>
        <a:graphic>
          <a:graphicData uri="http://schemas.openxmlformats.org/presentationml/2006/ole">
            <p:oleObj spid="_x0000_s154627" name="Equação" r:id="rId5" imgW="965160" imgH="39348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55650"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AÇÕES DO CONTROLADOR PID</a:t>
            </a:r>
            <a:endParaRPr lang="pt-BR" sz="3000" dirty="0">
              <a:latin typeface="Times New Roman" pitchFamily="18" charset="0"/>
              <a:cs typeface="Times New Roman" pitchFamily="18" charset="0"/>
            </a:endParaRPr>
          </a:p>
        </p:txBody>
      </p:sp>
      <p:sp>
        <p:nvSpPr>
          <p:cNvPr id="9" name="CaixaDeTexto 8"/>
          <p:cNvSpPr txBox="1"/>
          <p:nvPr/>
        </p:nvSpPr>
        <p:spPr>
          <a:xfrm>
            <a:off x="1428082" y="1583140"/>
            <a:ext cx="6215106" cy="738664"/>
          </a:xfrm>
          <a:prstGeom prst="rect">
            <a:avLst/>
          </a:prstGeom>
          <a:noFill/>
        </p:spPr>
        <p:txBody>
          <a:bodyPr wrap="square" rtlCol="0">
            <a:spAutoFit/>
          </a:bodyPr>
          <a:lstStyle/>
          <a:p>
            <a:r>
              <a:rPr lang="pt-BR" sz="2100" dirty="0" smtClean="0">
                <a:latin typeface="Times New Roman" pitchFamily="18" charset="0"/>
                <a:cs typeface="Times New Roman" pitchFamily="18" charset="0"/>
              </a:rPr>
              <a:t>Tabela resumida das principais ações do controlador PID com o aumento dos seus parâmetros.</a:t>
            </a:r>
            <a:endParaRPr lang="pt-BR" dirty="0"/>
          </a:p>
        </p:txBody>
      </p:sp>
      <p:graphicFrame>
        <p:nvGraphicFramePr>
          <p:cNvPr id="7" name="Tabela 6"/>
          <p:cNvGraphicFramePr>
            <a:graphicFrameLocks noGrp="1"/>
          </p:cNvGraphicFramePr>
          <p:nvPr/>
        </p:nvGraphicFramePr>
        <p:xfrm>
          <a:off x="285719" y="2428868"/>
          <a:ext cx="8643999" cy="2804160"/>
        </p:xfrm>
        <a:graphic>
          <a:graphicData uri="http://schemas.openxmlformats.org/drawingml/2006/table">
            <a:tbl>
              <a:tblPr/>
              <a:tblGrid>
                <a:gridCol w="1727999"/>
                <a:gridCol w="1729000"/>
                <a:gridCol w="1729000"/>
                <a:gridCol w="1814926"/>
                <a:gridCol w="1643074"/>
              </a:tblGrid>
              <a:tr h="0">
                <a:tc>
                  <a:txBody>
                    <a:bodyPr/>
                    <a:lstStyle/>
                    <a:p>
                      <a:pPr algn="ctr">
                        <a:lnSpc>
                          <a:spcPct val="115000"/>
                        </a:lnSpc>
                        <a:spcAft>
                          <a:spcPts val="0"/>
                        </a:spcAft>
                      </a:pPr>
                      <a:r>
                        <a:rPr lang="pt-BR" sz="2000" b="1" dirty="0">
                          <a:latin typeface="Times New Roman" pitchFamily="18" charset="0"/>
                          <a:ea typeface="Times New Roman"/>
                          <a:cs typeface="Times New Roman" pitchFamily="18" charset="0"/>
                        </a:rPr>
                        <a:t>Resposta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pt-BR" sz="2000" b="1" dirty="0">
                          <a:latin typeface="Times New Roman" pitchFamily="18" charset="0"/>
                          <a:ea typeface="Times New Roman"/>
                          <a:cs typeface="Times New Roman" pitchFamily="18" charset="0"/>
                        </a:rPr>
                        <a:t>Tempo de </a:t>
                      </a:r>
                      <a:r>
                        <a:rPr lang="pt-BR" sz="2000" b="1" dirty="0" smtClean="0">
                          <a:latin typeface="Times New Roman" pitchFamily="18" charset="0"/>
                          <a:ea typeface="Times New Roman"/>
                          <a:cs typeface="Times New Roman" pitchFamily="18" charset="0"/>
                        </a:rPr>
                        <a:t>Subida</a:t>
                      </a:r>
                    </a:p>
                    <a:p>
                      <a:pPr algn="ctr">
                        <a:lnSpc>
                          <a:spcPct val="115000"/>
                        </a:lnSpc>
                        <a:spcAft>
                          <a:spcPts val="0"/>
                        </a:spcAft>
                      </a:pPr>
                      <a:r>
                        <a:rPr lang="pt-BR" sz="2000" b="1" dirty="0" smtClean="0">
                          <a:latin typeface="Times New Roman" pitchFamily="18" charset="0"/>
                          <a:ea typeface="Times New Roman"/>
                          <a:cs typeface="Times New Roman" pitchFamily="18" charset="0"/>
                        </a:rPr>
                        <a:t>(Resposta)</a:t>
                      </a:r>
                      <a:endParaRPr lang="pt-BR" sz="2000" b="1" dirty="0">
                        <a:latin typeface="Times New Roman" pitchFamily="18" charset="0"/>
                        <a:ea typeface="Times New Roman"/>
                        <a:cs typeface="Times New Roman" pitchFamily="18" charset="0"/>
                      </a:endParaRPr>
                    </a:p>
                    <a:p>
                      <a:pPr algn="ctr">
                        <a:lnSpc>
                          <a:spcPct val="115000"/>
                        </a:lnSpc>
                        <a:spcAft>
                          <a:spcPts val="0"/>
                        </a:spcAft>
                      </a:pPr>
                      <a:r>
                        <a:rPr lang="pt-BR" sz="2000" b="1" dirty="0">
                          <a:latin typeface="Times New Roman" pitchFamily="18" charset="0"/>
                          <a:ea typeface="Times New Roman"/>
                          <a:cs typeface="Times New Roman" pitchFamily="18" charset="0"/>
                        </a:rPr>
                        <a:t>(</a:t>
                      </a:r>
                      <a:r>
                        <a:rPr lang="pt-BR" sz="2000" b="1" dirty="0" err="1">
                          <a:latin typeface="Times New Roman" pitchFamily="18" charset="0"/>
                          <a:ea typeface="Times New Roman"/>
                          <a:cs typeface="Times New Roman" pitchFamily="18" charset="0"/>
                        </a:rPr>
                        <a:t>Tr</a:t>
                      </a:r>
                      <a:r>
                        <a:rPr lang="pt-BR" sz="2000" b="1"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pt-BR" sz="2000" b="1" dirty="0">
                          <a:latin typeface="Times New Roman" pitchFamily="18" charset="0"/>
                          <a:ea typeface="Times New Roman"/>
                          <a:cs typeface="Times New Roman" pitchFamily="18" charset="0"/>
                        </a:rPr>
                        <a:t>Percentual de </a:t>
                      </a:r>
                      <a:r>
                        <a:rPr lang="pt-BR" sz="2000" b="1" i="1" dirty="0" err="1">
                          <a:latin typeface="Times New Roman" pitchFamily="18" charset="0"/>
                          <a:ea typeface="Times New Roman"/>
                          <a:cs typeface="Times New Roman" pitchFamily="18" charset="0"/>
                        </a:rPr>
                        <a:t>overshoot</a:t>
                      </a:r>
                      <a:endParaRPr lang="pt-BR" sz="2000" b="1" dirty="0">
                        <a:latin typeface="Times New Roman" pitchFamily="18" charset="0"/>
                        <a:ea typeface="Times New Roman"/>
                        <a:cs typeface="Times New Roman" pitchFamily="18" charset="0"/>
                      </a:endParaRPr>
                    </a:p>
                    <a:p>
                      <a:pPr algn="ctr">
                        <a:lnSpc>
                          <a:spcPct val="115000"/>
                        </a:lnSpc>
                        <a:spcAft>
                          <a:spcPts val="0"/>
                        </a:spcAft>
                      </a:pPr>
                      <a:r>
                        <a:rPr lang="pt-BR" sz="2000" b="1" dirty="0">
                          <a:latin typeface="Times New Roman" pitchFamily="18" charset="0"/>
                          <a:ea typeface="Times New Roman"/>
                          <a:cs typeface="Times New Roman" pitchFamily="18" charset="0"/>
                        </a:rPr>
                        <a:t>(</a:t>
                      </a:r>
                      <a:r>
                        <a:rPr lang="pt-BR" sz="2000" b="1" dirty="0" err="1">
                          <a:latin typeface="Times New Roman" pitchFamily="18" charset="0"/>
                          <a:ea typeface="Times New Roman"/>
                          <a:cs typeface="Times New Roman" pitchFamily="18" charset="0"/>
                        </a:rPr>
                        <a:t>P.O.</a:t>
                      </a:r>
                      <a:r>
                        <a:rPr lang="pt-BR" sz="2000" b="1" dirty="0">
                          <a:latin typeface="Times New Roman" pitchFamily="18" charset="0"/>
                          <a:ea typeface="Times New Roman"/>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pt-BR" sz="2000" b="1" dirty="0">
                          <a:latin typeface="Times New Roman" pitchFamily="18" charset="0"/>
                          <a:ea typeface="Times New Roman"/>
                          <a:cs typeface="Times New Roman" pitchFamily="18" charset="0"/>
                        </a:rPr>
                        <a:t>Tempo de</a:t>
                      </a:r>
                    </a:p>
                    <a:p>
                      <a:pPr algn="ctr">
                        <a:lnSpc>
                          <a:spcPct val="115000"/>
                        </a:lnSpc>
                        <a:spcAft>
                          <a:spcPts val="0"/>
                        </a:spcAft>
                      </a:pPr>
                      <a:r>
                        <a:rPr lang="pt-BR" sz="2000" b="1" dirty="0" smtClean="0">
                          <a:latin typeface="Times New Roman" pitchFamily="18" charset="0"/>
                          <a:ea typeface="Times New Roman"/>
                          <a:cs typeface="Times New Roman" pitchFamily="18" charset="0"/>
                        </a:rPr>
                        <a:t>Assentamento</a:t>
                      </a:r>
                    </a:p>
                    <a:p>
                      <a:pPr algn="ctr">
                        <a:lnSpc>
                          <a:spcPct val="115000"/>
                        </a:lnSpc>
                        <a:spcAft>
                          <a:spcPts val="0"/>
                        </a:spcAft>
                      </a:pPr>
                      <a:r>
                        <a:rPr lang="pt-BR" sz="2000" b="1" dirty="0" smtClean="0">
                          <a:latin typeface="Times New Roman" pitchFamily="18" charset="0"/>
                          <a:ea typeface="Times New Roman"/>
                          <a:cs typeface="Times New Roman" pitchFamily="18" charset="0"/>
                        </a:rPr>
                        <a:t>(Estabilização)</a:t>
                      </a:r>
                      <a:endParaRPr lang="pt-BR" sz="2000" b="1" dirty="0">
                        <a:latin typeface="Times New Roman" pitchFamily="18" charset="0"/>
                        <a:ea typeface="Times New Roman"/>
                        <a:cs typeface="Times New Roman" pitchFamily="18" charset="0"/>
                      </a:endParaRPr>
                    </a:p>
                    <a:p>
                      <a:pPr algn="ctr">
                        <a:lnSpc>
                          <a:spcPct val="115000"/>
                        </a:lnSpc>
                        <a:spcAft>
                          <a:spcPts val="0"/>
                        </a:spcAft>
                      </a:pPr>
                      <a:r>
                        <a:rPr lang="pt-BR" sz="2000" b="1" dirty="0">
                          <a:latin typeface="Times New Roman" pitchFamily="18" charset="0"/>
                          <a:ea typeface="Times New Roman"/>
                          <a:cs typeface="Times New Roman" pitchFamily="18" charset="0"/>
                        </a:rPr>
                        <a:t>(</a:t>
                      </a:r>
                      <a:r>
                        <a:rPr lang="pt-BR" sz="2000" b="1" dirty="0" err="1">
                          <a:latin typeface="Times New Roman" pitchFamily="18" charset="0"/>
                          <a:ea typeface="Times New Roman"/>
                          <a:cs typeface="Times New Roman" pitchFamily="18" charset="0"/>
                        </a:rPr>
                        <a:t>Ts</a:t>
                      </a:r>
                      <a:r>
                        <a:rPr lang="pt-BR" sz="2000" b="1"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pt-BR" sz="2000" b="1" dirty="0">
                          <a:latin typeface="Times New Roman" pitchFamily="18" charset="0"/>
                          <a:ea typeface="Times New Roman"/>
                          <a:cs typeface="Times New Roman" pitchFamily="18" charset="0"/>
                        </a:rPr>
                        <a:t>Erro de estado estacionário</a:t>
                      </a:r>
                    </a:p>
                    <a:p>
                      <a:pPr algn="ctr">
                        <a:lnSpc>
                          <a:spcPct val="115000"/>
                        </a:lnSpc>
                        <a:spcAft>
                          <a:spcPts val="0"/>
                        </a:spcAft>
                      </a:pPr>
                      <a:r>
                        <a:rPr lang="pt-BR" sz="2000" b="1" dirty="0">
                          <a:latin typeface="Times New Roman" pitchFamily="18" charset="0"/>
                          <a:ea typeface="Times New Roman"/>
                          <a:cs typeface="Times New Roman" pitchFamily="18" charset="0"/>
                        </a:rPr>
                        <a:t>(</a:t>
                      </a:r>
                      <a:r>
                        <a:rPr lang="pt-BR" sz="2000" b="1" dirty="0" err="1">
                          <a:latin typeface="Times New Roman" pitchFamily="18" charset="0"/>
                          <a:ea typeface="Times New Roman"/>
                          <a:cs typeface="Times New Roman" pitchFamily="18" charset="0"/>
                        </a:rPr>
                        <a:t>e.e.e</a:t>
                      </a:r>
                      <a:r>
                        <a:rPr lang="pt-BR" sz="2000" b="1"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0">
                <a:tc>
                  <a:txBody>
                    <a:bodyPr/>
                    <a:lstStyle/>
                    <a:p>
                      <a:pPr algn="ctr">
                        <a:lnSpc>
                          <a:spcPct val="115000"/>
                        </a:lnSpc>
                        <a:spcAft>
                          <a:spcPts val="0"/>
                        </a:spcAft>
                      </a:pPr>
                      <a:r>
                        <a:rPr lang="pt-BR" sz="2000" b="1" i="1" dirty="0" smtClean="0">
                          <a:latin typeface="Times New Roman" pitchFamily="18" charset="0"/>
                          <a:ea typeface="Times New Roman"/>
                          <a:cs typeface="Times New Roman" pitchFamily="18" charset="0"/>
                        </a:rPr>
                        <a:t>k</a:t>
                      </a:r>
                      <a:endParaRPr lang="pt-BR" sz="2000" b="1"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pt-BR" sz="2000" dirty="0">
                          <a:latin typeface="Times New Roman" pitchFamily="18" charset="0"/>
                          <a:ea typeface="Times New Roman"/>
                          <a:cs typeface="Times New Roman" pitchFamily="18" charset="0"/>
                        </a:rPr>
                        <a:t>Reduz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dirty="0">
                          <a:latin typeface="Times New Roman" pitchFamily="18" charset="0"/>
                          <a:ea typeface="Times New Roman"/>
                          <a:cs typeface="Times New Roman" pitchFamily="18" charset="0"/>
                        </a:rPr>
                        <a:t>Aumenta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dirty="0">
                          <a:latin typeface="Times New Roman" pitchFamily="18" charset="0"/>
                          <a:ea typeface="Times New Roman"/>
                          <a:cs typeface="Times New Roman" pitchFamily="18" charset="0"/>
                        </a:rPr>
                        <a:t>Pouca Alteração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dirty="0">
                          <a:latin typeface="Times New Roman" pitchFamily="18" charset="0"/>
                          <a:ea typeface="Times New Roman"/>
                          <a:cs typeface="Times New Roman" pitchFamily="18" charset="0"/>
                        </a:rPr>
                        <a:t>Reduz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2000" b="1" i="1" dirty="0">
                          <a:latin typeface="Times New Roman" pitchFamily="18" charset="0"/>
                          <a:ea typeface="Times New Roman"/>
                          <a:cs typeface="Times New Roman" pitchFamily="18" charset="0"/>
                        </a:rPr>
                        <a:t>ki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pt-BR" sz="2000" dirty="0">
                          <a:latin typeface="Times New Roman" pitchFamily="18" charset="0"/>
                          <a:ea typeface="Times New Roman"/>
                          <a:cs typeface="Times New Roman" pitchFamily="18" charset="0"/>
                        </a:rPr>
                        <a:t>Reduz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latin typeface="Times New Roman" pitchFamily="18" charset="0"/>
                          <a:ea typeface="Times New Roman"/>
                          <a:cs typeface="Times New Roman" pitchFamily="18" charset="0"/>
                        </a:rPr>
                        <a:t>Aumenta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dirty="0">
                          <a:latin typeface="Times New Roman" pitchFamily="18" charset="0"/>
                          <a:ea typeface="Times New Roman"/>
                          <a:cs typeface="Times New Roman" pitchFamily="18" charset="0"/>
                        </a:rPr>
                        <a:t>Aumenta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dirty="0">
                          <a:latin typeface="Times New Roman" pitchFamily="18" charset="0"/>
                          <a:ea typeface="Times New Roman"/>
                          <a:cs typeface="Times New Roman" pitchFamily="18" charset="0"/>
                        </a:rPr>
                        <a:t>Elimina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2000" b="1" i="1" dirty="0" err="1">
                          <a:latin typeface="Times New Roman" pitchFamily="18" charset="0"/>
                          <a:ea typeface="Times New Roman"/>
                          <a:cs typeface="Times New Roman" pitchFamily="18" charset="0"/>
                        </a:rPr>
                        <a:t>kd</a:t>
                      </a:r>
                      <a:endParaRPr lang="pt-BR" sz="2000" b="1"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pt-BR" sz="2000">
                          <a:latin typeface="Times New Roman" pitchFamily="18" charset="0"/>
                          <a:ea typeface="Times New Roman"/>
                          <a:cs typeface="Times New Roman" pitchFamily="18" charset="0"/>
                        </a:rPr>
                        <a:t>Pouca Alteração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latin typeface="Times New Roman" pitchFamily="18" charset="0"/>
                          <a:ea typeface="Times New Roman"/>
                          <a:cs typeface="Times New Roman" pitchFamily="18" charset="0"/>
                        </a:rPr>
                        <a:t>Reduz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latin typeface="Times New Roman" pitchFamily="18" charset="0"/>
                          <a:ea typeface="Times New Roman"/>
                          <a:cs typeface="Times New Roman" pitchFamily="18" charset="0"/>
                        </a:rPr>
                        <a:t>Reduz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dirty="0">
                          <a:latin typeface="Times New Roman" pitchFamily="18" charset="0"/>
                          <a:ea typeface="Times New Roman"/>
                          <a:cs typeface="Times New Roman" pitchFamily="18" charset="0"/>
                        </a:rPr>
                        <a:t>Pouca Alteração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CaixaDeTexto 9"/>
          <p:cNvSpPr txBox="1"/>
          <p:nvPr/>
        </p:nvSpPr>
        <p:spPr>
          <a:xfrm>
            <a:off x="500034" y="5643578"/>
            <a:ext cx="8358246" cy="1061829"/>
          </a:xfrm>
          <a:prstGeom prst="rect">
            <a:avLst/>
          </a:prstGeom>
          <a:noFill/>
        </p:spPr>
        <p:txBody>
          <a:bodyPr wrap="square" rtlCol="0">
            <a:spAutoFit/>
          </a:bodyPr>
          <a:lstStyle/>
          <a:p>
            <a:r>
              <a:rPr lang="pt-BR" sz="2100" dirty="0" smtClean="0">
                <a:latin typeface="Times New Roman" pitchFamily="18" charset="0"/>
                <a:cs typeface="Times New Roman" pitchFamily="18" charset="0"/>
              </a:rPr>
              <a:t>Geralmente, os controladores não são implementados com uma única ação, portanto, </a:t>
            </a:r>
            <a:r>
              <a:rPr lang="pt-BR" sz="2100" b="1" dirty="0" smtClean="0">
                <a:latin typeface="Times New Roman" pitchFamily="18" charset="0"/>
                <a:cs typeface="Times New Roman" pitchFamily="18" charset="0"/>
              </a:rPr>
              <a:t>as características da tabela acima podem depender da combinação dos diferentes termos empregados</a:t>
            </a:r>
            <a:r>
              <a:rPr lang="pt-BR" sz="2100" dirty="0" smtClean="0">
                <a:latin typeface="Times New Roman" pitchFamily="18" charset="0"/>
                <a:cs typeface="Times New Roman" pitchFamily="18" charset="0"/>
              </a:rPr>
              <a:t>.</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Exemplos</a:t>
            </a:r>
            <a:endParaRPr lang="pt-BR" sz="3000" dirty="0">
              <a:latin typeface="Times New Roman" pitchFamily="18" charset="0"/>
              <a:cs typeface="Times New Roman" pitchFamily="18" charset="0"/>
            </a:endParaRPr>
          </a:p>
        </p:txBody>
      </p:sp>
      <p:sp>
        <p:nvSpPr>
          <p:cNvPr id="7" name="CaixaDeTexto 6"/>
          <p:cNvSpPr txBox="1"/>
          <p:nvPr/>
        </p:nvSpPr>
        <p:spPr>
          <a:xfrm>
            <a:off x="571472" y="2000240"/>
            <a:ext cx="184731" cy="369332"/>
          </a:xfrm>
          <a:prstGeom prst="rect">
            <a:avLst/>
          </a:prstGeom>
          <a:noFill/>
        </p:spPr>
        <p:txBody>
          <a:bodyPr wrap="none" rtlCol="0">
            <a:spAutoFit/>
          </a:bodyPr>
          <a:lstStyle/>
          <a:p>
            <a:endParaRPr lang="pt-BR" dirty="0"/>
          </a:p>
        </p:txBody>
      </p:sp>
      <p:sp>
        <p:nvSpPr>
          <p:cNvPr id="9" name="CaixaDeTexto 8"/>
          <p:cNvSpPr txBox="1"/>
          <p:nvPr/>
        </p:nvSpPr>
        <p:spPr>
          <a:xfrm>
            <a:off x="0" y="1928802"/>
            <a:ext cx="2143108" cy="4616648"/>
          </a:xfrm>
          <a:prstGeom prst="rect">
            <a:avLst/>
          </a:prstGeom>
          <a:noFill/>
        </p:spPr>
        <p:txBody>
          <a:bodyPr wrap="square" rtlCol="0">
            <a:spAutoFit/>
          </a:bodyPr>
          <a:lstStyle/>
          <a:p>
            <a:r>
              <a:rPr lang="pt-BR" sz="2100" dirty="0" smtClean="0">
                <a:latin typeface="Times New Roman" pitchFamily="18" charset="0"/>
                <a:cs typeface="Times New Roman" pitchFamily="18" charset="0"/>
              </a:rPr>
              <a:t>Proporcional:</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i) Acelera a   </a:t>
            </a:r>
          </a:p>
          <a:p>
            <a:r>
              <a:rPr lang="pt-BR" sz="2100" dirty="0" smtClean="0">
                <a:latin typeface="Times New Roman" pitchFamily="18" charset="0"/>
                <a:cs typeface="Times New Roman" pitchFamily="18" charset="0"/>
              </a:rPr>
              <a:t>    resposta;</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ii) Reduz, </a:t>
            </a:r>
          </a:p>
          <a:p>
            <a:r>
              <a:rPr lang="pt-BR" sz="2100" dirty="0" smtClean="0">
                <a:latin typeface="Times New Roman" pitchFamily="18" charset="0"/>
                <a:cs typeface="Times New Roman" pitchFamily="18" charset="0"/>
              </a:rPr>
              <a:t>     mas não </a:t>
            </a:r>
          </a:p>
          <a:p>
            <a:r>
              <a:rPr lang="pt-BR" sz="2100" dirty="0" smtClean="0">
                <a:latin typeface="Times New Roman" pitchFamily="18" charset="0"/>
                <a:cs typeface="Times New Roman" pitchFamily="18" charset="0"/>
              </a:rPr>
              <a:t>     elimina o </a:t>
            </a:r>
          </a:p>
          <a:p>
            <a:r>
              <a:rPr lang="pt-BR" sz="2100" dirty="0" smtClean="0">
                <a:latin typeface="Times New Roman" pitchFamily="18" charset="0"/>
                <a:cs typeface="Times New Roman" pitchFamily="18" charset="0"/>
              </a:rPr>
              <a:t>     erro de  </a:t>
            </a:r>
          </a:p>
          <a:p>
            <a:r>
              <a:rPr lang="pt-BR" sz="2100" dirty="0" smtClean="0">
                <a:latin typeface="Times New Roman" pitchFamily="18" charset="0"/>
                <a:cs typeface="Times New Roman" pitchFamily="18" charset="0"/>
              </a:rPr>
              <a:t>     regime (</a:t>
            </a:r>
            <a:r>
              <a:rPr lang="pt-BR" sz="2100" dirty="0" err="1" smtClean="0">
                <a:latin typeface="Times New Roman" pitchFamily="18" charset="0"/>
                <a:cs typeface="Times New Roman" pitchFamily="18" charset="0"/>
              </a:rPr>
              <a:t>e.e.e</a:t>
            </a:r>
            <a:r>
              <a:rPr lang="pt-BR" sz="2100" dirty="0" smtClean="0">
                <a:latin typeface="Times New Roman" pitchFamily="18" charset="0"/>
                <a:cs typeface="Times New Roman" pitchFamily="18" charset="0"/>
              </a:rPr>
              <a:t>);</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iii) Reage ao </a:t>
            </a:r>
          </a:p>
          <a:p>
            <a:r>
              <a:rPr lang="pt-BR" sz="2100" dirty="0" smtClean="0">
                <a:latin typeface="Times New Roman" pitchFamily="18" charset="0"/>
                <a:cs typeface="Times New Roman" pitchFamily="18" charset="0"/>
              </a:rPr>
              <a:t>      erro  </a:t>
            </a:r>
          </a:p>
          <a:p>
            <a:r>
              <a:rPr lang="pt-BR" sz="2100" dirty="0" smtClean="0">
                <a:latin typeface="Times New Roman" pitchFamily="18" charset="0"/>
                <a:cs typeface="Times New Roman" pitchFamily="18" charset="0"/>
              </a:rPr>
              <a:t>      corrente </a:t>
            </a:r>
            <a:endParaRPr lang="pt-BR" sz="210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srcRect/>
          <a:stretch>
            <a:fillRect/>
          </a:stretch>
        </p:blipFill>
        <p:spPr bwMode="auto">
          <a:xfrm>
            <a:off x="3071802" y="0"/>
            <a:ext cx="5581650" cy="2505075"/>
          </a:xfrm>
          <a:prstGeom prst="rect">
            <a:avLst/>
          </a:prstGeom>
          <a:noFill/>
          <a:ln w="9525">
            <a:noFill/>
            <a:miter lim="800000"/>
            <a:headEnd/>
            <a:tailEnd/>
          </a:ln>
          <a:effectLst/>
        </p:spPr>
      </p:pic>
      <p:pic>
        <p:nvPicPr>
          <p:cNvPr id="198657" name="Picture 1"/>
          <p:cNvPicPr>
            <a:picLocks noChangeAspect="1" noChangeArrowheads="1"/>
          </p:cNvPicPr>
          <p:nvPr/>
        </p:nvPicPr>
        <p:blipFill>
          <a:blip r:embed="rId3"/>
          <a:srcRect/>
          <a:stretch>
            <a:fillRect/>
          </a:stretch>
        </p:blipFill>
        <p:spPr bwMode="auto">
          <a:xfrm>
            <a:off x="2143108" y="2680906"/>
            <a:ext cx="6888807" cy="4070261"/>
          </a:xfrm>
          <a:prstGeom prst="rect">
            <a:avLst/>
          </a:prstGeom>
          <a:noFill/>
          <a:ln w="9525">
            <a:noFill/>
            <a:miter lim="800000"/>
            <a:headEnd/>
            <a:tailEnd/>
          </a:ln>
          <a:effectLst/>
        </p:spPr>
      </p:pic>
      <p:pic>
        <p:nvPicPr>
          <p:cNvPr id="198658" name="Picture 2"/>
          <p:cNvPicPr>
            <a:picLocks noChangeAspect="1" noChangeArrowheads="1"/>
          </p:cNvPicPr>
          <p:nvPr/>
        </p:nvPicPr>
        <p:blipFill>
          <a:blip r:embed="rId4"/>
          <a:srcRect/>
          <a:stretch>
            <a:fillRect/>
          </a:stretch>
        </p:blipFill>
        <p:spPr bwMode="auto">
          <a:xfrm>
            <a:off x="3143240" y="1000108"/>
            <a:ext cx="333375" cy="152400"/>
          </a:xfrm>
          <a:prstGeom prst="rect">
            <a:avLst/>
          </a:prstGeom>
          <a:noFill/>
          <a:ln w="9525">
            <a:noFill/>
            <a:miter lim="800000"/>
            <a:headEnd/>
            <a:tailEnd/>
          </a:ln>
          <a:effectLst/>
        </p:spPr>
      </p:pic>
      <p:pic>
        <p:nvPicPr>
          <p:cNvPr id="198659" name="Picture 3"/>
          <p:cNvPicPr>
            <a:picLocks noChangeAspect="1" noChangeArrowheads="1"/>
          </p:cNvPicPr>
          <p:nvPr/>
        </p:nvPicPr>
        <p:blipFill>
          <a:blip r:embed="rId4"/>
          <a:srcRect/>
          <a:stretch>
            <a:fillRect/>
          </a:stretch>
        </p:blipFill>
        <p:spPr bwMode="auto">
          <a:xfrm>
            <a:off x="3214678" y="2285992"/>
            <a:ext cx="333375" cy="152400"/>
          </a:xfrm>
          <a:prstGeom prst="rect">
            <a:avLst/>
          </a:prstGeom>
          <a:noFill/>
          <a:ln w="9525">
            <a:noFill/>
            <a:miter lim="800000"/>
            <a:headEnd/>
            <a:tailEnd/>
          </a:ln>
          <a:effectLst/>
        </p:spPr>
      </p:pic>
      <p:pic>
        <p:nvPicPr>
          <p:cNvPr id="198660" name="Picture 4"/>
          <p:cNvPicPr>
            <a:picLocks noChangeAspect="1" noChangeArrowheads="1"/>
          </p:cNvPicPr>
          <p:nvPr/>
        </p:nvPicPr>
        <p:blipFill>
          <a:blip r:embed="rId5"/>
          <a:srcRect/>
          <a:stretch>
            <a:fillRect/>
          </a:stretch>
        </p:blipFill>
        <p:spPr bwMode="auto">
          <a:xfrm>
            <a:off x="7143768" y="2000240"/>
            <a:ext cx="457200" cy="142875"/>
          </a:xfrm>
          <a:prstGeom prst="rect">
            <a:avLst/>
          </a:prstGeom>
          <a:noFill/>
          <a:ln w="9525">
            <a:noFill/>
            <a:miter lim="800000"/>
            <a:headEnd/>
            <a:tailEnd/>
          </a:ln>
          <a:effectLst/>
        </p:spPr>
      </p:pic>
      <p:pic>
        <p:nvPicPr>
          <p:cNvPr id="198661" name="Picture 5"/>
          <p:cNvPicPr>
            <a:picLocks noChangeAspect="1" noChangeArrowheads="1"/>
          </p:cNvPicPr>
          <p:nvPr/>
        </p:nvPicPr>
        <p:blipFill>
          <a:blip r:embed="rId6"/>
          <a:srcRect/>
          <a:stretch>
            <a:fillRect/>
          </a:stretch>
        </p:blipFill>
        <p:spPr bwMode="auto">
          <a:xfrm>
            <a:off x="6357950" y="500042"/>
            <a:ext cx="409575" cy="133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exemplos</a:t>
            </a:r>
            <a:endParaRPr lang="pt-BR" sz="3000" dirty="0">
              <a:latin typeface="Times New Roman" pitchFamily="18" charset="0"/>
              <a:cs typeface="Times New Roman" pitchFamily="18" charset="0"/>
            </a:endParaRPr>
          </a:p>
        </p:txBody>
      </p:sp>
      <p:sp>
        <p:nvSpPr>
          <p:cNvPr id="7" name="CaixaDeTexto 6"/>
          <p:cNvSpPr txBox="1"/>
          <p:nvPr/>
        </p:nvSpPr>
        <p:spPr>
          <a:xfrm>
            <a:off x="571472" y="2000240"/>
            <a:ext cx="184731" cy="369332"/>
          </a:xfrm>
          <a:prstGeom prst="rect">
            <a:avLst/>
          </a:prstGeom>
          <a:noFill/>
        </p:spPr>
        <p:txBody>
          <a:bodyPr wrap="none" rtlCol="0">
            <a:spAutoFit/>
          </a:bodyPr>
          <a:lstStyle/>
          <a:p>
            <a:endParaRPr lang="pt-BR" dirty="0"/>
          </a:p>
        </p:txBody>
      </p:sp>
      <p:sp>
        <p:nvSpPr>
          <p:cNvPr id="9" name="CaixaDeTexto 8"/>
          <p:cNvSpPr txBox="1"/>
          <p:nvPr/>
        </p:nvSpPr>
        <p:spPr>
          <a:xfrm>
            <a:off x="214282" y="2428868"/>
            <a:ext cx="1912389" cy="3970318"/>
          </a:xfrm>
          <a:prstGeom prst="rect">
            <a:avLst/>
          </a:prstGeom>
          <a:noFill/>
        </p:spPr>
        <p:txBody>
          <a:bodyPr wrap="square" rtlCol="0">
            <a:spAutoFit/>
          </a:bodyPr>
          <a:lstStyle/>
          <a:p>
            <a:r>
              <a:rPr lang="pt-BR" sz="2100" dirty="0" smtClean="0">
                <a:latin typeface="Times New Roman" pitchFamily="18" charset="0"/>
                <a:cs typeface="Times New Roman" pitchFamily="18" charset="0"/>
              </a:rPr>
              <a:t>Integral: </a:t>
            </a:r>
          </a:p>
          <a:p>
            <a:endParaRPr lang="pt-BR" sz="2100" dirty="0" smtClean="0">
              <a:latin typeface="Times New Roman" pitchFamily="18" charset="0"/>
              <a:cs typeface="Times New Roman" pitchFamily="18" charset="0"/>
            </a:endParaRPr>
          </a:p>
          <a:p>
            <a:pPr marL="514350" indent="-514350">
              <a:buAutoNum type="romanLcParenR"/>
            </a:pPr>
            <a:r>
              <a:rPr lang="pt-BR" sz="2100" dirty="0" smtClean="0">
                <a:latin typeface="Times New Roman" pitchFamily="18" charset="0"/>
                <a:cs typeface="Times New Roman" pitchFamily="18" charset="0"/>
              </a:rPr>
              <a:t>Isolada-mente, torna o sistema lento,</a:t>
            </a:r>
          </a:p>
          <a:p>
            <a:pPr marL="514350" indent="-514350">
              <a:buAutoNum type="romanLcParenR"/>
            </a:pPr>
            <a:r>
              <a:rPr lang="pt-BR" sz="2100" dirty="0" smtClean="0">
                <a:latin typeface="Times New Roman" pitchFamily="18" charset="0"/>
                <a:cs typeface="Times New Roman" pitchFamily="18" charset="0"/>
              </a:rPr>
              <a:t>Elimina o erro;</a:t>
            </a:r>
          </a:p>
          <a:p>
            <a:pPr marL="514350" indent="-514350">
              <a:buAutoNum type="romanLcParenR"/>
            </a:pPr>
            <a:r>
              <a:rPr lang="pt-BR" sz="2100" dirty="0" smtClean="0">
                <a:latin typeface="Times New Roman" pitchFamily="18" charset="0"/>
                <a:cs typeface="Times New Roman" pitchFamily="18" charset="0"/>
              </a:rPr>
              <a:t>Reage ao erro passado.</a:t>
            </a:r>
            <a:endParaRPr lang="pt-BR" sz="2100" dirty="0">
              <a:latin typeface="Times New Roman" pitchFamily="18" charset="0"/>
              <a:cs typeface="Times New Roman" pitchFamily="18" charset="0"/>
            </a:endParaRPr>
          </a:p>
        </p:txBody>
      </p:sp>
      <p:pic>
        <p:nvPicPr>
          <p:cNvPr id="2049" name="Picture 1"/>
          <p:cNvPicPr>
            <a:picLocks noChangeAspect="1" noChangeArrowheads="1"/>
          </p:cNvPicPr>
          <p:nvPr/>
        </p:nvPicPr>
        <p:blipFill>
          <a:blip r:embed="rId2"/>
          <a:srcRect/>
          <a:stretch>
            <a:fillRect/>
          </a:stretch>
        </p:blipFill>
        <p:spPr bwMode="auto">
          <a:xfrm>
            <a:off x="3071802" y="285728"/>
            <a:ext cx="5581650" cy="2371725"/>
          </a:xfrm>
          <a:prstGeom prst="rect">
            <a:avLst/>
          </a:prstGeom>
          <a:noFill/>
          <a:ln w="9525">
            <a:noFill/>
            <a:miter lim="800000"/>
            <a:headEnd/>
            <a:tailEnd/>
          </a:ln>
          <a:effectLst/>
        </p:spPr>
      </p:pic>
      <p:pic>
        <p:nvPicPr>
          <p:cNvPr id="200705" name="Picture 1"/>
          <p:cNvPicPr>
            <a:picLocks noChangeAspect="1" noChangeArrowheads="1"/>
          </p:cNvPicPr>
          <p:nvPr/>
        </p:nvPicPr>
        <p:blipFill>
          <a:blip r:embed="rId3"/>
          <a:srcRect/>
          <a:stretch>
            <a:fillRect/>
          </a:stretch>
        </p:blipFill>
        <p:spPr bwMode="auto">
          <a:xfrm>
            <a:off x="2143108" y="2857496"/>
            <a:ext cx="6848475" cy="3819525"/>
          </a:xfrm>
          <a:prstGeom prst="rect">
            <a:avLst/>
          </a:prstGeom>
          <a:noFill/>
          <a:ln w="9525">
            <a:noFill/>
            <a:miter lim="800000"/>
            <a:headEnd/>
            <a:tailEnd/>
          </a:ln>
          <a:effectLst/>
        </p:spPr>
      </p:pic>
      <p:pic>
        <p:nvPicPr>
          <p:cNvPr id="200706" name="Picture 2"/>
          <p:cNvPicPr>
            <a:picLocks noChangeAspect="1" noChangeArrowheads="1"/>
          </p:cNvPicPr>
          <p:nvPr/>
        </p:nvPicPr>
        <p:blipFill>
          <a:blip r:embed="rId4"/>
          <a:srcRect/>
          <a:stretch>
            <a:fillRect/>
          </a:stretch>
        </p:blipFill>
        <p:spPr bwMode="auto">
          <a:xfrm>
            <a:off x="3214678" y="1214422"/>
            <a:ext cx="352425" cy="104775"/>
          </a:xfrm>
          <a:prstGeom prst="rect">
            <a:avLst/>
          </a:prstGeom>
          <a:noFill/>
          <a:ln w="9525">
            <a:noFill/>
            <a:miter lim="800000"/>
            <a:headEnd/>
            <a:tailEnd/>
          </a:ln>
          <a:effectLst/>
        </p:spPr>
      </p:pic>
      <p:pic>
        <p:nvPicPr>
          <p:cNvPr id="200707" name="Picture 3"/>
          <p:cNvPicPr>
            <a:picLocks noChangeAspect="1" noChangeArrowheads="1"/>
          </p:cNvPicPr>
          <p:nvPr/>
        </p:nvPicPr>
        <p:blipFill>
          <a:blip r:embed="rId4"/>
          <a:srcRect/>
          <a:stretch>
            <a:fillRect/>
          </a:stretch>
        </p:blipFill>
        <p:spPr bwMode="auto">
          <a:xfrm>
            <a:off x="3214678" y="2428868"/>
            <a:ext cx="352425" cy="104775"/>
          </a:xfrm>
          <a:prstGeom prst="rect">
            <a:avLst/>
          </a:prstGeom>
          <a:noFill/>
          <a:ln w="9525">
            <a:noFill/>
            <a:miter lim="800000"/>
            <a:headEnd/>
            <a:tailEnd/>
          </a:ln>
          <a:effectLst/>
        </p:spPr>
      </p:pic>
      <p:pic>
        <p:nvPicPr>
          <p:cNvPr id="10" name="Picture 4"/>
          <p:cNvPicPr>
            <a:picLocks noChangeAspect="1" noChangeArrowheads="1"/>
          </p:cNvPicPr>
          <p:nvPr/>
        </p:nvPicPr>
        <p:blipFill>
          <a:blip r:embed="rId5"/>
          <a:srcRect/>
          <a:stretch>
            <a:fillRect/>
          </a:stretch>
        </p:blipFill>
        <p:spPr bwMode="auto">
          <a:xfrm>
            <a:off x="6429388" y="714356"/>
            <a:ext cx="457200" cy="142875"/>
          </a:xfrm>
          <a:prstGeom prst="rect">
            <a:avLst/>
          </a:prstGeom>
          <a:noFill/>
          <a:ln w="9525">
            <a:noFill/>
            <a:miter lim="800000"/>
            <a:headEnd/>
            <a:tailEnd/>
          </a:ln>
          <a:effectLst/>
        </p:spPr>
      </p:pic>
      <p:pic>
        <p:nvPicPr>
          <p:cNvPr id="11" name="Picture 5"/>
          <p:cNvPicPr>
            <a:picLocks noChangeAspect="1" noChangeArrowheads="1"/>
          </p:cNvPicPr>
          <p:nvPr/>
        </p:nvPicPr>
        <p:blipFill>
          <a:blip r:embed="rId6"/>
          <a:srcRect/>
          <a:stretch>
            <a:fillRect/>
          </a:stretch>
        </p:blipFill>
        <p:spPr bwMode="auto">
          <a:xfrm>
            <a:off x="7215206" y="2214554"/>
            <a:ext cx="409575" cy="133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exemplos</a:t>
            </a:r>
            <a:endParaRPr lang="pt-BR" sz="3000" dirty="0">
              <a:latin typeface="Times New Roman" pitchFamily="18" charset="0"/>
              <a:cs typeface="Times New Roman" pitchFamily="18" charset="0"/>
            </a:endParaRPr>
          </a:p>
        </p:txBody>
      </p:sp>
      <p:sp>
        <p:nvSpPr>
          <p:cNvPr id="7" name="CaixaDeTexto 6"/>
          <p:cNvSpPr txBox="1"/>
          <p:nvPr/>
        </p:nvSpPr>
        <p:spPr>
          <a:xfrm>
            <a:off x="571472" y="2000240"/>
            <a:ext cx="184731" cy="369332"/>
          </a:xfrm>
          <a:prstGeom prst="rect">
            <a:avLst/>
          </a:prstGeom>
          <a:noFill/>
        </p:spPr>
        <p:txBody>
          <a:bodyPr wrap="none" rtlCol="0">
            <a:spAutoFit/>
          </a:bodyPr>
          <a:lstStyle/>
          <a:p>
            <a:endParaRPr lang="pt-BR" dirty="0"/>
          </a:p>
        </p:txBody>
      </p:sp>
      <p:sp>
        <p:nvSpPr>
          <p:cNvPr id="9" name="CaixaDeTexto 8"/>
          <p:cNvSpPr txBox="1"/>
          <p:nvPr/>
        </p:nvSpPr>
        <p:spPr>
          <a:xfrm>
            <a:off x="214282" y="2285992"/>
            <a:ext cx="2698207" cy="3970318"/>
          </a:xfrm>
          <a:prstGeom prst="rect">
            <a:avLst/>
          </a:prstGeom>
          <a:noFill/>
        </p:spPr>
        <p:txBody>
          <a:bodyPr wrap="square" rtlCol="0">
            <a:spAutoFit/>
          </a:bodyPr>
          <a:lstStyle/>
          <a:p>
            <a:r>
              <a:rPr lang="pt-BR" sz="2100" dirty="0" smtClean="0">
                <a:latin typeface="Times New Roman" pitchFamily="18" charset="0"/>
                <a:cs typeface="Times New Roman" pitchFamily="18" charset="0"/>
              </a:rPr>
              <a:t>Proporcional derivativo:</a:t>
            </a:r>
          </a:p>
          <a:p>
            <a:endParaRPr lang="pt-BR" sz="2100" dirty="0" smtClean="0">
              <a:latin typeface="Times New Roman" pitchFamily="18" charset="0"/>
              <a:cs typeface="Times New Roman" pitchFamily="18" charset="0"/>
            </a:endParaRPr>
          </a:p>
          <a:p>
            <a:pPr marL="514350" indent="-514350">
              <a:buAutoNum type="romanLcParenR"/>
            </a:pPr>
            <a:r>
              <a:rPr lang="pt-BR" sz="2100" dirty="0" smtClean="0">
                <a:latin typeface="Times New Roman" pitchFamily="18" charset="0"/>
                <a:cs typeface="Times New Roman" pitchFamily="18" charset="0"/>
              </a:rPr>
              <a:t>Aumenta amortecimento,</a:t>
            </a:r>
          </a:p>
          <a:p>
            <a:pPr marL="514350" indent="-514350">
              <a:buAutoNum type="romanLcParenR"/>
            </a:pPr>
            <a:endParaRPr lang="pt-BR" sz="2100" dirty="0" smtClean="0">
              <a:latin typeface="Times New Roman" pitchFamily="18" charset="0"/>
              <a:cs typeface="Times New Roman" pitchFamily="18" charset="0"/>
            </a:endParaRPr>
          </a:p>
          <a:p>
            <a:pPr marL="514350" indent="-514350">
              <a:buAutoNum type="romanLcParenR"/>
            </a:pPr>
            <a:r>
              <a:rPr lang="pt-BR" sz="2100" dirty="0" smtClean="0">
                <a:latin typeface="Times New Roman" pitchFamily="18" charset="0"/>
                <a:cs typeface="Times New Roman" pitchFamily="18" charset="0"/>
              </a:rPr>
              <a:t>Melhora resposta transitória;</a:t>
            </a:r>
          </a:p>
          <a:p>
            <a:pPr marL="514350" indent="-514350">
              <a:buAutoNum type="romanLcParenR"/>
            </a:pPr>
            <a:endParaRPr lang="pt-BR" sz="2100" dirty="0" smtClean="0">
              <a:latin typeface="Times New Roman" pitchFamily="18" charset="0"/>
              <a:cs typeface="Times New Roman" pitchFamily="18" charset="0"/>
            </a:endParaRPr>
          </a:p>
          <a:p>
            <a:pPr marL="514350" indent="-514350">
              <a:buAutoNum type="romanLcParenR"/>
            </a:pPr>
            <a:r>
              <a:rPr lang="pt-BR" sz="2100" dirty="0" smtClean="0">
                <a:latin typeface="Times New Roman" pitchFamily="18" charset="0"/>
                <a:cs typeface="Times New Roman" pitchFamily="18" charset="0"/>
              </a:rPr>
              <a:t>Diminui </a:t>
            </a:r>
            <a:r>
              <a:rPr lang="pt-BR" sz="2100" i="1" dirty="0" err="1" smtClean="0">
                <a:latin typeface="Times New Roman" pitchFamily="18" charset="0"/>
                <a:cs typeface="Times New Roman" pitchFamily="18" charset="0"/>
              </a:rPr>
              <a:t>overshoot</a:t>
            </a:r>
            <a:r>
              <a:rPr lang="pt-BR" sz="2100" dirty="0" smtClean="0">
                <a:latin typeface="Times New Roman" pitchFamily="18" charset="0"/>
                <a:cs typeface="Times New Roman" pitchFamily="18" charset="0"/>
              </a:rPr>
              <a:t> ;</a:t>
            </a:r>
          </a:p>
          <a:p>
            <a:pPr marL="514350" indent="-514350"/>
            <a:r>
              <a:rPr lang="pt-BR" sz="2100" dirty="0" smtClean="0">
                <a:latin typeface="Times New Roman" pitchFamily="18" charset="0"/>
                <a:cs typeface="Times New Roman" pitchFamily="18" charset="0"/>
              </a:rPr>
              <a:t> </a:t>
            </a:r>
            <a:endParaRPr lang="pt-BR" sz="2100"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srcRect/>
          <a:stretch>
            <a:fillRect/>
          </a:stretch>
        </p:blipFill>
        <p:spPr bwMode="auto">
          <a:xfrm>
            <a:off x="3327706" y="21102"/>
            <a:ext cx="5591175" cy="3009900"/>
          </a:xfrm>
          <a:prstGeom prst="rect">
            <a:avLst/>
          </a:prstGeom>
          <a:noFill/>
          <a:ln w="9525">
            <a:noFill/>
            <a:miter lim="800000"/>
            <a:headEnd/>
            <a:tailEnd/>
          </a:ln>
          <a:effectLst/>
        </p:spPr>
      </p:pic>
      <p:pic>
        <p:nvPicPr>
          <p:cNvPr id="199681" name="Picture 1"/>
          <p:cNvPicPr>
            <a:picLocks noChangeAspect="1" noChangeArrowheads="1"/>
          </p:cNvPicPr>
          <p:nvPr/>
        </p:nvPicPr>
        <p:blipFill>
          <a:blip r:embed="rId3"/>
          <a:srcRect/>
          <a:stretch>
            <a:fillRect/>
          </a:stretch>
        </p:blipFill>
        <p:spPr bwMode="auto">
          <a:xfrm>
            <a:off x="2928958" y="3080697"/>
            <a:ext cx="6000760" cy="3777302"/>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3505195" y="1609713"/>
            <a:ext cx="352425" cy="104775"/>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3500430" y="2786058"/>
            <a:ext cx="352425" cy="104775"/>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6643702" y="1071546"/>
            <a:ext cx="457200" cy="142875"/>
          </a:xfrm>
          <a:prstGeom prst="rect">
            <a:avLst/>
          </a:prstGeom>
          <a:noFill/>
          <a:ln w="9525">
            <a:noFill/>
            <a:miter lim="800000"/>
            <a:headEnd/>
            <a:tailEnd/>
          </a:ln>
          <a:effectLst/>
        </p:spPr>
      </p:pic>
      <p:pic>
        <p:nvPicPr>
          <p:cNvPr id="12" name="Picture 5"/>
          <p:cNvPicPr>
            <a:picLocks noChangeAspect="1" noChangeArrowheads="1"/>
          </p:cNvPicPr>
          <p:nvPr/>
        </p:nvPicPr>
        <p:blipFill>
          <a:blip r:embed="rId6"/>
          <a:srcRect/>
          <a:stretch>
            <a:fillRect/>
          </a:stretch>
        </p:blipFill>
        <p:spPr bwMode="auto">
          <a:xfrm>
            <a:off x="7503920" y="2535284"/>
            <a:ext cx="409575" cy="133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exemplos</a:t>
            </a:r>
            <a:endParaRPr lang="pt-BR" sz="3000" dirty="0">
              <a:latin typeface="Times New Roman" pitchFamily="18" charset="0"/>
              <a:cs typeface="Times New Roman" pitchFamily="18" charset="0"/>
            </a:endParaRPr>
          </a:p>
        </p:txBody>
      </p:sp>
      <p:sp>
        <p:nvSpPr>
          <p:cNvPr id="7" name="CaixaDeTexto 6"/>
          <p:cNvSpPr txBox="1"/>
          <p:nvPr/>
        </p:nvSpPr>
        <p:spPr>
          <a:xfrm>
            <a:off x="571472" y="2000240"/>
            <a:ext cx="184731" cy="369332"/>
          </a:xfrm>
          <a:prstGeom prst="rect">
            <a:avLst/>
          </a:prstGeom>
          <a:noFill/>
        </p:spPr>
        <p:txBody>
          <a:bodyPr wrap="none" rtlCol="0">
            <a:spAutoFit/>
          </a:bodyPr>
          <a:lstStyle/>
          <a:p>
            <a:endParaRPr lang="pt-BR" dirty="0"/>
          </a:p>
        </p:txBody>
      </p:sp>
      <p:sp>
        <p:nvSpPr>
          <p:cNvPr id="9" name="CaixaDeTexto 8"/>
          <p:cNvSpPr txBox="1"/>
          <p:nvPr/>
        </p:nvSpPr>
        <p:spPr>
          <a:xfrm>
            <a:off x="159281" y="1547327"/>
            <a:ext cx="617477" cy="415498"/>
          </a:xfrm>
          <a:prstGeom prst="rect">
            <a:avLst/>
          </a:prstGeom>
          <a:noFill/>
        </p:spPr>
        <p:txBody>
          <a:bodyPr wrap="none" rtlCol="0">
            <a:spAutoFit/>
          </a:bodyPr>
          <a:lstStyle/>
          <a:p>
            <a:r>
              <a:rPr lang="pt-BR" sz="2100" dirty="0" smtClean="0">
                <a:latin typeface="Times New Roman" pitchFamily="18" charset="0"/>
                <a:cs typeface="Times New Roman" pitchFamily="18" charset="0"/>
              </a:rPr>
              <a:t>PID</a:t>
            </a:r>
            <a:endParaRPr lang="pt-BR" sz="2100" dirty="0">
              <a:latin typeface="Times New Roman" pitchFamily="18" charset="0"/>
              <a:cs typeface="Times New Roman" pitchFamily="18" charset="0"/>
            </a:endParaRPr>
          </a:p>
        </p:txBody>
      </p:sp>
      <p:pic>
        <p:nvPicPr>
          <p:cNvPr id="193537" name="Picture 1"/>
          <p:cNvPicPr>
            <a:picLocks noChangeAspect="1" noChangeArrowheads="1"/>
          </p:cNvPicPr>
          <p:nvPr/>
        </p:nvPicPr>
        <p:blipFill>
          <a:blip r:embed="rId3"/>
          <a:srcRect/>
          <a:stretch>
            <a:fillRect/>
          </a:stretch>
        </p:blipFill>
        <p:spPr bwMode="auto">
          <a:xfrm>
            <a:off x="1589909" y="3214686"/>
            <a:ext cx="5982487" cy="3643314"/>
          </a:xfrm>
          <a:prstGeom prst="rect">
            <a:avLst/>
          </a:prstGeom>
          <a:noFill/>
          <a:ln w="9525">
            <a:noFill/>
            <a:miter lim="800000"/>
            <a:headEnd/>
            <a:tailEnd/>
          </a:ln>
          <a:effectLst/>
        </p:spPr>
      </p:pic>
      <p:pic>
        <p:nvPicPr>
          <p:cNvPr id="193538" name="Picture 2"/>
          <p:cNvPicPr>
            <a:picLocks noChangeAspect="1" noChangeArrowheads="1"/>
          </p:cNvPicPr>
          <p:nvPr/>
        </p:nvPicPr>
        <p:blipFill>
          <a:blip r:embed="rId4"/>
          <a:srcRect/>
          <a:stretch>
            <a:fillRect/>
          </a:stretch>
        </p:blipFill>
        <p:spPr bwMode="auto">
          <a:xfrm>
            <a:off x="2319265" y="-5397"/>
            <a:ext cx="6315075" cy="3152775"/>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2357422" y="1714488"/>
            <a:ext cx="352425" cy="104775"/>
          </a:xfrm>
          <a:prstGeom prst="rect">
            <a:avLst/>
          </a:prstGeom>
          <a:noFill/>
          <a:ln w="9525">
            <a:noFill/>
            <a:miter lim="800000"/>
            <a:headEnd/>
            <a:tailEnd/>
          </a:ln>
          <a:effectLst/>
        </p:spPr>
      </p:pic>
      <p:pic>
        <p:nvPicPr>
          <p:cNvPr id="11" name="Picture 2"/>
          <p:cNvPicPr>
            <a:picLocks noChangeAspect="1" noChangeArrowheads="1"/>
          </p:cNvPicPr>
          <p:nvPr/>
        </p:nvPicPr>
        <p:blipFill>
          <a:blip r:embed="rId5"/>
          <a:srcRect/>
          <a:stretch>
            <a:fillRect/>
          </a:stretch>
        </p:blipFill>
        <p:spPr bwMode="auto">
          <a:xfrm>
            <a:off x="2357422" y="2928934"/>
            <a:ext cx="352425" cy="104775"/>
          </a:xfrm>
          <a:prstGeom prst="rect">
            <a:avLst/>
          </a:prstGeom>
          <a:noFill/>
          <a:ln w="9525">
            <a:noFill/>
            <a:miter lim="800000"/>
            <a:headEnd/>
            <a:tailEnd/>
          </a:ln>
          <a:effectLst/>
        </p:spPr>
      </p:pic>
      <p:pic>
        <p:nvPicPr>
          <p:cNvPr id="12" name="Picture 4"/>
          <p:cNvPicPr>
            <a:picLocks noChangeAspect="1" noChangeArrowheads="1"/>
          </p:cNvPicPr>
          <p:nvPr/>
        </p:nvPicPr>
        <p:blipFill>
          <a:blip r:embed="rId6"/>
          <a:srcRect/>
          <a:stretch>
            <a:fillRect/>
          </a:stretch>
        </p:blipFill>
        <p:spPr bwMode="auto">
          <a:xfrm>
            <a:off x="6500826" y="1214422"/>
            <a:ext cx="457200" cy="142875"/>
          </a:xfrm>
          <a:prstGeom prst="rect">
            <a:avLst/>
          </a:prstGeom>
          <a:noFill/>
          <a:ln w="9525">
            <a:noFill/>
            <a:miter lim="800000"/>
            <a:headEnd/>
            <a:tailEnd/>
          </a:ln>
          <a:effectLst/>
        </p:spPr>
      </p:pic>
      <p:pic>
        <p:nvPicPr>
          <p:cNvPr id="13" name="Picture 5"/>
          <p:cNvPicPr>
            <a:picLocks noChangeAspect="1" noChangeArrowheads="1"/>
          </p:cNvPicPr>
          <p:nvPr/>
        </p:nvPicPr>
        <p:blipFill>
          <a:blip r:embed="rId7"/>
          <a:srcRect/>
          <a:stretch>
            <a:fillRect/>
          </a:stretch>
        </p:blipFill>
        <p:spPr bwMode="auto">
          <a:xfrm>
            <a:off x="7284468" y="2689893"/>
            <a:ext cx="409575" cy="1078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srcRect/>
          <a:stretch>
            <a:fillRect/>
          </a:stretch>
        </p:blipFill>
        <p:spPr bwMode="auto">
          <a:xfrm>
            <a:off x="-5989" y="3857627"/>
            <a:ext cx="9151784" cy="2974709"/>
          </a:xfrm>
          <a:prstGeom prst="rect">
            <a:avLst/>
          </a:prstGeom>
          <a:noFill/>
          <a:ln w="9525">
            <a:noFill/>
            <a:miter lim="800000"/>
            <a:headEnd/>
            <a:tailEnd/>
          </a:ln>
          <a:effectLst/>
        </p:spPr>
      </p:pic>
      <p:pic>
        <p:nvPicPr>
          <p:cNvPr id="189443" name="Picture 3"/>
          <p:cNvPicPr>
            <a:picLocks noChangeAspect="1" noChangeArrowheads="1"/>
          </p:cNvPicPr>
          <p:nvPr/>
        </p:nvPicPr>
        <p:blipFill>
          <a:blip r:embed="rId4"/>
          <a:srcRect/>
          <a:stretch>
            <a:fillRect/>
          </a:stretch>
        </p:blipFill>
        <p:spPr bwMode="auto">
          <a:xfrm>
            <a:off x="1428728" y="1409701"/>
            <a:ext cx="6629400" cy="2162175"/>
          </a:xfrm>
          <a:prstGeom prst="rect">
            <a:avLst/>
          </a:prstGeom>
          <a:noFill/>
          <a:ln w="9525">
            <a:noFill/>
            <a:miter lim="800000"/>
            <a:headEnd/>
            <a:tailEnd/>
          </a:ln>
          <a:effectLst/>
        </p:spPr>
      </p:pic>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89442" name="Equação" r:id="rId5"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CONTROLADOR PID</a:t>
            </a:r>
            <a:endParaRPr lang="pt-BR" sz="3000" dirty="0">
              <a:latin typeface="Times New Roman" pitchFamily="18" charset="0"/>
              <a:cs typeface="Times New Roman" pitchFamily="18" charset="0"/>
            </a:endParaRPr>
          </a:p>
        </p:txBody>
      </p:sp>
      <p:sp>
        <p:nvSpPr>
          <p:cNvPr id="9" name="CaixaDeTexto 8"/>
          <p:cNvSpPr txBox="1"/>
          <p:nvPr/>
        </p:nvSpPr>
        <p:spPr>
          <a:xfrm>
            <a:off x="-32" y="1428736"/>
            <a:ext cx="8358246" cy="1661993"/>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Exemplo:</a:t>
            </a:r>
            <a:r>
              <a:rPr lang="pt-BR" sz="2100" dirty="0" smtClean="0">
                <a:latin typeface="Times New Roman" pitchFamily="18" charset="0"/>
                <a:cs typeface="Times New Roman" pitchFamily="18" charset="0"/>
              </a:rPr>
              <a:t> controlador PID</a:t>
            </a: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b="1" dirty="0"/>
          </a:p>
        </p:txBody>
      </p:sp>
      <p:sp>
        <p:nvSpPr>
          <p:cNvPr id="12" name="Elipse 11"/>
          <p:cNvSpPr/>
          <p:nvPr/>
        </p:nvSpPr>
        <p:spPr>
          <a:xfrm>
            <a:off x="-121947" y="4555153"/>
            <a:ext cx="357190" cy="357190"/>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Picture 2"/>
          <p:cNvPicPr>
            <a:picLocks noChangeAspect="1" noChangeArrowheads="1"/>
          </p:cNvPicPr>
          <p:nvPr/>
        </p:nvPicPr>
        <p:blipFill>
          <a:blip r:embed="rId6"/>
          <a:srcRect/>
          <a:stretch>
            <a:fillRect/>
          </a:stretch>
        </p:blipFill>
        <p:spPr bwMode="auto">
          <a:xfrm>
            <a:off x="2571736" y="2143116"/>
            <a:ext cx="352425" cy="104775"/>
          </a:xfrm>
          <a:prstGeom prst="rect">
            <a:avLst/>
          </a:prstGeom>
          <a:noFill/>
          <a:ln w="9525">
            <a:noFill/>
            <a:miter lim="800000"/>
            <a:headEnd/>
            <a:tailEnd/>
          </a:ln>
          <a:effectLst/>
        </p:spPr>
      </p:pic>
      <p:pic>
        <p:nvPicPr>
          <p:cNvPr id="14" name="Picture 5"/>
          <p:cNvPicPr>
            <a:picLocks noChangeAspect="1" noChangeArrowheads="1"/>
          </p:cNvPicPr>
          <p:nvPr/>
        </p:nvPicPr>
        <p:blipFill>
          <a:blip r:embed="rId7"/>
          <a:srcRect/>
          <a:stretch>
            <a:fillRect/>
          </a:stretch>
        </p:blipFill>
        <p:spPr bwMode="auto">
          <a:xfrm>
            <a:off x="5371843" y="2336336"/>
            <a:ext cx="409575" cy="107898"/>
          </a:xfrm>
          <a:prstGeom prst="rect">
            <a:avLst/>
          </a:prstGeom>
          <a:noFill/>
          <a:ln w="9525">
            <a:noFill/>
            <a:miter lim="800000"/>
            <a:headEnd/>
            <a:tailEnd/>
          </a:ln>
          <a:effectLst/>
        </p:spPr>
      </p:pic>
      <p:pic>
        <p:nvPicPr>
          <p:cNvPr id="15" name="Picture 4"/>
          <p:cNvPicPr>
            <a:picLocks noChangeAspect="1" noChangeArrowheads="1"/>
          </p:cNvPicPr>
          <p:nvPr/>
        </p:nvPicPr>
        <p:blipFill>
          <a:blip r:embed="rId8"/>
          <a:srcRect/>
          <a:stretch>
            <a:fillRect/>
          </a:stretch>
        </p:blipFill>
        <p:spPr bwMode="auto">
          <a:xfrm>
            <a:off x="6643702" y="2143116"/>
            <a:ext cx="457200" cy="142875"/>
          </a:xfrm>
          <a:prstGeom prst="rect">
            <a:avLst/>
          </a:prstGeom>
          <a:noFill/>
          <a:ln w="9525">
            <a:noFill/>
            <a:miter lim="800000"/>
            <a:headEnd/>
            <a:tailEnd/>
          </a:ln>
          <a:effectLst/>
        </p:spPr>
      </p:pic>
      <p:sp>
        <p:nvSpPr>
          <p:cNvPr id="16" name="Elipse 15"/>
          <p:cNvSpPr/>
          <p:nvPr/>
        </p:nvSpPr>
        <p:spPr>
          <a:xfrm>
            <a:off x="4500562" y="4143380"/>
            <a:ext cx="357190" cy="357190"/>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HOJE...</a:t>
            </a:r>
            <a:endParaRPr lang="pt-BR" sz="3000" dirty="0">
              <a:latin typeface="Times New Roman" pitchFamily="18" charset="0"/>
              <a:cs typeface="Times New Roman" pitchFamily="18" charset="0"/>
            </a:endParaRPr>
          </a:p>
        </p:txBody>
      </p:sp>
      <p:sp>
        <p:nvSpPr>
          <p:cNvPr id="8" name="Espaço Reservado para Conteúdo 2"/>
          <p:cNvSpPr>
            <a:spLocks noGrp="1"/>
          </p:cNvSpPr>
          <p:nvPr>
            <p:ph idx="1"/>
          </p:nvPr>
        </p:nvSpPr>
        <p:spPr>
          <a:xfrm>
            <a:off x="428596" y="1785926"/>
            <a:ext cx="8229600" cy="4625609"/>
          </a:xfrm>
        </p:spPr>
        <p:txBody>
          <a:bodyPr>
            <a:normAutofit fontScale="92500" lnSpcReduction="10000"/>
          </a:bodyPr>
          <a:lstStyle/>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Conceitos básicos de sistemas de controle;</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Sistemas em malha aberta e malha fechada;</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(Revisão TL) e Simplificação de diagrama de blocos;</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Funções de transferência ;</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Modelo na forma de variáveis de estado;</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Caracterização da resposta de sistemas de                                              primeira ordem, segunda ordem e ordem superior;</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Erro de estado estacionário;</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Estabilidade;</a:t>
            </a:r>
          </a:p>
          <a:p>
            <a:pPr marL="576072" indent="-457200">
              <a:buClr>
                <a:srgbClr val="FF0000"/>
              </a:buClr>
              <a:buSzPct val="100000"/>
              <a:buFont typeface="+mj-lt"/>
              <a:buAutoNum type="arabicPeriod"/>
            </a:pPr>
            <a:r>
              <a:rPr lang="pt-BR" sz="2100" b="1" dirty="0" smtClean="0">
                <a:latin typeface="Times New Roman" pitchFamily="18" charset="0"/>
                <a:cs typeface="Times New Roman" pitchFamily="18" charset="0"/>
              </a:rPr>
              <a:t>Introdução a controladores PID;</a:t>
            </a:r>
          </a:p>
          <a:p>
            <a:pPr marL="576072" indent="-457200">
              <a:buClr>
                <a:srgbClr val="FF0000"/>
              </a:buClr>
              <a:buSzPct val="100000"/>
              <a:buFont typeface="+mj-lt"/>
              <a:buAutoNum type="arabicPeriod"/>
            </a:pPr>
            <a:r>
              <a:rPr lang="pt-BR" sz="2100" b="1" dirty="0" smtClean="0">
                <a:latin typeface="Times New Roman" pitchFamily="18" charset="0"/>
                <a:cs typeface="Times New Roman" pitchFamily="18" charset="0"/>
              </a:rPr>
              <a:t>Sintonia de controladores PID;</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Método do lugar das raízes;</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Projeto PID via método do lugar das raízes;</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Resposta em frequência;</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Margens de ganho e fase e estabilidade relativa;</a:t>
            </a:r>
          </a:p>
          <a:p>
            <a:pPr marL="576072" indent="-457200">
              <a:buClr>
                <a:srgbClr val="FF0000"/>
              </a:buClr>
              <a:buSzPct val="100000"/>
              <a:buFont typeface="+mj-lt"/>
              <a:buAutoNum type="arabicPeriod"/>
            </a:pPr>
            <a:r>
              <a:rPr lang="pt-BR" sz="2100" dirty="0" smtClean="0">
                <a:solidFill>
                  <a:schemeClr val="bg1">
                    <a:lumMod val="65000"/>
                  </a:schemeClr>
                </a:solidFill>
                <a:latin typeface="Times New Roman" pitchFamily="18" charset="0"/>
                <a:cs typeface="Times New Roman" pitchFamily="18" charset="0"/>
              </a:rPr>
              <a:t>Projeto de controlador por avanço e atraso de fase;</a:t>
            </a:r>
          </a:p>
          <a:p>
            <a:pPr marL="576072" indent="-457200">
              <a:buClr>
                <a:srgbClr val="FF0000"/>
              </a:buClr>
              <a:buSzPct val="100000"/>
              <a:buFont typeface="+mj-lt"/>
              <a:buAutoNum type="arabicPeriod"/>
            </a:pPr>
            <a:r>
              <a:rPr lang="pt-BR" sz="2100" dirty="0" err="1" smtClean="0">
                <a:solidFill>
                  <a:schemeClr val="bg1">
                    <a:lumMod val="65000"/>
                  </a:schemeClr>
                </a:solidFill>
                <a:latin typeface="Times New Roman" pitchFamily="18" charset="0"/>
                <a:cs typeface="Times New Roman" pitchFamily="18" charset="0"/>
              </a:rPr>
              <a:t>Controlabilidade</a:t>
            </a:r>
            <a:r>
              <a:rPr lang="pt-BR" sz="2100" dirty="0" smtClean="0">
                <a:solidFill>
                  <a:schemeClr val="bg1">
                    <a:lumMod val="65000"/>
                  </a:schemeClr>
                </a:solidFill>
                <a:latin typeface="Times New Roman" pitchFamily="18" charset="0"/>
                <a:cs typeface="Times New Roman" pitchFamily="18" charset="0"/>
              </a:rPr>
              <a:t> e </a:t>
            </a:r>
            <a:r>
              <a:rPr lang="pt-BR" sz="2100" dirty="0" err="1" smtClean="0">
                <a:solidFill>
                  <a:schemeClr val="bg1">
                    <a:lumMod val="65000"/>
                  </a:schemeClr>
                </a:solidFill>
                <a:latin typeface="Times New Roman" pitchFamily="18" charset="0"/>
                <a:cs typeface="Times New Roman" pitchFamily="18" charset="0"/>
              </a:rPr>
              <a:t>Observabilidade</a:t>
            </a:r>
            <a:r>
              <a:rPr lang="pt-BR" sz="2100" dirty="0" smtClean="0">
                <a:solidFill>
                  <a:schemeClr val="bg1">
                    <a:lumMod val="65000"/>
                  </a:schemeClr>
                </a:solidFill>
                <a:latin typeface="Times New Roman" pitchFamily="18" charset="0"/>
                <a:cs typeface="Times New Roman" pitchFamily="18" charset="0"/>
              </a:rPr>
              <a:t>.</a:t>
            </a: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1800" dirty="0" smtClean="0">
              <a:latin typeface="Times New Roman" pitchFamily="18" charset="0"/>
              <a:cs typeface="Times New Roman" pitchFamily="18" charset="0"/>
            </a:endParaRPr>
          </a:p>
          <a:p>
            <a:pPr lvl="1">
              <a:buNone/>
            </a:pPr>
            <a:endParaRPr lang="pt-BR" sz="1800" dirty="0" smtClean="0">
              <a:latin typeface="Times New Roman" pitchFamily="18" charset="0"/>
              <a:cs typeface="Times New Roman" pitchFamily="18" charset="0"/>
            </a:endParaRPr>
          </a:p>
          <a:p>
            <a:pPr lvl="1">
              <a:buNone/>
            </a:pPr>
            <a:endParaRPr lang="pt-BR" sz="1800" dirty="0" smtClean="0">
              <a:latin typeface="Times New Roman" pitchFamily="18" charset="0"/>
              <a:cs typeface="Times New Roman" pitchFamily="18" charset="0"/>
            </a:endParaRPr>
          </a:p>
          <a:p>
            <a:pPr lvl="1"/>
            <a:endParaRPr lang="pt-BR" sz="1300" dirty="0" smtClean="0">
              <a:latin typeface="Times New Roman" pitchFamily="18" charset="0"/>
              <a:cs typeface="Times New Roman" pitchFamily="18" charset="0"/>
            </a:endParaRPr>
          </a:p>
          <a:p>
            <a:pPr lvl="1"/>
            <a:endParaRPr lang="pt-BR" sz="2300" dirty="0" smtClean="0">
              <a:latin typeface="Times New Roman" pitchFamily="18" charset="0"/>
              <a:cs typeface="Times New Roman" pitchFamily="18" charset="0"/>
            </a:endParaRPr>
          </a:p>
          <a:p>
            <a:pPr lvl="1">
              <a:buNone/>
            </a:pPr>
            <a:endParaRPr lang="pt-BR" sz="2300" dirty="0" smtClean="0">
              <a:latin typeface="Times New Roman" pitchFamily="18" charset="0"/>
              <a:cs typeface="Times New Roman" pitchFamily="18" charset="0"/>
            </a:endParaRPr>
          </a:p>
          <a:p>
            <a:pPr lvl="1">
              <a:buNone/>
            </a:pPr>
            <a:endParaRPr lang="pt-BR" sz="2100" dirty="0" smtClean="0">
              <a:latin typeface="Times New Roman" pitchFamily="18" charset="0"/>
              <a:cs typeface="Times New Roman" pitchFamily="18" charset="0"/>
            </a:endParaRPr>
          </a:p>
          <a:p>
            <a:endParaRPr lang="pt-BR" sz="2500" dirty="0" smtClean="0">
              <a:latin typeface="Times New Roman" pitchFamily="18" charset="0"/>
              <a:cs typeface="Times New Roman" pitchFamily="18" charset="0"/>
            </a:endParaRPr>
          </a:p>
          <a:p>
            <a:pPr>
              <a:buNone/>
            </a:pP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70" name="Picture 6"/>
          <p:cNvPicPr>
            <a:picLocks noChangeAspect="1" noChangeArrowheads="1"/>
          </p:cNvPicPr>
          <p:nvPr/>
        </p:nvPicPr>
        <p:blipFill>
          <a:blip r:embed="rId3"/>
          <a:srcRect/>
          <a:stretch>
            <a:fillRect/>
          </a:stretch>
        </p:blipFill>
        <p:spPr bwMode="auto">
          <a:xfrm>
            <a:off x="0" y="3944494"/>
            <a:ext cx="9144000" cy="2913529"/>
          </a:xfrm>
          <a:prstGeom prst="rect">
            <a:avLst/>
          </a:prstGeom>
          <a:noFill/>
          <a:ln w="9525">
            <a:noFill/>
            <a:miter lim="800000"/>
            <a:headEnd/>
            <a:tailEnd/>
          </a:ln>
          <a:effectLst/>
        </p:spPr>
      </p:pic>
      <p:pic>
        <p:nvPicPr>
          <p:cNvPr id="190468" name="Picture 4"/>
          <p:cNvPicPr>
            <a:picLocks noChangeAspect="1" noChangeArrowheads="1"/>
          </p:cNvPicPr>
          <p:nvPr/>
        </p:nvPicPr>
        <p:blipFill>
          <a:blip r:embed="rId4"/>
          <a:srcRect/>
          <a:stretch>
            <a:fillRect/>
          </a:stretch>
        </p:blipFill>
        <p:spPr bwMode="auto">
          <a:xfrm>
            <a:off x="2214546" y="1214422"/>
            <a:ext cx="6962775" cy="2209800"/>
          </a:xfrm>
          <a:prstGeom prst="rect">
            <a:avLst/>
          </a:prstGeom>
          <a:noFill/>
          <a:ln w="9525">
            <a:noFill/>
            <a:miter lim="800000"/>
            <a:headEnd/>
            <a:tailEnd/>
          </a:ln>
          <a:effectLst/>
        </p:spPr>
      </p:pic>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90466" name="Equação" r:id="rId5"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CONTROLADOR PID</a:t>
            </a:r>
            <a:endParaRPr lang="pt-BR" sz="3000" dirty="0">
              <a:latin typeface="Times New Roman" pitchFamily="18" charset="0"/>
              <a:cs typeface="Times New Roman" pitchFamily="18" charset="0"/>
            </a:endParaRPr>
          </a:p>
        </p:txBody>
      </p:sp>
      <p:sp>
        <p:nvSpPr>
          <p:cNvPr id="9" name="CaixaDeTexto 8"/>
          <p:cNvSpPr txBox="1"/>
          <p:nvPr/>
        </p:nvSpPr>
        <p:spPr>
          <a:xfrm>
            <a:off x="-32" y="1071546"/>
            <a:ext cx="3714776" cy="3000821"/>
          </a:xfrm>
          <a:prstGeom prst="rect">
            <a:avLst/>
          </a:prstGeom>
          <a:noFill/>
        </p:spPr>
        <p:txBody>
          <a:bodyPr wrap="square" rtlCol="0">
            <a:spAutoFit/>
          </a:bodyPr>
          <a:lstStyle/>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Termo integral:</a:t>
            </a:r>
          </a:p>
          <a:p>
            <a:r>
              <a:rPr lang="pt-BR" sz="2100" dirty="0" smtClean="0">
                <a:latin typeface="Times New Roman" pitchFamily="18" charset="0"/>
                <a:cs typeface="Times New Roman" pitchFamily="18" charset="0"/>
              </a:rPr>
              <a:t>proporcional  </a:t>
            </a:r>
          </a:p>
          <a:p>
            <a:r>
              <a:rPr lang="pt-BR" sz="2100" dirty="0" smtClean="0">
                <a:latin typeface="Times New Roman" pitchFamily="18" charset="0"/>
                <a:cs typeface="Times New Roman" pitchFamily="18" charset="0"/>
              </a:rPr>
              <a:t>a magnitude e</a:t>
            </a:r>
          </a:p>
          <a:p>
            <a:r>
              <a:rPr lang="pt-BR" sz="2100" dirty="0" smtClean="0">
                <a:latin typeface="Times New Roman" pitchFamily="18" charset="0"/>
                <a:cs typeface="Times New Roman" pitchFamily="18" charset="0"/>
              </a:rPr>
              <a:t>a duração do </a:t>
            </a:r>
          </a:p>
          <a:p>
            <a:r>
              <a:rPr lang="pt-BR" sz="2100" dirty="0" smtClean="0">
                <a:latin typeface="Times New Roman" pitchFamily="18" charset="0"/>
                <a:cs typeface="Times New Roman" pitchFamily="18" charset="0"/>
              </a:rPr>
              <a:t>erro.</a:t>
            </a:r>
          </a:p>
          <a:p>
            <a:r>
              <a:rPr lang="pt-BR" sz="2100" b="1" dirty="0" smtClean="0">
                <a:latin typeface="Times New Roman" pitchFamily="18" charset="0"/>
                <a:cs typeface="Times New Roman" pitchFamily="18" charset="0"/>
              </a:rPr>
              <a:t>Bloco </a:t>
            </a:r>
            <a:r>
              <a:rPr lang="pt-BR" sz="2100" b="1" i="1" dirty="0" err="1" smtClean="0">
                <a:latin typeface="Times New Roman" pitchFamily="18" charset="0"/>
                <a:cs typeface="Times New Roman" pitchFamily="18" charset="0"/>
              </a:rPr>
              <a:t>saturation</a:t>
            </a:r>
            <a:endParaRPr lang="pt-BR" sz="2100" b="1" i="1" dirty="0" smtClean="0">
              <a:latin typeface="Times New Roman" pitchFamily="18" charset="0"/>
              <a:cs typeface="Times New Roman" pitchFamily="18" charset="0"/>
            </a:endParaRPr>
          </a:p>
          <a:p>
            <a:r>
              <a:rPr lang="pt-BR" sz="2100" b="1" dirty="0" smtClean="0">
                <a:latin typeface="Times New Roman" pitchFamily="18" charset="0"/>
                <a:cs typeface="Times New Roman" pitchFamily="18" charset="0"/>
              </a:rPr>
              <a:t>limitou sinal em ±15.</a:t>
            </a:r>
          </a:p>
          <a:p>
            <a:r>
              <a:rPr lang="pt-BR" sz="2100" b="1" dirty="0" smtClean="0">
                <a:latin typeface="Times New Roman" pitchFamily="18" charset="0"/>
                <a:cs typeface="Times New Roman" pitchFamily="18" charset="0"/>
              </a:rPr>
              <a:t>Compare com slide anterior</a:t>
            </a:r>
            <a:endParaRPr lang="pt-BR" b="1" dirty="0"/>
          </a:p>
        </p:txBody>
      </p:sp>
      <p:sp>
        <p:nvSpPr>
          <p:cNvPr id="12" name="Elipse 11"/>
          <p:cNvSpPr/>
          <p:nvPr/>
        </p:nvSpPr>
        <p:spPr>
          <a:xfrm>
            <a:off x="0" y="4143380"/>
            <a:ext cx="357190" cy="357190"/>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0" y="6215082"/>
            <a:ext cx="357190" cy="357190"/>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90469" name="Object 5"/>
          <p:cNvGraphicFramePr>
            <a:graphicFrameLocks noChangeAspect="1"/>
          </p:cNvGraphicFramePr>
          <p:nvPr/>
        </p:nvGraphicFramePr>
        <p:xfrm>
          <a:off x="4786314" y="285728"/>
          <a:ext cx="4013200" cy="874712"/>
        </p:xfrm>
        <a:graphic>
          <a:graphicData uri="http://schemas.openxmlformats.org/presentationml/2006/ole">
            <p:oleObj spid="_x0000_s190469" name="Equação" r:id="rId6" imgW="2298600" imgH="507960" progId="Equation.3">
              <p:embed/>
            </p:oleObj>
          </a:graphicData>
        </a:graphic>
      </p:graphicFrame>
      <p:pic>
        <p:nvPicPr>
          <p:cNvPr id="11" name="Picture 2"/>
          <p:cNvPicPr>
            <a:picLocks noChangeAspect="1" noChangeArrowheads="1"/>
          </p:cNvPicPr>
          <p:nvPr/>
        </p:nvPicPr>
        <p:blipFill>
          <a:blip r:embed="rId7"/>
          <a:srcRect/>
          <a:stretch>
            <a:fillRect/>
          </a:stretch>
        </p:blipFill>
        <p:spPr bwMode="auto">
          <a:xfrm>
            <a:off x="3357554" y="1928802"/>
            <a:ext cx="352425" cy="104775"/>
          </a:xfrm>
          <a:prstGeom prst="rect">
            <a:avLst/>
          </a:prstGeom>
          <a:noFill/>
          <a:ln w="9525">
            <a:noFill/>
            <a:miter lim="800000"/>
            <a:headEnd/>
            <a:tailEnd/>
          </a:ln>
          <a:effectLst/>
        </p:spPr>
      </p:pic>
      <p:pic>
        <p:nvPicPr>
          <p:cNvPr id="13" name="Picture 4"/>
          <p:cNvPicPr>
            <a:picLocks noChangeAspect="1" noChangeArrowheads="1"/>
          </p:cNvPicPr>
          <p:nvPr/>
        </p:nvPicPr>
        <p:blipFill>
          <a:blip r:embed="rId8"/>
          <a:srcRect/>
          <a:stretch>
            <a:fillRect/>
          </a:stretch>
        </p:blipFill>
        <p:spPr bwMode="auto">
          <a:xfrm>
            <a:off x="7786710" y="1928802"/>
            <a:ext cx="457200" cy="142875"/>
          </a:xfrm>
          <a:prstGeom prst="rect">
            <a:avLst/>
          </a:prstGeom>
          <a:noFill/>
          <a:ln w="9525">
            <a:noFill/>
            <a:miter lim="800000"/>
            <a:headEnd/>
            <a:tailEnd/>
          </a:ln>
          <a:effectLst/>
        </p:spPr>
      </p:pic>
      <p:pic>
        <p:nvPicPr>
          <p:cNvPr id="14" name="Picture 5"/>
          <p:cNvPicPr>
            <a:picLocks noChangeAspect="1" noChangeArrowheads="1"/>
          </p:cNvPicPr>
          <p:nvPr/>
        </p:nvPicPr>
        <p:blipFill>
          <a:blip r:embed="rId9"/>
          <a:srcRect/>
          <a:stretch>
            <a:fillRect/>
          </a:stretch>
        </p:blipFill>
        <p:spPr bwMode="auto">
          <a:xfrm>
            <a:off x="6429388" y="1571612"/>
            <a:ext cx="409575" cy="1078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a:stretch>
            <a:fillRect/>
          </a:stretch>
        </p:blipFill>
        <p:spPr bwMode="auto">
          <a:xfrm>
            <a:off x="0" y="3929066"/>
            <a:ext cx="9252503" cy="2928958"/>
          </a:xfrm>
          <a:prstGeom prst="rect">
            <a:avLst/>
          </a:prstGeom>
          <a:noFill/>
          <a:ln w="9525">
            <a:noFill/>
            <a:miter lim="800000"/>
            <a:headEnd/>
            <a:tailEnd/>
          </a:ln>
          <a:effectLst/>
        </p:spPr>
      </p:pic>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91490" name="Equação" r:id="rId4"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CONTROLADOR PID</a:t>
            </a:r>
            <a:endParaRPr lang="pt-BR" sz="3000" dirty="0">
              <a:latin typeface="Times New Roman" pitchFamily="18" charset="0"/>
              <a:cs typeface="Times New Roman" pitchFamily="18" charset="0"/>
            </a:endParaRPr>
          </a:p>
        </p:txBody>
      </p:sp>
      <p:sp>
        <p:nvSpPr>
          <p:cNvPr id="9" name="CaixaDeTexto 8"/>
          <p:cNvSpPr txBox="1"/>
          <p:nvPr/>
        </p:nvSpPr>
        <p:spPr>
          <a:xfrm>
            <a:off x="-32" y="2292202"/>
            <a:ext cx="8358246" cy="2708434"/>
          </a:xfrm>
          <a:prstGeom prst="rect">
            <a:avLst/>
          </a:prstGeom>
          <a:noFill/>
        </p:spPr>
        <p:txBody>
          <a:bodyPr wrap="square" rtlCol="0">
            <a:spAutoFit/>
          </a:bodyPr>
          <a:lstStyle/>
          <a:p>
            <a:r>
              <a:rPr lang="pt-BR" sz="2100" dirty="0" smtClean="0">
                <a:latin typeface="Times New Roman" pitchFamily="18" charset="0"/>
                <a:cs typeface="Times New Roman" pitchFamily="18" charset="0"/>
              </a:rPr>
              <a:t>Forma</a:t>
            </a:r>
          </a:p>
          <a:p>
            <a:r>
              <a:rPr lang="pt-BR" sz="2100" dirty="0" smtClean="0">
                <a:latin typeface="Times New Roman" pitchFamily="18" charset="0"/>
                <a:cs typeface="Times New Roman" pitchFamily="18" charset="0"/>
              </a:rPr>
              <a:t>paralela</a:t>
            </a:r>
          </a:p>
          <a:p>
            <a:r>
              <a:rPr lang="pt-BR" sz="2100" dirty="0" smtClean="0">
                <a:latin typeface="Times New Roman" pitchFamily="18" charset="0"/>
                <a:cs typeface="Times New Roman" pitchFamily="18" charset="0"/>
              </a:rPr>
              <a:t>Anti Wind </a:t>
            </a:r>
            <a:r>
              <a:rPr lang="pt-BR" sz="2100" dirty="0" err="1" smtClean="0">
                <a:latin typeface="Times New Roman" pitchFamily="18" charset="0"/>
                <a:cs typeface="Times New Roman" pitchFamily="18" charset="0"/>
              </a:rPr>
              <a:t>Up</a:t>
            </a:r>
            <a:endParaRPr lang="pt-BR" sz="2100" dirty="0" smtClean="0">
              <a:latin typeface="Times New Roman" pitchFamily="18" charset="0"/>
              <a:cs typeface="Times New Roman" pitchFamily="18" charset="0"/>
            </a:endParaRPr>
          </a:p>
          <a:p>
            <a:endParaRPr lang="pt-BR" sz="5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b="1" dirty="0"/>
          </a:p>
        </p:txBody>
      </p:sp>
      <p:sp>
        <p:nvSpPr>
          <p:cNvPr id="12" name="Elipse 11"/>
          <p:cNvSpPr/>
          <p:nvPr/>
        </p:nvSpPr>
        <p:spPr>
          <a:xfrm>
            <a:off x="-142908" y="6143644"/>
            <a:ext cx="357190" cy="357190"/>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142908" y="4143380"/>
            <a:ext cx="357190" cy="357190"/>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1492" name="Picture 4"/>
          <p:cNvPicPr>
            <a:picLocks noChangeAspect="1" noChangeArrowheads="1"/>
          </p:cNvPicPr>
          <p:nvPr/>
        </p:nvPicPr>
        <p:blipFill>
          <a:blip r:embed="rId5"/>
          <a:srcRect/>
          <a:stretch>
            <a:fillRect/>
          </a:stretch>
        </p:blipFill>
        <p:spPr bwMode="auto">
          <a:xfrm>
            <a:off x="1772784" y="1000108"/>
            <a:ext cx="7299810" cy="2867027"/>
          </a:xfrm>
          <a:prstGeom prst="rect">
            <a:avLst/>
          </a:prstGeom>
          <a:noFill/>
          <a:ln w="9525">
            <a:noFill/>
            <a:miter lim="800000"/>
            <a:headEnd/>
            <a:tailEnd/>
          </a:ln>
          <a:effectLst/>
        </p:spPr>
      </p:pic>
      <p:pic>
        <p:nvPicPr>
          <p:cNvPr id="11" name="Picture 2"/>
          <p:cNvPicPr>
            <a:picLocks noChangeAspect="1" noChangeArrowheads="1"/>
          </p:cNvPicPr>
          <p:nvPr/>
        </p:nvPicPr>
        <p:blipFill>
          <a:blip r:embed="rId6"/>
          <a:srcRect/>
          <a:stretch>
            <a:fillRect/>
          </a:stretch>
        </p:blipFill>
        <p:spPr bwMode="auto">
          <a:xfrm>
            <a:off x="2714612" y="1928802"/>
            <a:ext cx="352425" cy="104775"/>
          </a:xfrm>
          <a:prstGeom prst="rect">
            <a:avLst/>
          </a:prstGeom>
          <a:noFill/>
          <a:ln w="9525">
            <a:noFill/>
            <a:miter lim="800000"/>
            <a:headEnd/>
            <a:tailEnd/>
          </a:ln>
          <a:effectLst/>
        </p:spPr>
      </p:pic>
      <p:pic>
        <p:nvPicPr>
          <p:cNvPr id="13" name="Picture 5"/>
          <p:cNvPicPr>
            <a:picLocks noChangeAspect="1" noChangeArrowheads="1"/>
          </p:cNvPicPr>
          <p:nvPr/>
        </p:nvPicPr>
        <p:blipFill>
          <a:blip r:embed="rId7"/>
          <a:srcRect/>
          <a:stretch>
            <a:fillRect/>
          </a:stretch>
        </p:blipFill>
        <p:spPr bwMode="auto">
          <a:xfrm>
            <a:off x="6072198" y="1357298"/>
            <a:ext cx="409575" cy="107898"/>
          </a:xfrm>
          <a:prstGeom prst="rect">
            <a:avLst/>
          </a:prstGeom>
          <a:noFill/>
          <a:ln w="9525">
            <a:noFill/>
            <a:miter lim="800000"/>
            <a:headEnd/>
            <a:tailEnd/>
          </a:ln>
          <a:effectLst/>
        </p:spPr>
      </p:pic>
      <p:pic>
        <p:nvPicPr>
          <p:cNvPr id="14" name="Picture 4"/>
          <p:cNvPicPr>
            <a:picLocks noChangeAspect="1" noChangeArrowheads="1"/>
          </p:cNvPicPr>
          <p:nvPr/>
        </p:nvPicPr>
        <p:blipFill>
          <a:blip r:embed="rId8"/>
          <a:srcRect/>
          <a:stretch>
            <a:fillRect/>
          </a:stretch>
        </p:blipFill>
        <p:spPr bwMode="auto">
          <a:xfrm>
            <a:off x="7572396" y="1857364"/>
            <a:ext cx="457200" cy="14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96610" name="Equação" r:id="rId4"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CONTROLADOR PID</a:t>
            </a:r>
            <a:endParaRPr lang="pt-BR" sz="3000" dirty="0">
              <a:latin typeface="Times New Roman" pitchFamily="18" charset="0"/>
              <a:cs typeface="Times New Roman" pitchFamily="18" charset="0"/>
            </a:endParaRPr>
          </a:p>
        </p:txBody>
      </p:sp>
      <p:sp>
        <p:nvSpPr>
          <p:cNvPr id="9" name="CaixaDeTexto 8"/>
          <p:cNvSpPr txBox="1"/>
          <p:nvPr/>
        </p:nvSpPr>
        <p:spPr>
          <a:xfrm>
            <a:off x="-32" y="2115302"/>
            <a:ext cx="8358246" cy="2385268"/>
          </a:xfrm>
          <a:prstGeom prst="rect">
            <a:avLst/>
          </a:prstGeom>
          <a:noFill/>
        </p:spPr>
        <p:txBody>
          <a:bodyPr wrap="square" rtlCol="0">
            <a:spAutoFit/>
          </a:bodyPr>
          <a:lstStyle/>
          <a:p>
            <a:r>
              <a:rPr lang="pt-BR" sz="2100" dirty="0" smtClean="0">
                <a:latin typeface="Times New Roman" pitchFamily="18" charset="0"/>
                <a:cs typeface="Times New Roman" pitchFamily="18" charset="0"/>
              </a:rPr>
              <a:t>Exemplo 2) Forma</a:t>
            </a:r>
          </a:p>
          <a:p>
            <a:r>
              <a:rPr lang="pt-BR" sz="2100" dirty="0" smtClean="0">
                <a:latin typeface="Times New Roman" pitchFamily="18" charset="0"/>
                <a:cs typeface="Times New Roman" pitchFamily="18" charset="0"/>
              </a:rPr>
              <a:t>paralela</a:t>
            </a:r>
          </a:p>
          <a:p>
            <a:r>
              <a:rPr lang="pt-BR" sz="2100" dirty="0" smtClean="0">
                <a:latin typeface="Times New Roman" pitchFamily="18" charset="0"/>
                <a:cs typeface="Times New Roman" pitchFamily="18" charset="0"/>
              </a:rPr>
              <a:t>Anti Wind </a:t>
            </a:r>
            <a:r>
              <a:rPr lang="pt-BR" sz="2100" dirty="0" err="1" smtClean="0">
                <a:latin typeface="Times New Roman" pitchFamily="18" charset="0"/>
                <a:cs typeface="Times New Roman" pitchFamily="18" charset="0"/>
              </a:rPr>
              <a:t>Up</a:t>
            </a:r>
            <a:endParaRPr lang="pt-BR" sz="2100" dirty="0" smtClean="0">
              <a:latin typeface="Times New Roman" pitchFamily="18" charset="0"/>
              <a:cs typeface="Times New Roman" pitchFamily="18" charset="0"/>
            </a:endParaRPr>
          </a:p>
          <a:p>
            <a:endParaRPr lang="pt-BR" sz="5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b="1" dirty="0"/>
          </a:p>
        </p:txBody>
      </p:sp>
      <p:pic>
        <p:nvPicPr>
          <p:cNvPr id="196611" name="Picture 3"/>
          <p:cNvPicPr>
            <a:picLocks noChangeAspect="1" noChangeArrowheads="1"/>
          </p:cNvPicPr>
          <p:nvPr/>
        </p:nvPicPr>
        <p:blipFill>
          <a:blip r:embed="rId5"/>
          <a:srcRect/>
          <a:stretch>
            <a:fillRect/>
          </a:stretch>
        </p:blipFill>
        <p:spPr bwMode="auto">
          <a:xfrm>
            <a:off x="2357422" y="1428736"/>
            <a:ext cx="6515100" cy="2133600"/>
          </a:xfrm>
          <a:prstGeom prst="rect">
            <a:avLst/>
          </a:prstGeom>
          <a:noFill/>
          <a:ln w="9525">
            <a:noFill/>
            <a:miter lim="800000"/>
            <a:headEnd/>
            <a:tailEnd/>
          </a:ln>
          <a:effectLst/>
        </p:spPr>
      </p:pic>
      <p:pic>
        <p:nvPicPr>
          <p:cNvPr id="2" name="Picture 3"/>
          <p:cNvPicPr>
            <a:picLocks noChangeAspect="1" noChangeArrowheads="1"/>
          </p:cNvPicPr>
          <p:nvPr/>
        </p:nvPicPr>
        <p:blipFill>
          <a:blip r:embed="rId6"/>
          <a:srcRect/>
          <a:stretch>
            <a:fillRect/>
          </a:stretch>
        </p:blipFill>
        <p:spPr bwMode="auto">
          <a:xfrm>
            <a:off x="233363" y="3786190"/>
            <a:ext cx="8677275" cy="2752725"/>
          </a:xfrm>
          <a:prstGeom prst="rect">
            <a:avLst/>
          </a:prstGeom>
          <a:noFill/>
          <a:ln w="9525">
            <a:noFill/>
            <a:miter lim="800000"/>
            <a:headEnd/>
            <a:tailEnd/>
          </a:ln>
          <a:effectLst/>
        </p:spPr>
      </p:pic>
      <p:pic>
        <p:nvPicPr>
          <p:cNvPr id="10" name="Picture 2"/>
          <p:cNvPicPr>
            <a:picLocks noChangeAspect="1" noChangeArrowheads="1"/>
          </p:cNvPicPr>
          <p:nvPr/>
        </p:nvPicPr>
        <p:blipFill>
          <a:blip r:embed="rId7"/>
          <a:srcRect/>
          <a:stretch>
            <a:fillRect/>
          </a:stretch>
        </p:blipFill>
        <p:spPr bwMode="auto">
          <a:xfrm>
            <a:off x="2786050" y="2285992"/>
            <a:ext cx="352425" cy="104775"/>
          </a:xfrm>
          <a:prstGeom prst="rect">
            <a:avLst/>
          </a:prstGeom>
          <a:noFill/>
          <a:ln w="9525">
            <a:noFill/>
            <a:miter lim="800000"/>
            <a:headEnd/>
            <a:tailEnd/>
          </a:ln>
          <a:effectLst/>
        </p:spPr>
      </p:pic>
      <p:pic>
        <p:nvPicPr>
          <p:cNvPr id="11" name="Picture 5"/>
          <p:cNvPicPr>
            <a:picLocks noChangeAspect="1" noChangeArrowheads="1"/>
          </p:cNvPicPr>
          <p:nvPr/>
        </p:nvPicPr>
        <p:blipFill>
          <a:blip r:embed="rId8"/>
          <a:srcRect/>
          <a:stretch>
            <a:fillRect/>
          </a:stretch>
        </p:blipFill>
        <p:spPr bwMode="auto">
          <a:xfrm>
            <a:off x="6143636" y="1643050"/>
            <a:ext cx="409575" cy="107898"/>
          </a:xfrm>
          <a:prstGeom prst="rect">
            <a:avLst/>
          </a:prstGeom>
          <a:noFill/>
          <a:ln w="9525">
            <a:noFill/>
            <a:miter lim="800000"/>
            <a:headEnd/>
            <a:tailEnd/>
          </a:ln>
          <a:effectLst/>
        </p:spPr>
      </p:pic>
      <p:pic>
        <p:nvPicPr>
          <p:cNvPr id="12" name="Picture 4"/>
          <p:cNvPicPr>
            <a:picLocks noChangeAspect="1" noChangeArrowheads="1"/>
          </p:cNvPicPr>
          <p:nvPr/>
        </p:nvPicPr>
        <p:blipFill>
          <a:blip r:embed="rId9"/>
          <a:srcRect/>
          <a:stretch>
            <a:fillRect/>
          </a:stretch>
        </p:blipFill>
        <p:spPr bwMode="auto">
          <a:xfrm>
            <a:off x="7429520" y="2214554"/>
            <a:ext cx="457200" cy="14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5" name="Picture 3"/>
          <p:cNvPicPr>
            <a:picLocks noChangeAspect="1" noChangeArrowheads="1"/>
          </p:cNvPicPr>
          <p:nvPr/>
        </p:nvPicPr>
        <p:blipFill>
          <a:blip r:embed="rId3"/>
          <a:srcRect/>
          <a:stretch>
            <a:fillRect/>
          </a:stretch>
        </p:blipFill>
        <p:spPr bwMode="auto">
          <a:xfrm>
            <a:off x="242019" y="4263607"/>
            <a:ext cx="8782073" cy="2434387"/>
          </a:xfrm>
          <a:prstGeom prst="rect">
            <a:avLst/>
          </a:prstGeom>
          <a:noFill/>
          <a:ln w="9525">
            <a:noFill/>
            <a:miter lim="800000"/>
            <a:headEnd/>
            <a:tailEnd/>
          </a:ln>
          <a:effectLst/>
        </p:spPr>
      </p:pic>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92514" name="Equação" r:id="rId4"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CONTROLADOR PID</a:t>
            </a:r>
            <a:endParaRPr lang="pt-BR" sz="3000" dirty="0">
              <a:latin typeface="Times New Roman" pitchFamily="18" charset="0"/>
              <a:cs typeface="Times New Roman" pitchFamily="18" charset="0"/>
            </a:endParaRPr>
          </a:p>
        </p:txBody>
      </p:sp>
      <p:sp>
        <p:nvSpPr>
          <p:cNvPr id="9" name="CaixaDeTexto 8"/>
          <p:cNvSpPr txBox="1"/>
          <p:nvPr/>
        </p:nvSpPr>
        <p:spPr>
          <a:xfrm>
            <a:off x="-32" y="1428736"/>
            <a:ext cx="8358246" cy="2385268"/>
          </a:xfrm>
          <a:prstGeom prst="rect">
            <a:avLst/>
          </a:prstGeom>
          <a:noFill/>
        </p:spPr>
        <p:txBody>
          <a:bodyPr wrap="square" rtlCol="0">
            <a:spAutoFit/>
          </a:bodyPr>
          <a:lstStyle/>
          <a:p>
            <a:r>
              <a:rPr lang="pt-BR" sz="2100" dirty="0" smtClean="0">
                <a:latin typeface="Times New Roman" pitchFamily="18" charset="0"/>
                <a:cs typeface="Times New Roman" pitchFamily="18" charset="0"/>
              </a:rPr>
              <a:t>Forma</a:t>
            </a:r>
          </a:p>
          <a:p>
            <a:r>
              <a:rPr lang="pt-BR" sz="2100" dirty="0" smtClean="0">
                <a:latin typeface="Times New Roman" pitchFamily="18" charset="0"/>
                <a:cs typeface="Times New Roman" pitchFamily="18" charset="0"/>
              </a:rPr>
              <a:t>paralela</a:t>
            </a:r>
          </a:p>
          <a:p>
            <a:r>
              <a:rPr lang="pt-BR" sz="2100" dirty="0" smtClean="0">
                <a:latin typeface="Times New Roman" pitchFamily="18" charset="0"/>
                <a:cs typeface="Times New Roman" pitchFamily="18" charset="0"/>
              </a:rPr>
              <a:t>Anti Wind </a:t>
            </a:r>
            <a:r>
              <a:rPr lang="pt-BR" sz="2100" dirty="0" err="1" smtClean="0">
                <a:latin typeface="Times New Roman" pitchFamily="18" charset="0"/>
                <a:cs typeface="Times New Roman" pitchFamily="18" charset="0"/>
              </a:rPr>
              <a:t>Up</a:t>
            </a:r>
            <a:endParaRPr lang="pt-BR" sz="2100" dirty="0" smtClean="0">
              <a:latin typeface="Times New Roman" pitchFamily="18" charset="0"/>
              <a:cs typeface="Times New Roman" pitchFamily="18" charset="0"/>
            </a:endParaRPr>
          </a:p>
          <a:p>
            <a:endParaRPr lang="pt-BR" sz="5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b="1" dirty="0"/>
          </a:p>
        </p:txBody>
      </p:sp>
      <p:sp>
        <p:nvSpPr>
          <p:cNvPr id="12" name="Elipse 11"/>
          <p:cNvSpPr/>
          <p:nvPr/>
        </p:nvSpPr>
        <p:spPr>
          <a:xfrm>
            <a:off x="214282" y="5857892"/>
            <a:ext cx="357190" cy="357190"/>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214282" y="4714884"/>
            <a:ext cx="357190" cy="357190"/>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2516" name="Picture 4"/>
          <p:cNvPicPr>
            <a:picLocks noChangeAspect="1" noChangeArrowheads="1"/>
          </p:cNvPicPr>
          <p:nvPr/>
        </p:nvPicPr>
        <p:blipFill>
          <a:blip r:embed="rId5"/>
          <a:srcRect/>
          <a:stretch>
            <a:fillRect/>
          </a:stretch>
        </p:blipFill>
        <p:spPr bwMode="auto">
          <a:xfrm>
            <a:off x="1917089" y="1785926"/>
            <a:ext cx="6941191" cy="2181226"/>
          </a:xfrm>
          <a:prstGeom prst="rect">
            <a:avLst/>
          </a:prstGeom>
          <a:noFill/>
          <a:ln w="9525">
            <a:noFill/>
            <a:miter lim="800000"/>
            <a:headEnd/>
            <a:tailEnd/>
          </a:ln>
          <a:effectLst/>
        </p:spPr>
      </p:pic>
      <p:pic>
        <p:nvPicPr>
          <p:cNvPr id="11" name="Picture 2"/>
          <p:cNvPicPr>
            <a:picLocks noChangeAspect="1" noChangeArrowheads="1"/>
          </p:cNvPicPr>
          <p:nvPr/>
        </p:nvPicPr>
        <p:blipFill>
          <a:blip r:embed="rId6"/>
          <a:srcRect/>
          <a:stretch>
            <a:fillRect/>
          </a:stretch>
        </p:blipFill>
        <p:spPr bwMode="auto">
          <a:xfrm>
            <a:off x="2357422" y="2714620"/>
            <a:ext cx="352425" cy="104775"/>
          </a:xfrm>
          <a:prstGeom prst="rect">
            <a:avLst/>
          </a:prstGeom>
          <a:noFill/>
          <a:ln w="9525">
            <a:noFill/>
            <a:miter lim="800000"/>
            <a:headEnd/>
            <a:tailEnd/>
          </a:ln>
          <a:effectLst/>
        </p:spPr>
      </p:pic>
      <p:pic>
        <p:nvPicPr>
          <p:cNvPr id="13" name="Picture 5"/>
          <p:cNvPicPr>
            <a:picLocks noChangeAspect="1" noChangeArrowheads="1"/>
          </p:cNvPicPr>
          <p:nvPr/>
        </p:nvPicPr>
        <p:blipFill>
          <a:blip r:embed="rId7"/>
          <a:srcRect/>
          <a:stretch>
            <a:fillRect/>
          </a:stretch>
        </p:blipFill>
        <p:spPr bwMode="auto">
          <a:xfrm>
            <a:off x="5715008" y="2071678"/>
            <a:ext cx="409575" cy="107898"/>
          </a:xfrm>
          <a:prstGeom prst="rect">
            <a:avLst/>
          </a:prstGeom>
          <a:noFill/>
          <a:ln w="9525">
            <a:noFill/>
            <a:miter lim="800000"/>
            <a:headEnd/>
            <a:tailEnd/>
          </a:ln>
          <a:effectLst/>
        </p:spPr>
      </p:pic>
      <p:pic>
        <p:nvPicPr>
          <p:cNvPr id="14" name="Picture 4"/>
          <p:cNvPicPr>
            <a:picLocks noChangeAspect="1" noChangeArrowheads="1"/>
          </p:cNvPicPr>
          <p:nvPr/>
        </p:nvPicPr>
        <p:blipFill>
          <a:blip r:embed="rId8"/>
          <a:srcRect/>
          <a:stretch>
            <a:fillRect/>
          </a:stretch>
        </p:blipFill>
        <p:spPr bwMode="auto">
          <a:xfrm>
            <a:off x="7329510" y="2643182"/>
            <a:ext cx="457200" cy="14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Picture 3"/>
          <p:cNvPicPr>
            <a:picLocks noChangeAspect="1" noChangeArrowheads="1"/>
          </p:cNvPicPr>
          <p:nvPr/>
        </p:nvPicPr>
        <p:blipFill>
          <a:blip r:embed="rId3"/>
          <a:srcRect/>
          <a:stretch>
            <a:fillRect/>
          </a:stretch>
        </p:blipFill>
        <p:spPr bwMode="auto">
          <a:xfrm>
            <a:off x="98112" y="4041232"/>
            <a:ext cx="8972550" cy="2800350"/>
          </a:xfrm>
          <a:prstGeom prst="rect">
            <a:avLst/>
          </a:prstGeom>
          <a:noFill/>
          <a:ln w="9525">
            <a:noFill/>
            <a:miter lim="800000"/>
            <a:headEnd/>
            <a:tailEnd/>
          </a:ln>
          <a:effectLst/>
        </p:spPr>
      </p:pic>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94562" name="Equação" r:id="rId4"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CONTROLADOR PID</a:t>
            </a:r>
            <a:endParaRPr lang="pt-BR" sz="3000" dirty="0">
              <a:latin typeface="Times New Roman" pitchFamily="18" charset="0"/>
              <a:cs typeface="Times New Roman" pitchFamily="18" charset="0"/>
            </a:endParaRPr>
          </a:p>
        </p:txBody>
      </p:sp>
      <p:sp>
        <p:nvSpPr>
          <p:cNvPr id="9" name="CaixaDeTexto 8"/>
          <p:cNvSpPr txBox="1"/>
          <p:nvPr/>
        </p:nvSpPr>
        <p:spPr>
          <a:xfrm>
            <a:off x="-32" y="1428736"/>
            <a:ext cx="8358246" cy="2385268"/>
          </a:xfrm>
          <a:prstGeom prst="rect">
            <a:avLst/>
          </a:prstGeom>
          <a:noFill/>
        </p:spPr>
        <p:txBody>
          <a:bodyPr wrap="square" rtlCol="0">
            <a:spAutoFit/>
          </a:bodyPr>
          <a:lstStyle/>
          <a:p>
            <a:r>
              <a:rPr lang="pt-BR" sz="2100" dirty="0" smtClean="0">
                <a:latin typeface="Times New Roman" pitchFamily="18" charset="0"/>
                <a:cs typeface="Times New Roman" pitchFamily="18" charset="0"/>
              </a:rPr>
              <a:t>Forma</a:t>
            </a:r>
          </a:p>
          <a:p>
            <a:r>
              <a:rPr lang="pt-BR" sz="2100" dirty="0" smtClean="0">
                <a:latin typeface="Times New Roman" pitchFamily="18" charset="0"/>
                <a:cs typeface="Times New Roman" pitchFamily="18" charset="0"/>
              </a:rPr>
              <a:t>paralela</a:t>
            </a:r>
          </a:p>
          <a:p>
            <a:r>
              <a:rPr lang="pt-BR" sz="2100" dirty="0" smtClean="0">
                <a:latin typeface="Times New Roman" pitchFamily="18" charset="0"/>
                <a:cs typeface="Times New Roman" pitchFamily="18" charset="0"/>
              </a:rPr>
              <a:t>Anti Wind </a:t>
            </a:r>
            <a:r>
              <a:rPr lang="pt-BR" sz="2100" dirty="0" err="1" smtClean="0">
                <a:latin typeface="Times New Roman" pitchFamily="18" charset="0"/>
                <a:cs typeface="Times New Roman" pitchFamily="18" charset="0"/>
              </a:rPr>
              <a:t>Up</a:t>
            </a:r>
            <a:endParaRPr lang="pt-BR" sz="2100" dirty="0" smtClean="0">
              <a:latin typeface="Times New Roman" pitchFamily="18" charset="0"/>
              <a:cs typeface="Times New Roman" pitchFamily="18" charset="0"/>
            </a:endParaRPr>
          </a:p>
          <a:p>
            <a:endParaRPr lang="pt-BR" sz="5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b="1" dirty="0"/>
          </a:p>
        </p:txBody>
      </p:sp>
      <p:sp>
        <p:nvSpPr>
          <p:cNvPr id="12" name="Elipse 11"/>
          <p:cNvSpPr/>
          <p:nvPr/>
        </p:nvSpPr>
        <p:spPr>
          <a:xfrm>
            <a:off x="140528" y="5821196"/>
            <a:ext cx="357190" cy="357190"/>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140528" y="4572851"/>
            <a:ext cx="357190" cy="357190"/>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4564" name="Picture 4"/>
          <p:cNvPicPr>
            <a:picLocks noChangeAspect="1" noChangeArrowheads="1"/>
          </p:cNvPicPr>
          <p:nvPr/>
        </p:nvPicPr>
        <p:blipFill>
          <a:blip r:embed="rId5"/>
          <a:srcRect/>
          <a:stretch>
            <a:fillRect/>
          </a:stretch>
        </p:blipFill>
        <p:spPr bwMode="auto">
          <a:xfrm>
            <a:off x="2143107" y="1676860"/>
            <a:ext cx="6794913" cy="2195126"/>
          </a:xfrm>
          <a:prstGeom prst="rect">
            <a:avLst/>
          </a:prstGeom>
          <a:noFill/>
          <a:ln w="9525">
            <a:noFill/>
            <a:miter lim="800000"/>
            <a:headEnd/>
            <a:tailEnd/>
          </a:ln>
          <a:effectLst/>
        </p:spPr>
      </p:pic>
      <p:pic>
        <p:nvPicPr>
          <p:cNvPr id="194565" name="Picture 5"/>
          <p:cNvPicPr>
            <a:picLocks noChangeAspect="1" noChangeArrowheads="1"/>
          </p:cNvPicPr>
          <p:nvPr/>
        </p:nvPicPr>
        <p:blipFill>
          <a:blip r:embed="rId6"/>
          <a:srcRect/>
          <a:stretch>
            <a:fillRect/>
          </a:stretch>
        </p:blipFill>
        <p:spPr bwMode="auto">
          <a:xfrm>
            <a:off x="3571868" y="53614"/>
            <a:ext cx="5143536" cy="16608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95586"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CONTROLADOR PID</a:t>
            </a:r>
            <a:endParaRPr lang="pt-BR" sz="3000" dirty="0">
              <a:latin typeface="Times New Roman" pitchFamily="18" charset="0"/>
              <a:cs typeface="Times New Roman" pitchFamily="18" charset="0"/>
            </a:endParaRPr>
          </a:p>
        </p:txBody>
      </p:sp>
      <p:sp>
        <p:nvSpPr>
          <p:cNvPr id="9" name="CaixaDeTexto 8"/>
          <p:cNvSpPr txBox="1"/>
          <p:nvPr/>
        </p:nvSpPr>
        <p:spPr>
          <a:xfrm>
            <a:off x="-32" y="1428736"/>
            <a:ext cx="8358246" cy="2385268"/>
          </a:xfrm>
          <a:prstGeom prst="rect">
            <a:avLst/>
          </a:prstGeom>
          <a:noFill/>
        </p:spPr>
        <p:txBody>
          <a:bodyPr wrap="square" rtlCol="0">
            <a:spAutoFit/>
          </a:bodyPr>
          <a:lstStyle/>
          <a:p>
            <a:r>
              <a:rPr lang="pt-BR" sz="2100" dirty="0" smtClean="0">
                <a:latin typeface="Times New Roman" pitchFamily="18" charset="0"/>
                <a:cs typeface="Times New Roman" pitchFamily="18" charset="0"/>
              </a:rPr>
              <a:t>Forma</a:t>
            </a:r>
          </a:p>
          <a:p>
            <a:r>
              <a:rPr lang="pt-BR" sz="2100" dirty="0" smtClean="0">
                <a:latin typeface="Times New Roman" pitchFamily="18" charset="0"/>
                <a:cs typeface="Times New Roman" pitchFamily="18" charset="0"/>
              </a:rPr>
              <a:t>paralela</a:t>
            </a:r>
          </a:p>
          <a:p>
            <a:r>
              <a:rPr lang="pt-BR" sz="2100" dirty="0" smtClean="0">
                <a:latin typeface="Times New Roman" pitchFamily="18" charset="0"/>
                <a:cs typeface="Times New Roman" pitchFamily="18" charset="0"/>
              </a:rPr>
              <a:t>Anti Wind </a:t>
            </a:r>
            <a:r>
              <a:rPr lang="pt-BR" sz="2100" dirty="0" err="1" smtClean="0">
                <a:latin typeface="Times New Roman" pitchFamily="18" charset="0"/>
                <a:cs typeface="Times New Roman" pitchFamily="18" charset="0"/>
              </a:rPr>
              <a:t>Up</a:t>
            </a:r>
            <a:endParaRPr lang="pt-BR" sz="2100" dirty="0" smtClean="0">
              <a:latin typeface="Times New Roman" pitchFamily="18" charset="0"/>
              <a:cs typeface="Times New Roman" pitchFamily="18" charset="0"/>
            </a:endParaRPr>
          </a:p>
          <a:p>
            <a:endParaRPr lang="pt-BR" sz="5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b="1" dirty="0"/>
          </a:p>
        </p:txBody>
      </p:sp>
      <p:pic>
        <p:nvPicPr>
          <p:cNvPr id="195587" name="Picture 3"/>
          <p:cNvPicPr>
            <a:picLocks noChangeAspect="1" noChangeArrowheads="1"/>
          </p:cNvPicPr>
          <p:nvPr/>
        </p:nvPicPr>
        <p:blipFill>
          <a:blip r:embed="rId4"/>
          <a:srcRect/>
          <a:stretch>
            <a:fillRect/>
          </a:stretch>
        </p:blipFill>
        <p:spPr bwMode="auto">
          <a:xfrm>
            <a:off x="1809573" y="1630261"/>
            <a:ext cx="6881829" cy="3136024"/>
          </a:xfrm>
          <a:prstGeom prst="rect">
            <a:avLst/>
          </a:prstGeom>
          <a:noFill/>
          <a:ln w="9525">
            <a:noFill/>
            <a:miter lim="800000"/>
            <a:headEnd/>
            <a:tailEnd/>
          </a:ln>
          <a:effectLst/>
        </p:spPr>
      </p:pic>
      <p:graphicFrame>
        <p:nvGraphicFramePr>
          <p:cNvPr id="195588" name="Object 4"/>
          <p:cNvGraphicFramePr>
            <a:graphicFrameLocks noChangeAspect="1"/>
          </p:cNvGraphicFramePr>
          <p:nvPr/>
        </p:nvGraphicFramePr>
        <p:xfrm>
          <a:off x="406400" y="3214688"/>
          <a:ext cx="1041400" cy="1554162"/>
        </p:xfrm>
        <a:graphic>
          <a:graphicData uri="http://schemas.openxmlformats.org/presentationml/2006/ole">
            <p:oleObj spid="_x0000_s195588" name="Equação" r:id="rId5" imgW="596880" imgH="901440" progId="Equation.3">
              <p:embed/>
            </p:oleObj>
          </a:graphicData>
        </a:graphic>
      </p:graphicFrame>
      <p:graphicFrame>
        <p:nvGraphicFramePr>
          <p:cNvPr id="195589" name="Object 5"/>
          <p:cNvGraphicFramePr>
            <a:graphicFrameLocks noChangeAspect="1"/>
          </p:cNvGraphicFramePr>
          <p:nvPr/>
        </p:nvGraphicFramePr>
        <p:xfrm>
          <a:off x="357158" y="4643446"/>
          <a:ext cx="1214438" cy="384175"/>
        </p:xfrm>
        <a:graphic>
          <a:graphicData uri="http://schemas.openxmlformats.org/presentationml/2006/ole">
            <p:oleObj spid="_x0000_s195589" name="Equação" r:id="rId6" imgW="723600" imgH="228600" progId="Equation.3">
              <p:embed/>
            </p:oleObj>
          </a:graphicData>
        </a:graphic>
      </p:graphicFrame>
      <p:sp>
        <p:nvSpPr>
          <p:cNvPr id="13" name="CaixaDeTexto 12"/>
          <p:cNvSpPr txBox="1"/>
          <p:nvPr/>
        </p:nvSpPr>
        <p:spPr>
          <a:xfrm>
            <a:off x="2428860" y="5119062"/>
            <a:ext cx="8358246" cy="1738938"/>
          </a:xfrm>
          <a:prstGeom prst="rect">
            <a:avLst/>
          </a:prstGeom>
          <a:noFill/>
        </p:spPr>
        <p:txBody>
          <a:bodyPr wrap="square" rtlCol="0">
            <a:spAutoFit/>
          </a:bodyPr>
          <a:lstStyle/>
          <a:p>
            <a:r>
              <a:rPr lang="pt-BR" sz="2100" dirty="0" smtClean="0">
                <a:latin typeface="Times New Roman" pitchFamily="18" charset="0"/>
                <a:cs typeface="Times New Roman" pitchFamily="18" charset="0"/>
              </a:rPr>
              <a:t>No exemplo anterior:</a:t>
            </a:r>
          </a:p>
          <a:p>
            <a:endParaRPr lang="pt-BR" sz="5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b="1" dirty="0"/>
          </a:p>
        </p:txBody>
      </p:sp>
      <p:graphicFrame>
        <p:nvGraphicFramePr>
          <p:cNvPr id="195590" name="Object 6"/>
          <p:cNvGraphicFramePr>
            <a:graphicFrameLocks noChangeAspect="1"/>
          </p:cNvGraphicFramePr>
          <p:nvPr/>
        </p:nvGraphicFramePr>
        <p:xfrm>
          <a:off x="5353326" y="5078669"/>
          <a:ext cx="2570162" cy="1531937"/>
        </p:xfrm>
        <a:graphic>
          <a:graphicData uri="http://schemas.openxmlformats.org/presentationml/2006/ole">
            <p:oleObj spid="_x0000_s195590" name="Equação" r:id="rId7" imgW="1473120" imgH="88884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71010"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CONTROLADORES PID</a:t>
            </a:r>
            <a:endParaRPr lang="pt-BR" sz="3000" i="1" dirty="0">
              <a:latin typeface="Times New Roman" pitchFamily="18" charset="0"/>
              <a:cs typeface="Times New Roman" pitchFamily="18" charset="0"/>
            </a:endParaRPr>
          </a:p>
        </p:txBody>
      </p:sp>
      <p:sp>
        <p:nvSpPr>
          <p:cNvPr id="9" name="CaixaDeTexto 8"/>
          <p:cNvSpPr txBox="1"/>
          <p:nvPr/>
        </p:nvSpPr>
        <p:spPr>
          <a:xfrm>
            <a:off x="150976" y="1741366"/>
            <a:ext cx="8786874" cy="6232475"/>
          </a:xfrm>
          <a:prstGeom prst="rect">
            <a:avLst/>
          </a:prstGeom>
          <a:noFill/>
        </p:spPr>
        <p:txBody>
          <a:bodyPr wrap="square" rtlCol="0">
            <a:spAutoFit/>
          </a:bodyPr>
          <a:lstStyle/>
          <a:p>
            <a:r>
              <a:rPr lang="pt-BR" sz="2100" dirty="0" smtClean="0">
                <a:latin typeface="Times New Roman" pitchFamily="18" charset="0"/>
                <a:cs typeface="Times New Roman" pitchFamily="18" charset="0"/>
              </a:rPr>
              <a:t>O projeto de um controlador do tipo PID consiste em </a:t>
            </a:r>
            <a:r>
              <a:rPr lang="pt-BR" sz="2100" b="1" dirty="0" smtClean="0">
                <a:latin typeface="Times New Roman" pitchFamily="18" charset="0"/>
                <a:cs typeface="Times New Roman" pitchFamily="18" charset="0"/>
              </a:rPr>
              <a:t>determinar os valores dos parâmetros </a:t>
            </a:r>
            <a:r>
              <a:rPr lang="pt-BR" sz="2100" b="1" i="1" dirty="0" smtClean="0">
                <a:latin typeface="Times New Roman" pitchFamily="18" charset="0"/>
                <a:cs typeface="Times New Roman" pitchFamily="18" charset="0"/>
              </a:rPr>
              <a:t>k</a:t>
            </a:r>
            <a:r>
              <a:rPr lang="pt-BR" sz="2100" b="1" dirty="0" smtClean="0">
                <a:latin typeface="Times New Roman" pitchFamily="18" charset="0"/>
                <a:cs typeface="Times New Roman" pitchFamily="18" charset="0"/>
              </a:rPr>
              <a:t>, </a:t>
            </a:r>
            <a:r>
              <a:rPr lang="pt-BR" sz="2100" b="1" i="1" dirty="0" smtClean="0">
                <a:latin typeface="Times New Roman" pitchFamily="18" charset="0"/>
                <a:cs typeface="Times New Roman" pitchFamily="18" charset="0"/>
              </a:rPr>
              <a:t>ki</a:t>
            </a:r>
            <a:r>
              <a:rPr lang="pt-BR" sz="2100" b="1" dirty="0" smtClean="0">
                <a:latin typeface="Times New Roman" pitchFamily="18" charset="0"/>
                <a:cs typeface="Times New Roman" pitchFamily="18" charset="0"/>
              </a:rPr>
              <a:t> e </a:t>
            </a:r>
            <a:r>
              <a:rPr lang="pt-BR" sz="2100" b="1" i="1" dirty="0" err="1" smtClean="0">
                <a:latin typeface="Times New Roman" pitchFamily="18" charset="0"/>
                <a:cs typeface="Times New Roman" pitchFamily="18" charset="0"/>
              </a:rPr>
              <a:t>kd</a:t>
            </a:r>
            <a:r>
              <a:rPr lang="pt-BR" sz="2100" dirty="0" smtClean="0">
                <a:latin typeface="Times New Roman" pitchFamily="18" charset="0"/>
                <a:cs typeface="Times New Roman" pitchFamily="18" charset="0"/>
              </a:rPr>
              <a:t>  para que o sistema atenda a determinados requisitos.</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O processo de determinação dos parâmetros do controlador PID é chamado de sintonia do PID.</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Existem diferentes métodos para a determinação de </a:t>
            </a:r>
            <a:r>
              <a:rPr lang="pt-BR" sz="2100" i="1" dirty="0" smtClean="0">
                <a:latin typeface="Times New Roman" pitchFamily="18" charset="0"/>
                <a:cs typeface="Times New Roman" pitchFamily="18" charset="0"/>
              </a:rPr>
              <a:t>k</a:t>
            </a:r>
            <a:r>
              <a:rPr lang="pt-BR" sz="2100" dirty="0" smtClean="0">
                <a:latin typeface="Times New Roman" pitchFamily="18" charset="0"/>
                <a:cs typeface="Times New Roman" pitchFamily="18" charset="0"/>
              </a:rPr>
              <a:t>, </a:t>
            </a:r>
            <a:r>
              <a:rPr lang="pt-BR" sz="2100" i="1" dirty="0" smtClean="0">
                <a:latin typeface="Times New Roman" pitchFamily="18" charset="0"/>
                <a:cs typeface="Times New Roman" pitchFamily="18" charset="0"/>
              </a:rPr>
              <a:t>ki</a:t>
            </a:r>
            <a:r>
              <a:rPr lang="pt-BR" sz="2100" dirty="0" smtClean="0">
                <a:latin typeface="Times New Roman" pitchFamily="18" charset="0"/>
                <a:cs typeface="Times New Roman" pitchFamily="18" charset="0"/>
              </a:rPr>
              <a:t> e </a:t>
            </a:r>
            <a:r>
              <a:rPr lang="pt-BR" sz="2100" i="1" dirty="0" err="1" smtClean="0">
                <a:latin typeface="Times New Roman" pitchFamily="18" charset="0"/>
                <a:cs typeface="Times New Roman" pitchFamily="18" charset="0"/>
              </a:rPr>
              <a:t>kd</a:t>
            </a:r>
            <a:r>
              <a:rPr lang="pt-BR" sz="2100" dirty="0" smtClean="0">
                <a:latin typeface="Times New Roman" pitchFamily="18" charset="0"/>
                <a:cs typeface="Times New Roman" pitchFamily="18" charset="0"/>
              </a:rPr>
              <a:t> . Primeiramente estudaremos </a:t>
            </a:r>
            <a:r>
              <a:rPr lang="pt-BR" sz="2100" b="1" dirty="0" smtClean="0">
                <a:latin typeface="Times New Roman" pitchFamily="18" charset="0"/>
                <a:cs typeface="Times New Roman" pitchFamily="18" charset="0"/>
              </a:rPr>
              <a:t>métodos empíricos </a:t>
            </a:r>
            <a:r>
              <a:rPr lang="pt-BR" sz="2100" dirty="0" smtClean="0">
                <a:latin typeface="Times New Roman" pitchFamily="18" charset="0"/>
                <a:cs typeface="Times New Roman" pitchFamily="18" charset="0"/>
              </a:rPr>
              <a:t>e posteriormente </a:t>
            </a:r>
            <a:r>
              <a:rPr lang="pt-BR" sz="2100" b="1" dirty="0" smtClean="0">
                <a:latin typeface="Times New Roman" pitchFamily="18" charset="0"/>
                <a:cs typeface="Times New Roman" pitchFamily="18" charset="0"/>
              </a:rPr>
              <a:t>métodos determinísticos.</a:t>
            </a:r>
            <a:r>
              <a:rPr lang="pt-BR" sz="2100" dirty="0" smtClean="0">
                <a:latin typeface="Times New Roman" pitchFamily="18" charset="0"/>
                <a:cs typeface="Times New Roman" pitchFamily="18" charset="0"/>
              </a:rPr>
              <a:t>  </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Os métodos empíricos que abordaremos serão:</a:t>
            </a:r>
          </a:p>
          <a:p>
            <a:endParaRPr lang="pt-BR" sz="2100" dirty="0" smtClean="0">
              <a:latin typeface="Times New Roman" pitchFamily="18" charset="0"/>
              <a:cs typeface="Times New Roman" pitchFamily="18" charset="0"/>
            </a:endParaRPr>
          </a:p>
          <a:p>
            <a:pPr marL="457200" indent="-457200">
              <a:buAutoNum type="arabicParenR"/>
            </a:pPr>
            <a:r>
              <a:rPr lang="pt-BR" sz="2100" dirty="0" smtClean="0">
                <a:latin typeface="Times New Roman" pitchFamily="18" charset="0"/>
                <a:cs typeface="Times New Roman" pitchFamily="18" charset="0"/>
              </a:rPr>
              <a:t>Sintonia Manual;</a:t>
            </a:r>
          </a:p>
          <a:p>
            <a:pPr marL="457200" indent="-457200">
              <a:buAutoNum type="arabicParenR"/>
            </a:pPr>
            <a:r>
              <a:rPr lang="pt-BR" sz="2100" dirty="0" smtClean="0">
                <a:latin typeface="Times New Roman" pitchFamily="18" charset="0"/>
                <a:cs typeface="Times New Roman" pitchFamily="18" charset="0"/>
              </a:rPr>
              <a:t>Sintonia de </a:t>
            </a:r>
            <a:r>
              <a:rPr lang="pt-BR" sz="2100" dirty="0" err="1" smtClean="0">
                <a:latin typeface="Times New Roman" pitchFamily="18" charset="0"/>
                <a:cs typeface="Times New Roman" pitchFamily="18" charset="0"/>
              </a:rPr>
              <a:t>Ziegler-Nichols</a:t>
            </a:r>
            <a:r>
              <a:rPr lang="pt-BR" sz="2100" dirty="0" smtClean="0">
                <a:latin typeface="Times New Roman" pitchFamily="18" charset="0"/>
                <a:cs typeface="Times New Roman" pitchFamily="18" charset="0"/>
              </a:rPr>
              <a:t> baseado em resposta em malha aberta;</a:t>
            </a:r>
          </a:p>
          <a:p>
            <a:pPr marL="457200" indent="-457200">
              <a:buAutoNum type="arabicParenR"/>
            </a:pPr>
            <a:r>
              <a:rPr lang="pt-BR" sz="2100" dirty="0" smtClean="0">
                <a:latin typeface="Times New Roman" pitchFamily="18" charset="0"/>
                <a:cs typeface="Times New Roman" pitchFamily="18" charset="0"/>
              </a:rPr>
              <a:t>Sintonia de </a:t>
            </a:r>
            <a:r>
              <a:rPr lang="pt-BR" sz="2100" dirty="0" err="1" smtClean="0">
                <a:latin typeface="Times New Roman" pitchFamily="18" charset="0"/>
                <a:cs typeface="Times New Roman" pitchFamily="18" charset="0"/>
              </a:rPr>
              <a:t>Ziegler-Nichols</a:t>
            </a:r>
            <a:r>
              <a:rPr lang="pt-BR" sz="2100" dirty="0" smtClean="0">
                <a:latin typeface="Times New Roman" pitchFamily="18" charset="0"/>
                <a:cs typeface="Times New Roman" pitchFamily="18" charset="0"/>
              </a:rPr>
              <a:t> baseado em resposta em malha fechada;</a:t>
            </a:r>
          </a:p>
          <a:p>
            <a:pPr marL="457200" indent="-457200">
              <a:buAutoNum type="arabicParenR"/>
            </a:pPr>
            <a:r>
              <a:rPr lang="pt-BR" sz="2100" dirty="0" smtClean="0">
                <a:latin typeface="Times New Roman" pitchFamily="18" charset="0"/>
                <a:cs typeface="Times New Roman" pitchFamily="18" charset="0"/>
              </a:rPr>
              <a:t>Relé realimentado.</a:t>
            </a: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72034" name="Equação" r:id="rId3" imgW="114120" imgH="215640" progId="Equation.3">
              <p:embed/>
            </p:oleObj>
          </a:graphicData>
        </a:graphic>
      </p:graphicFrame>
      <p:sp>
        <p:nvSpPr>
          <p:cNvPr id="9" name="CaixaDeTexto 8"/>
          <p:cNvSpPr txBox="1"/>
          <p:nvPr/>
        </p:nvSpPr>
        <p:spPr>
          <a:xfrm>
            <a:off x="150976" y="2067864"/>
            <a:ext cx="8786874" cy="3647152"/>
          </a:xfrm>
          <a:prstGeom prst="rect">
            <a:avLst/>
          </a:prstGeom>
          <a:noFill/>
        </p:spPr>
        <p:txBody>
          <a:bodyPr wrap="square" rtlCol="0">
            <a:spAutoFit/>
          </a:bodyPr>
          <a:lstStyle/>
          <a:p>
            <a:r>
              <a:rPr lang="pt-BR" sz="2100" dirty="0" smtClean="0">
                <a:latin typeface="Times New Roman" pitchFamily="18" charset="0"/>
                <a:cs typeface="Times New Roman" pitchFamily="18" charset="0"/>
              </a:rPr>
              <a:t>Etapas (em malha fechada e aplicando degrau unitário na entrada):</a:t>
            </a:r>
          </a:p>
          <a:p>
            <a:endParaRPr lang="pt-BR" sz="2100" dirty="0" smtClean="0">
              <a:latin typeface="Times New Roman" pitchFamily="18" charset="0"/>
              <a:cs typeface="Times New Roman" pitchFamily="18" charset="0"/>
            </a:endParaRPr>
          </a:p>
          <a:p>
            <a:pPr marL="457200" indent="-457200">
              <a:buAutoNum type="arabicParenR"/>
            </a:pPr>
            <a:r>
              <a:rPr lang="pt-BR" sz="2100" dirty="0" smtClean="0">
                <a:latin typeface="Times New Roman" pitchFamily="18" charset="0"/>
                <a:cs typeface="Times New Roman" pitchFamily="18" charset="0"/>
              </a:rPr>
              <a:t>Fazer </a:t>
            </a:r>
            <a:r>
              <a:rPr lang="pt-BR" sz="2100" i="1" dirty="0" smtClean="0">
                <a:latin typeface="Times New Roman" pitchFamily="18" charset="0"/>
                <a:cs typeface="Times New Roman" pitchFamily="18" charset="0"/>
              </a:rPr>
              <a:t>ki</a:t>
            </a:r>
            <a:r>
              <a:rPr lang="pt-BR" sz="2100" dirty="0" smtClean="0">
                <a:latin typeface="Times New Roman" pitchFamily="18" charset="0"/>
                <a:cs typeface="Times New Roman" pitchFamily="18" charset="0"/>
              </a:rPr>
              <a:t> = </a:t>
            </a:r>
            <a:r>
              <a:rPr lang="pt-BR" sz="2100" i="1" dirty="0" err="1" smtClean="0">
                <a:latin typeface="Times New Roman" pitchFamily="18" charset="0"/>
                <a:cs typeface="Times New Roman" pitchFamily="18" charset="0"/>
              </a:rPr>
              <a:t>kd</a:t>
            </a:r>
            <a:r>
              <a:rPr lang="pt-BR" sz="2100" dirty="0" smtClean="0">
                <a:latin typeface="Times New Roman" pitchFamily="18" charset="0"/>
                <a:cs typeface="Times New Roman" pitchFamily="18" charset="0"/>
              </a:rPr>
              <a:t> = 0;</a:t>
            </a:r>
          </a:p>
          <a:p>
            <a:pPr marL="457200" indent="-457200">
              <a:buAutoNum type="arabicParenR"/>
            </a:pPr>
            <a:r>
              <a:rPr lang="pt-BR" sz="2100" dirty="0" smtClean="0">
                <a:latin typeface="Times New Roman" pitchFamily="18" charset="0"/>
                <a:cs typeface="Times New Roman" pitchFamily="18" charset="0"/>
              </a:rPr>
              <a:t>Incrementar o ganho </a:t>
            </a:r>
            <a:r>
              <a:rPr lang="pt-BR" sz="2100" i="1" dirty="0" smtClean="0">
                <a:latin typeface="Times New Roman" pitchFamily="18" charset="0"/>
                <a:cs typeface="Times New Roman" pitchFamily="18" charset="0"/>
              </a:rPr>
              <a:t>k</a:t>
            </a:r>
            <a:r>
              <a:rPr lang="pt-BR" sz="2100" dirty="0" smtClean="0">
                <a:latin typeface="Times New Roman" pitchFamily="18" charset="0"/>
                <a:cs typeface="Times New Roman" pitchFamily="18" charset="0"/>
              </a:rPr>
              <a:t>, vagarosamente, até que a saída do sistema em malha fechada, para uma entrada em degrau, oscile no limiar da estabilidade, ou seja, não decresce nem aumenta sua amplitude;</a:t>
            </a:r>
          </a:p>
          <a:p>
            <a:pPr marL="457200" indent="-457200">
              <a:buAutoNum type="arabicParenR"/>
            </a:pPr>
            <a:r>
              <a:rPr lang="pt-BR" sz="2100" dirty="0" smtClean="0">
                <a:latin typeface="Times New Roman" pitchFamily="18" charset="0"/>
                <a:cs typeface="Times New Roman" pitchFamily="18" charset="0"/>
              </a:rPr>
              <a:t>Registrar </a:t>
            </a:r>
            <a:r>
              <a:rPr lang="pt-BR" sz="2100" i="1" dirty="0" smtClean="0">
                <a:latin typeface="Times New Roman" pitchFamily="18" charset="0"/>
                <a:cs typeface="Times New Roman" pitchFamily="18" charset="0"/>
              </a:rPr>
              <a:t>k</a:t>
            </a:r>
            <a:r>
              <a:rPr lang="pt-BR" sz="2100" dirty="0" smtClean="0">
                <a:latin typeface="Times New Roman" pitchFamily="18" charset="0"/>
                <a:cs typeface="Times New Roman" pitchFamily="18" charset="0"/>
              </a:rPr>
              <a:t> que que resultou na condição do item 3;</a:t>
            </a:r>
          </a:p>
          <a:p>
            <a:pPr marL="457200" indent="-457200">
              <a:buAutoNum type="arabicParenR"/>
            </a:pPr>
            <a:r>
              <a:rPr lang="pt-BR" sz="2100" dirty="0" smtClean="0">
                <a:latin typeface="Times New Roman" pitchFamily="18" charset="0"/>
                <a:cs typeface="Times New Roman" pitchFamily="18" charset="0"/>
              </a:rPr>
              <a:t>Reduzir </a:t>
            </a:r>
            <a:r>
              <a:rPr lang="pt-BR" sz="2100" i="1" dirty="0" smtClean="0">
                <a:latin typeface="Times New Roman" pitchFamily="18" charset="0"/>
                <a:cs typeface="Times New Roman" pitchFamily="18" charset="0"/>
              </a:rPr>
              <a:t>k </a:t>
            </a:r>
            <a:r>
              <a:rPr lang="pt-BR" sz="2100" dirty="0" smtClean="0">
                <a:latin typeface="Times New Roman" pitchFamily="18" charset="0"/>
                <a:cs typeface="Times New Roman" pitchFamily="18" charset="0"/>
              </a:rPr>
              <a:t>para metade do valor registrado E REFINÁ-LO até ser obtida uma condição de redução chamada de </a:t>
            </a:r>
            <a:r>
              <a:rPr lang="pt-BR" sz="2100" b="1" dirty="0" smtClean="0">
                <a:latin typeface="Times New Roman" pitchFamily="18" charset="0"/>
                <a:cs typeface="Times New Roman" pitchFamily="18" charset="0"/>
              </a:rPr>
              <a:t>decaimento de um quarto da amplitude</a:t>
            </a:r>
            <a:r>
              <a:rPr lang="pt-BR" sz="2100" dirty="0" smtClean="0">
                <a:latin typeface="Times New Roman" pitchFamily="18" charset="0"/>
                <a:cs typeface="Times New Roman" pitchFamily="18" charset="0"/>
              </a:rPr>
              <a:t>;</a:t>
            </a:r>
          </a:p>
          <a:p>
            <a:pPr marL="457200" indent="-457200">
              <a:buAutoNum type="arabicParenR"/>
            </a:pPr>
            <a:r>
              <a:rPr lang="pt-BR" sz="2100" dirty="0" smtClean="0">
                <a:latin typeface="Times New Roman" pitchFamily="18" charset="0"/>
                <a:cs typeface="Times New Roman" pitchFamily="18" charset="0"/>
              </a:rPr>
              <a:t>Aumentar </a:t>
            </a:r>
            <a:r>
              <a:rPr lang="pt-BR" sz="2100" i="1" dirty="0" smtClean="0">
                <a:latin typeface="Times New Roman" pitchFamily="18" charset="0"/>
                <a:cs typeface="Times New Roman" pitchFamily="18" charset="0"/>
              </a:rPr>
              <a:t>ki</a:t>
            </a:r>
            <a:r>
              <a:rPr lang="pt-BR" sz="2100" dirty="0" smtClean="0">
                <a:latin typeface="Times New Roman" pitchFamily="18" charset="0"/>
                <a:cs typeface="Times New Roman" pitchFamily="18" charset="0"/>
              </a:rPr>
              <a:t> e </a:t>
            </a:r>
            <a:r>
              <a:rPr lang="pt-BR" sz="2100" i="1" dirty="0" err="1" smtClean="0">
                <a:latin typeface="Times New Roman" pitchFamily="18" charset="0"/>
                <a:cs typeface="Times New Roman" pitchFamily="18" charset="0"/>
              </a:rPr>
              <a:t>kd</a:t>
            </a:r>
            <a:r>
              <a:rPr lang="pt-BR" sz="2100" dirty="0" smtClean="0">
                <a:latin typeface="Times New Roman" pitchFamily="18" charset="0"/>
                <a:cs typeface="Times New Roman" pitchFamily="18" charset="0"/>
              </a:rPr>
              <a:t> manualmente até serem obtidos os requisitos do projeto.</a:t>
            </a:r>
          </a:p>
        </p:txBody>
      </p:sp>
      <p:sp>
        <p:nvSpPr>
          <p:cNvPr id="6"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MANUAL</a:t>
            </a:r>
            <a:endParaRPr lang="pt-BR" sz="3000" i="1" dirty="0">
              <a:latin typeface="Times New Roman" pitchFamily="18" charset="0"/>
              <a:cs typeface="Times New Roman" pitchFamily="18" charset="0"/>
            </a:endParaRPr>
          </a:p>
        </p:txBody>
      </p:sp>
      <p:sp>
        <p:nvSpPr>
          <p:cNvPr id="5" name="Retângulo 4"/>
          <p:cNvSpPr/>
          <p:nvPr/>
        </p:nvSpPr>
        <p:spPr>
          <a:xfrm>
            <a:off x="214282" y="1643050"/>
            <a:ext cx="2405530" cy="369332"/>
          </a:xfrm>
          <a:prstGeom prst="rect">
            <a:avLst/>
          </a:prstGeom>
        </p:spPr>
        <p:txBody>
          <a:bodyPr wrap="none">
            <a:spAutoFit/>
          </a:bodyPr>
          <a:lstStyle/>
          <a:p>
            <a:r>
              <a:rPr lang="pt-BR" b="1" dirty="0" smtClean="0">
                <a:latin typeface="Times New Roman" pitchFamily="18" charset="0"/>
                <a:cs typeface="Times New Roman" pitchFamily="18" charset="0"/>
              </a:rPr>
              <a:t>SINTONIA MANUAL</a:t>
            </a:r>
            <a:endParaRPr lang="pt-BR"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73058" name="Equação" r:id="rId3" imgW="114120" imgH="215640" progId="Equation.3">
              <p:embed/>
            </p:oleObj>
          </a:graphicData>
        </a:graphic>
      </p:graphicFrame>
      <p:sp>
        <p:nvSpPr>
          <p:cNvPr id="9" name="CaixaDeTexto 8"/>
          <p:cNvSpPr txBox="1"/>
          <p:nvPr/>
        </p:nvSpPr>
        <p:spPr>
          <a:xfrm>
            <a:off x="150976" y="1741366"/>
            <a:ext cx="8786874" cy="1708160"/>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Exemplo:</a:t>
            </a:r>
          </a:p>
          <a:p>
            <a:endParaRPr lang="pt-BR" sz="2100" b="1" i="1" dirty="0" smtClean="0">
              <a:latin typeface="Times New Roman" pitchFamily="18" charset="0"/>
              <a:cs typeface="Times New Roman" pitchFamily="18" charset="0"/>
            </a:endParaRPr>
          </a:p>
          <a:p>
            <a:pPr marL="457200" indent="-457200">
              <a:buAutoNum type="arabicParenR"/>
            </a:pPr>
            <a:r>
              <a:rPr lang="pt-BR" sz="2100" i="1" dirty="0" smtClean="0">
                <a:latin typeface="Times New Roman" pitchFamily="18" charset="0"/>
                <a:cs typeface="Times New Roman" pitchFamily="18" charset="0"/>
              </a:rPr>
              <a:t>ki</a:t>
            </a:r>
            <a:r>
              <a:rPr lang="pt-BR" sz="2100" dirty="0" smtClean="0">
                <a:latin typeface="Times New Roman" pitchFamily="18" charset="0"/>
                <a:cs typeface="Times New Roman" pitchFamily="18" charset="0"/>
              </a:rPr>
              <a:t> = </a:t>
            </a:r>
            <a:r>
              <a:rPr lang="pt-BR" sz="2100" i="1" dirty="0" err="1" smtClean="0">
                <a:latin typeface="Times New Roman" pitchFamily="18" charset="0"/>
                <a:cs typeface="Times New Roman" pitchFamily="18" charset="0"/>
              </a:rPr>
              <a:t>kd</a:t>
            </a:r>
            <a:r>
              <a:rPr lang="pt-BR" sz="2100" i="1" dirty="0" smtClean="0">
                <a:latin typeface="Times New Roman" pitchFamily="18" charset="0"/>
                <a:cs typeface="Times New Roman" pitchFamily="18" charset="0"/>
              </a:rPr>
              <a:t> </a:t>
            </a:r>
            <a:r>
              <a:rPr lang="pt-BR" sz="2100" dirty="0" smtClean="0">
                <a:latin typeface="Times New Roman" pitchFamily="18" charset="0"/>
                <a:cs typeface="Times New Roman" pitchFamily="18" charset="0"/>
              </a:rPr>
              <a:t>= 0</a:t>
            </a:r>
          </a:p>
          <a:p>
            <a:pPr marL="457200" indent="-457200">
              <a:buAutoNum type="arabicParenR"/>
            </a:pPr>
            <a:r>
              <a:rPr lang="pt-BR" sz="2100" dirty="0" smtClean="0">
                <a:latin typeface="Times New Roman" pitchFamily="18" charset="0"/>
                <a:cs typeface="Times New Roman" pitchFamily="18" charset="0"/>
              </a:rPr>
              <a:t>Incremento </a:t>
            </a:r>
            <a:r>
              <a:rPr lang="pt-BR" sz="2100" i="1" dirty="0" smtClean="0">
                <a:latin typeface="Times New Roman" pitchFamily="18" charset="0"/>
                <a:cs typeface="Times New Roman" pitchFamily="18" charset="0"/>
              </a:rPr>
              <a:t>k</a:t>
            </a:r>
          </a:p>
          <a:p>
            <a:pPr marL="457200" indent="-457200"/>
            <a:r>
              <a:rPr lang="pt-BR" sz="2100" dirty="0" smtClean="0">
                <a:latin typeface="Times New Roman" pitchFamily="18" charset="0"/>
                <a:cs typeface="Times New Roman" pitchFamily="18" charset="0"/>
              </a:rPr>
              <a:t>3)    Registro de </a:t>
            </a:r>
            <a:r>
              <a:rPr lang="pt-BR" sz="2100" i="1" dirty="0" smtClean="0">
                <a:latin typeface="Times New Roman" pitchFamily="18" charset="0"/>
                <a:cs typeface="Times New Roman" pitchFamily="18" charset="0"/>
              </a:rPr>
              <a:t>k</a:t>
            </a:r>
            <a:endParaRPr lang="pt-BR" sz="2100" dirty="0" smtClean="0">
              <a:latin typeface="Times New Roman" pitchFamily="18" charset="0"/>
              <a:cs typeface="Times New Roman" pitchFamily="18" charset="0"/>
            </a:endParaRPr>
          </a:p>
        </p:txBody>
      </p:sp>
      <p:sp>
        <p:nvSpPr>
          <p:cNvPr id="6"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MANUAL</a:t>
            </a:r>
            <a:endParaRPr lang="pt-BR" sz="3000" i="1" dirty="0">
              <a:latin typeface="Times New Roman" pitchFamily="18" charset="0"/>
              <a:cs typeface="Times New Roman" pitchFamily="18" charset="0"/>
            </a:endParaRPr>
          </a:p>
        </p:txBody>
      </p:sp>
      <p:pic>
        <p:nvPicPr>
          <p:cNvPr id="173060" name="Picture 4"/>
          <p:cNvPicPr>
            <a:picLocks noChangeAspect="1" noChangeArrowheads="1"/>
          </p:cNvPicPr>
          <p:nvPr/>
        </p:nvPicPr>
        <p:blipFill>
          <a:blip r:embed="rId4"/>
          <a:srcRect/>
          <a:stretch>
            <a:fillRect/>
          </a:stretch>
        </p:blipFill>
        <p:spPr bwMode="auto">
          <a:xfrm>
            <a:off x="142844" y="4200539"/>
            <a:ext cx="2531745" cy="1228725"/>
          </a:xfrm>
          <a:prstGeom prst="rect">
            <a:avLst/>
          </a:prstGeom>
          <a:noFill/>
          <a:ln w="9525">
            <a:noFill/>
            <a:miter lim="800000"/>
            <a:headEnd/>
            <a:tailEnd/>
          </a:ln>
          <a:effectLst/>
        </p:spPr>
      </p:pic>
      <p:pic>
        <p:nvPicPr>
          <p:cNvPr id="173061" name="Picture 5"/>
          <p:cNvPicPr>
            <a:picLocks noChangeAspect="1" noChangeArrowheads="1"/>
          </p:cNvPicPr>
          <p:nvPr/>
        </p:nvPicPr>
        <p:blipFill>
          <a:blip r:embed="rId5"/>
          <a:srcRect/>
          <a:stretch>
            <a:fillRect/>
          </a:stretch>
        </p:blipFill>
        <p:spPr bwMode="auto">
          <a:xfrm>
            <a:off x="142844" y="5552146"/>
            <a:ext cx="2548890" cy="1234440"/>
          </a:xfrm>
          <a:prstGeom prst="rect">
            <a:avLst/>
          </a:prstGeom>
          <a:noFill/>
          <a:ln w="9525">
            <a:noFill/>
            <a:miter lim="800000"/>
            <a:headEnd/>
            <a:tailEnd/>
          </a:ln>
          <a:effectLst/>
        </p:spPr>
      </p:pic>
      <p:pic>
        <p:nvPicPr>
          <p:cNvPr id="173062" name="Picture 6"/>
          <p:cNvPicPr>
            <a:picLocks noChangeAspect="1" noChangeArrowheads="1"/>
          </p:cNvPicPr>
          <p:nvPr/>
        </p:nvPicPr>
        <p:blipFill>
          <a:blip r:embed="rId6"/>
          <a:srcRect/>
          <a:stretch>
            <a:fillRect/>
          </a:stretch>
        </p:blipFill>
        <p:spPr bwMode="auto">
          <a:xfrm>
            <a:off x="4447717" y="4214818"/>
            <a:ext cx="2767489" cy="1331119"/>
          </a:xfrm>
          <a:prstGeom prst="rect">
            <a:avLst/>
          </a:prstGeom>
          <a:noFill/>
          <a:ln w="9525">
            <a:noFill/>
            <a:miter lim="800000"/>
            <a:headEnd/>
            <a:tailEnd/>
          </a:ln>
          <a:effectLst/>
        </p:spPr>
      </p:pic>
      <p:pic>
        <p:nvPicPr>
          <p:cNvPr id="173063" name="Picture 7"/>
          <p:cNvPicPr>
            <a:picLocks noChangeAspect="1" noChangeArrowheads="1"/>
          </p:cNvPicPr>
          <p:nvPr/>
        </p:nvPicPr>
        <p:blipFill>
          <a:blip r:embed="rId7"/>
          <a:srcRect/>
          <a:stretch>
            <a:fillRect/>
          </a:stretch>
        </p:blipFill>
        <p:spPr bwMode="auto">
          <a:xfrm>
            <a:off x="4429124" y="5570220"/>
            <a:ext cx="2748915" cy="1287780"/>
          </a:xfrm>
          <a:prstGeom prst="rect">
            <a:avLst/>
          </a:prstGeom>
          <a:noFill/>
          <a:ln w="9525">
            <a:noFill/>
            <a:miter lim="800000"/>
            <a:headEnd/>
            <a:tailEnd/>
          </a:ln>
          <a:effectLst/>
        </p:spPr>
      </p:pic>
      <p:sp>
        <p:nvSpPr>
          <p:cNvPr id="12" name="CaixaDeTexto 11"/>
          <p:cNvSpPr txBox="1"/>
          <p:nvPr/>
        </p:nvSpPr>
        <p:spPr>
          <a:xfrm>
            <a:off x="2857488" y="4357694"/>
            <a:ext cx="928694" cy="738664"/>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k = 20</a:t>
            </a:r>
          </a:p>
          <a:p>
            <a:endParaRPr lang="pt-BR" sz="2100" i="1" dirty="0" smtClean="0">
              <a:latin typeface="Times New Roman" pitchFamily="18" charset="0"/>
              <a:cs typeface="Times New Roman" pitchFamily="18" charset="0"/>
            </a:endParaRPr>
          </a:p>
        </p:txBody>
      </p:sp>
      <p:sp>
        <p:nvSpPr>
          <p:cNvPr id="13" name="CaixaDeTexto 12"/>
          <p:cNvSpPr txBox="1"/>
          <p:nvPr/>
        </p:nvSpPr>
        <p:spPr>
          <a:xfrm>
            <a:off x="2928926" y="5786454"/>
            <a:ext cx="1071570" cy="738664"/>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k = 200</a:t>
            </a:r>
          </a:p>
          <a:p>
            <a:endParaRPr lang="pt-BR" sz="2100" i="1" dirty="0" smtClean="0">
              <a:latin typeface="Times New Roman" pitchFamily="18" charset="0"/>
              <a:cs typeface="Times New Roman" pitchFamily="18" charset="0"/>
            </a:endParaRPr>
          </a:p>
        </p:txBody>
      </p:sp>
      <p:sp>
        <p:nvSpPr>
          <p:cNvPr id="14" name="CaixaDeTexto 13"/>
          <p:cNvSpPr txBox="1"/>
          <p:nvPr/>
        </p:nvSpPr>
        <p:spPr>
          <a:xfrm>
            <a:off x="7643834" y="4429132"/>
            <a:ext cx="1071570" cy="738664"/>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k = 600</a:t>
            </a:r>
          </a:p>
          <a:p>
            <a:endParaRPr lang="pt-BR" sz="2100" i="1" dirty="0" smtClean="0">
              <a:latin typeface="Times New Roman" pitchFamily="18" charset="0"/>
              <a:cs typeface="Times New Roman" pitchFamily="18" charset="0"/>
            </a:endParaRPr>
          </a:p>
        </p:txBody>
      </p:sp>
      <p:sp>
        <p:nvSpPr>
          <p:cNvPr id="15" name="CaixaDeTexto 14"/>
          <p:cNvSpPr txBox="1"/>
          <p:nvPr/>
        </p:nvSpPr>
        <p:spPr>
          <a:xfrm>
            <a:off x="7429520" y="5715016"/>
            <a:ext cx="1285884" cy="415498"/>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k = 885,5</a:t>
            </a:r>
            <a:endParaRPr lang="pt-BR" sz="2100" i="1" dirty="0" smtClean="0">
              <a:latin typeface="Times New Roman" pitchFamily="18" charset="0"/>
              <a:cs typeface="Times New Roman" pitchFamily="18" charset="0"/>
            </a:endParaRPr>
          </a:p>
        </p:txBody>
      </p:sp>
      <p:pic>
        <p:nvPicPr>
          <p:cNvPr id="173064" name="Picture 8"/>
          <p:cNvPicPr>
            <a:picLocks noChangeAspect="1" noChangeArrowheads="1"/>
          </p:cNvPicPr>
          <p:nvPr/>
        </p:nvPicPr>
        <p:blipFill>
          <a:blip r:embed="rId8"/>
          <a:srcRect/>
          <a:stretch>
            <a:fillRect/>
          </a:stretch>
        </p:blipFill>
        <p:spPr bwMode="auto">
          <a:xfrm>
            <a:off x="2357422" y="1357298"/>
            <a:ext cx="6772275" cy="2790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4" name="Picture 8"/>
          <p:cNvPicPr>
            <a:picLocks noChangeAspect="1" noChangeArrowheads="1"/>
          </p:cNvPicPr>
          <p:nvPr/>
        </p:nvPicPr>
        <p:blipFill>
          <a:blip r:embed="rId3"/>
          <a:srcRect/>
          <a:stretch>
            <a:fillRect/>
          </a:stretch>
        </p:blipFill>
        <p:spPr bwMode="auto">
          <a:xfrm>
            <a:off x="2357422" y="1428736"/>
            <a:ext cx="6772275" cy="2790825"/>
          </a:xfrm>
          <a:prstGeom prst="rect">
            <a:avLst/>
          </a:prstGeom>
          <a:noFill/>
          <a:ln w="9525">
            <a:noFill/>
            <a:miter lim="800000"/>
            <a:headEnd/>
            <a:tailEnd/>
          </a:ln>
          <a:effectLst/>
        </p:spPr>
      </p:pic>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78178" name="Equação" r:id="rId4" imgW="114120" imgH="215640" progId="Equation.3">
              <p:embed/>
            </p:oleObj>
          </a:graphicData>
        </a:graphic>
      </p:graphicFrame>
      <p:sp>
        <p:nvSpPr>
          <p:cNvPr id="9" name="CaixaDeTexto 8"/>
          <p:cNvSpPr txBox="1"/>
          <p:nvPr/>
        </p:nvSpPr>
        <p:spPr>
          <a:xfrm>
            <a:off x="0" y="1428736"/>
            <a:ext cx="8937850" cy="3000821"/>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Exemplo: continuação...</a:t>
            </a:r>
          </a:p>
          <a:p>
            <a:pPr marL="457200" indent="-457200"/>
            <a:r>
              <a:rPr lang="pt-BR" sz="2100" dirty="0" smtClean="0">
                <a:latin typeface="Times New Roman" pitchFamily="18" charset="0"/>
                <a:cs typeface="Times New Roman" pitchFamily="18" charset="0"/>
              </a:rPr>
              <a:t>4)    </a:t>
            </a:r>
            <a:r>
              <a:rPr lang="pt-BR" sz="2100" i="1" dirty="0" smtClean="0">
                <a:latin typeface="Times New Roman" pitchFamily="18" charset="0"/>
                <a:cs typeface="Times New Roman" pitchFamily="18" charset="0"/>
              </a:rPr>
              <a:t>k</a:t>
            </a:r>
            <a:r>
              <a:rPr lang="pt-BR" sz="2100" dirty="0" smtClean="0">
                <a:latin typeface="Times New Roman" pitchFamily="18" charset="0"/>
                <a:cs typeface="Times New Roman" pitchFamily="18" charset="0"/>
              </a:rPr>
              <a:t> = 442 e ajuste</a:t>
            </a:r>
          </a:p>
          <a:p>
            <a:pPr marL="457200" indent="-457200"/>
            <a:r>
              <a:rPr lang="pt-BR" sz="2100" dirty="0" smtClean="0">
                <a:latin typeface="Times New Roman" pitchFamily="18" charset="0"/>
                <a:cs typeface="Times New Roman" pitchFamily="18" charset="0"/>
              </a:rPr>
              <a:t>       do decaimento</a:t>
            </a:r>
          </a:p>
          <a:p>
            <a:pPr marL="457200" indent="-457200"/>
            <a:r>
              <a:rPr lang="pt-BR" sz="2100" dirty="0" smtClean="0">
                <a:latin typeface="Times New Roman" pitchFamily="18" charset="0"/>
                <a:cs typeface="Times New Roman" pitchFamily="18" charset="0"/>
              </a:rPr>
              <a:t>       em ¼.</a:t>
            </a:r>
          </a:p>
          <a:p>
            <a:pPr marL="457200" indent="-457200"/>
            <a:r>
              <a:rPr lang="pt-BR" sz="2100" dirty="0" smtClean="0">
                <a:solidFill>
                  <a:srgbClr val="0070C0"/>
                </a:solidFill>
                <a:latin typeface="Times New Roman" pitchFamily="18" charset="0"/>
                <a:cs typeface="Times New Roman" pitchFamily="18" charset="0"/>
              </a:rPr>
              <a:t>Amplitudes medidas</a:t>
            </a:r>
          </a:p>
          <a:p>
            <a:pPr marL="457200" indent="-457200"/>
            <a:r>
              <a:rPr lang="pt-BR" sz="2100" dirty="0" smtClean="0">
                <a:solidFill>
                  <a:srgbClr val="0070C0"/>
                </a:solidFill>
                <a:latin typeface="Times New Roman" pitchFamily="18" charset="0"/>
                <a:cs typeface="Times New Roman" pitchFamily="18" charset="0"/>
              </a:rPr>
              <a:t>do valor final da </a:t>
            </a:r>
            <a:r>
              <a:rPr lang="pt-BR" sz="2100" dirty="0" err="1" smtClean="0">
                <a:solidFill>
                  <a:srgbClr val="0070C0"/>
                </a:solidFill>
                <a:latin typeface="Times New Roman" pitchFamily="18" charset="0"/>
                <a:cs typeface="Times New Roman" pitchFamily="18" charset="0"/>
              </a:rPr>
              <a:t>res</a:t>
            </a:r>
            <a:r>
              <a:rPr lang="pt-BR" sz="2100" dirty="0" smtClean="0">
                <a:solidFill>
                  <a:srgbClr val="0070C0"/>
                </a:solidFill>
                <a:latin typeface="Times New Roman" pitchFamily="18" charset="0"/>
                <a:cs typeface="Times New Roman" pitchFamily="18" charset="0"/>
              </a:rPr>
              <a:t>-</a:t>
            </a:r>
          </a:p>
          <a:p>
            <a:pPr marL="457200" indent="-457200"/>
            <a:r>
              <a:rPr lang="pt-BR" sz="2100" dirty="0" smtClean="0">
                <a:solidFill>
                  <a:srgbClr val="0070C0"/>
                </a:solidFill>
                <a:latin typeface="Times New Roman" pitchFamily="18" charset="0"/>
                <a:cs typeface="Times New Roman" pitchFamily="18" charset="0"/>
              </a:rPr>
              <a:t>posta até o máx. do </a:t>
            </a:r>
          </a:p>
          <a:p>
            <a:pPr marL="457200" indent="-457200"/>
            <a:r>
              <a:rPr lang="pt-BR" sz="2100" dirty="0" smtClean="0">
                <a:solidFill>
                  <a:srgbClr val="0070C0"/>
                </a:solidFill>
                <a:latin typeface="Times New Roman" pitchFamily="18" charset="0"/>
                <a:cs typeface="Times New Roman" pitchFamily="18" charset="0"/>
              </a:rPr>
              <a:t>1º e 2º pico da resposta.</a:t>
            </a:r>
          </a:p>
          <a:p>
            <a:pPr marL="457200" indent="-457200"/>
            <a:r>
              <a:rPr lang="pt-BR" sz="2100" i="1" dirty="0" smtClean="0">
                <a:latin typeface="Times New Roman" pitchFamily="18" charset="0"/>
                <a:cs typeface="Times New Roman" pitchFamily="18" charset="0"/>
              </a:rPr>
              <a:t>         </a:t>
            </a:r>
          </a:p>
        </p:txBody>
      </p:sp>
      <p:sp>
        <p:nvSpPr>
          <p:cNvPr id="6"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MANUAL</a:t>
            </a:r>
            <a:endParaRPr lang="pt-BR" sz="3000" i="1" dirty="0">
              <a:latin typeface="Times New Roman" pitchFamily="18" charset="0"/>
              <a:cs typeface="Times New Roman" pitchFamily="18" charset="0"/>
            </a:endParaRPr>
          </a:p>
        </p:txBody>
      </p:sp>
      <p:sp>
        <p:nvSpPr>
          <p:cNvPr id="14" name="CaixaDeTexto 13"/>
          <p:cNvSpPr txBox="1"/>
          <p:nvPr/>
        </p:nvSpPr>
        <p:spPr>
          <a:xfrm>
            <a:off x="3000364" y="6381774"/>
            <a:ext cx="1071570" cy="415498"/>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k = 442</a:t>
            </a:r>
            <a:endParaRPr lang="pt-BR" sz="2100" i="1" dirty="0" smtClean="0">
              <a:latin typeface="Times New Roman" pitchFamily="18" charset="0"/>
              <a:cs typeface="Times New Roman" pitchFamily="18" charset="0"/>
            </a:endParaRPr>
          </a:p>
        </p:txBody>
      </p:sp>
      <p:sp>
        <p:nvSpPr>
          <p:cNvPr id="15" name="CaixaDeTexto 14"/>
          <p:cNvSpPr txBox="1"/>
          <p:nvPr/>
        </p:nvSpPr>
        <p:spPr>
          <a:xfrm>
            <a:off x="7000892" y="6442502"/>
            <a:ext cx="1285884" cy="415498"/>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k = 370</a:t>
            </a:r>
            <a:endParaRPr lang="pt-BR" sz="2100" i="1" dirty="0" smtClean="0">
              <a:latin typeface="Times New Roman" pitchFamily="18" charset="0"/>
              <a:cs typeface="Times New Roman" pitchFamily="18" charset="0"/>
            </a:endParaRPr>
          </a:p>
        </p:txBody>
      </p:sp>
      <p:pic>
        <p:nvPicPr>
          <p:cNvPr id="178180" name="Picture 4"/>
          <p:cNvPicPr>
            <a:picLocks noChangeAspect="1" noChangeArrowheads="1"/>
          </p:cNvPicPr>
          <p:nvPr/>
        </p:nvPicPr>
        <p:blipFill>
          <a:blip r:embed="rId5"/>
          <a:srcRect/>
          <a:stretch>
            <a:fillRect/>
          </a:stretch>
        </p:blipFill>
        <p:spPr bwMode="auto">
          <a:xfrm>
            <a:off x="214282" y="4271986"/>
            <a:ext cx="4133850" cy="2038350"/>
          </a:xfrm>
          <a:prstGeom prst="rect">
            <a:avLst/>
          </a:prstGeom>
          <a:noFill/>
          <a:ln w="9525">
            <a:noFill/>
            <a:miter lim="800000"/>
            <a:headEnd/>
            <a:tailEnd/>
          </a:ln>
          <a:effectLst/>
        </p:spPr>
      </p:pic>
      <p:pic>
        <p:nvPicPr>
          <p:cNvPr id="178181" name="Picture 5"/>
          <p:cNvPicPr>
            <a:picLocks noChangeAspect="1" noChangeArrowheads="1"/>
          </p:cNvPicPr>
          <p:nvPr/>
        </p:nvPicPr>
        <p:blipFill>
          <a:blip r:embed="rId6"/>
          <a:srcRect/>
          <a:stretch>
            <a:fillRect/>
          </a:stretch>
        </p:blipFill>
        <p:spPr bwMode="auto">
          <a:xfrm>
            <a:off x="1709724" y="6381774"/>
            <a:ext cx="933450" cy="476250"/>
          </a:xfrm>
          <a:prstGeom prst="rect">
            <a:avLst/>
          </a:prstGeom>
          <a:noFill/>
          <a:ln w="9525">
            <a:noFill/>
            <a:miter lim="800000"/>
            <a:headEnd/>
            <a:tailEnd/>
          </a:ln>
          <a:effectLst/>
        </p:spPr>
      </p:pic>
      <p:pic>
        <p:nvPicPr>
          <p:cNvPr id="178182" name="Picture 6"/>
          <p:cNvPicPr>
            <a:picLocks noChangeAspect="1" noChangeArrowheads="1"/>
          </p:cNvPicPr>
          <p:nvPr/>
        </p:nvPicPr>
        <p:blipFill>
          <a:blip r:embed="rId7"/>
          <a:srcRect/>
          <a:stretch>
            <a:fillRect/>
          </a:stretch>
        </p:blipFill>
        <p:spPr bwMode="auto">
          <a:xfrm>
            <a:off x="5648341" y="6400800"/>
            <a:ext cx="1209675" cy="457200"/>
          </a:xfrm>
          <a:prstGeom prst="rect">
            <a:avLst/>
          </a:prstGeom>
          <a:noFill/>
          <a:ln w="9525">
            <a:noFill/>
            <a:miter lim="800000"/>
            <a:headEnd/>
            <a:tailEnd/>
          </a:ln>
          <a:effectLst/>
        </p:spPr>
      </p:pic>
      <p:pic>
        <p:nvPicPr>
          <p:cNvPr id="178183" name="Picture 7"/>
          <p:cNvPicPr>
            <a:picLocks noChangeAspect="1" noChangeArrowheads="1"/>
          </p:cNvPicPr>
          <p:nvPr/>
        </p:nvPicPr>
        <p:blipFill>
          <a:blip r:embed="rId8"/>
          <a:srcRect/>
          <a:stretch>
            <a:fillRect/>
          </a:stretch>
        </p:blipFill>
        <p:spPr bwMode="auto">
          <a:xfrm>
            <a:off x="4719668" y="4310086"/>
            <a:ext cx="4210050" cy="2000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5"/>
          <p:cNvPicPr>
            <a:picLocks noChangeAspect="1" noChangeArrowheads="1"/>
          </p:cNvPicPr>
          <p:nvPr/>
        </p:nvPicPr>
        <p:blipFill>
          <a:blip r:embed="rId3"/>
          <a:srcRect/>
          <a:stretch>
            <a:fillRect/>
          </a:stretch>
        </p:blipFill>
        <p:spPr bwMode="auto">
          <a:xfrm>
            <a:off x="266709" y="1928802"/>
            <a:ext cx="5591175" cy="2447925"/>
          </a:xfrm>
          <a:prstGeom prst="rect">
            <a:avLst/>
          </a:prstGeom>
          <a:noFill/>
          <a:ln w="9525">
            <a:noFill/>
            <a:miter lim="800000"/>
            <a:headEnd/>
            <a:tailEnd/>
          </a:ln>
          <a:effectLst/>
        </p:spPr>
      </p:pic>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90114" name="Equação" r:id="rId4"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ONDE ESTAMOS...  </a:t>
            </a:r>
            <a:endParaRPr lang="pt-BR" sz="3000" dirty="0">
              <a:latin typeface="Times New Roman" pitchFamily="18" charset="0"/>
              <a:cs typeface="Times New Roman" pitchFamily="18" charset="0"/>
            </a:endParaRPr>
          </a:p>
        </p:txBody>
      </p:sp>
      <p:sp>
        <p:nvSpPr>
          <p:cNvPr id="9" name="CaixaDeTexto 8"/>
          <p:cNvSpPr txBox="1"/>
          <p:nvPr/>
        </p:nvSpPr>
        <p:spPr>
          <a:xfrm>
            <a:off x="571472" y="4714884"/>
            <a:ext cx="8072494" cy="2031325"/>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Dados os requisitos do projeto </a:t>
            </a:r>
            <a:r>
              <a:rPr lang="pt-BR" sz="2100" dirty="0" smtClean="0">
                <a:latin typeface="Times New Roman" pitchFamily="18" charset="0"/>
                <a:cs typeface="Times New Roman" pitchFamily="18" charset="0"/>
              </a:rPr>
              <a:t>(podendo ser PO%, </a:t>
            </a:r>
            <a:r>
              <a:rPr lang="pt-BR" sz="2100" dirty="0" err="1" smtClean="0">
                <a:latin typeface="Times New Roman" pitchFamily="18" charset="0"/>
                <a:cs typeface="Times New Roman" pitchFamily="18" charset="0"/>
              </a:rPr>
              <a:t>Tr</a:t>
            </a:r>
            <a:r>
              <a:rPr lang="pt-BR" sz="2100" dirty="0" smtClean="0">
                <a:latin typeface="Times New Roman" pitchFamily="18" charset="0"/>
                <a:cs typeface="Times New Roman" pitchFamily="18" charset="0"/>
              </a:rPr>
              <a:t>, </a:t>
            </a:r>
            <a:r>
              <a:rPr lang="pt-BR" sz="2100" dirty="0" err="1" smtClean="0">
                <a:latin typeface="Times New Roman" pitchFamily="18" charset="0"/>
                <a:cs typeface="Times New Roman" pitchFamily="18" charset="0"/>
              </a:rPr>
              <a:t>Ts</a:t>
            </a:r>
            <a:r>
              <a:rPr lang="pt-BR" sz="2100" dirty="0" smtClean="0">
                <a:latin typeface="Times New Roman" pitchFamily="18" charset="0"/>
                <a:cs typeface="Times New Roman" pitchFamily="18" charset="0"/>
              </a:rPr>
              <a:t>. </a:t>
            </a:r>
            <a:r>
              <a:rPr lang="pt-BR" sz="2100" dirty="0" err="1" smtClean="0">
                <a:latin typeface="Times New Roman" pitchFamily="18" charset="0"/>
                <a:cs typeface="Times New Roman" pitchFamily="18" charset="0"/>
              </a:rPr>
              <a:t>Tp</a:t>
            </a:r>
            <a:r>
              <a:rPr lang="pt-BR" sz="2100" dirty="0" smtClean="0">
                <a:latin typeface="Times New Roman" pitchFamily="18" charset="0"/>
                <a:cs typeface="Times New Roman" pitchFamily="18" charset="0"/>
              </a:rPr>
              <a:t> e/ou margem de ganho/fase e considerando o universo de entradas sem limitantes (instabilidade, impossibilidade, </a:t>
            </a:r>
            <a:r>
              <a:rPr lang="pt-BR" sz="2100" dirty="0" err="1" smtClean="0">
                <a:latin typeface="Times New Roman" pitchFamily="18" charset="0"/>
                <a:cs typeface="Times New Roman" pitchFamily="18" charset="0"/>
              </a:rPr>
              <a:t>etc</a:t>
            </a:r>
            <a:r>
              <a:rPr lang="pt-BR" sz="2100" dirty="0" smtClean="0">
                <a:latin typeface="Times New Roman" pitchFamily="18" charset="0"/>
                <a:cs typeface="Times New Roman" pitchFamily="18" charset="0"/>
              </a:rPr>
              <a:t>), </a:t>
            </a:r>
            <a:r>
              <a:rPr lang="pt-BR" sz="2100" b="1" dirty="0" smtClean="0">
                <a:latin typeface="Times New Roman" pitchFamily="18" charset="0"/>
                <a:cs typeface="Times New Roman" pitchFamily="18" charset="0"/>
              </a:rPr>
              <a:t>projeta-se o controlador para subjugar a resposta do sistema</a:t>
            </a:r>
            <a:r>
              <a:rPr lang="pt-BR" sz="2100" dirty="0" smtClean="0">
                <a:latin typeface="Times New Roman" pitchFamily="18" charset="0"/>
                <a:cs typeface="Times New Roman" pitchFamily="18" charset="0"/>
              </a:rPr>
              <a:t>, da forma mais exata possível, aos tais requisitos.</a:t>
            </a:r>
          </a:p>
          <a:p>
            <a:endParaRPr lang="pt-BR" sz="2100" dirty="0" smtClean="0">
              <a:latin typeface="Times New Roman" pitchFamily="18" charset="0"/>
              <a:cs typeface="Times New Roman" pitchFamily="18" charset="0"/>
            </a:endParaRPr>
          </a:p>
        </p:txBody>
      </p:sp>
      <p:cxnSp>
        <p:nvCxnSpPr>
          <p:cNvPr id="10" name="Conector de seta reta 9"/>
          <p:cNvCxnSpPr/>
          <p:nvPr/>
        </p:nvCxnSpPr>
        <p:spPr>
          <a:xfrm>
            <a:off x="857224" y="1571612"/>
            <a:ext cx="1000132" cy="500066"/>
          </a:xfrm>
          <a:prstGeom prst="straightConnector1">
            <a:avLst/>
          </a:prstGeom>
          <a:ln w="63500">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0116" name="Object 4"/>
          <p:cNvGraphicFramePr>
            <a:graphicFrameLocks noChangeAspect="1"/>
          </p:cNvGraphicFramePr>
          <p:nvPr/>
        </p:nvGraphicFramePr>
        <p:xfrm>
          <a:off x="5254656" y="3357562"/>
          <a:ext cx="3746500" cy="744538"/>
        </p:xfrm>
        <a:graphic>
          <a:graphicData uri="http://schemas.openxmlformats.org/presentationml/2006/ole">
            <p:oleObj spid="_x0000_s90116" name="Equação" r:id="rId5" imgW="2145960" imgH="431640" progId="Equation.3">
              <p:embed/>
            </p:oleObj>
          </a:graphicData>
        </a:graphic>
      </p:graphicFrame>
      <p:sp>
        <p:nvSpPr>
          <p:cNvPr id="11" name="CaixaDeTexto 10"/>
          <p:cNvSpPr txBox="1"/>
          <p:nvPr/>
        </p:nvSpPr>
        <p:spPr>
          <a:xfrm>
            <a:off x="6429388" y="1785926"/>
            <a:ext cx="2714644" cy="1384995"/>
          </a:xfrm>
          <a:prstGeom prst="rect">
            <a:avLst/>
          </a:prstGeom>
          <a:noFill/>
        </p:spPr>
        <p:txBody>
          <a:bodyPr wrap="square" rtlCol="0">
            <a:spAutoFit/>
          </a:bodyPr>
          <a:lstStyle/>
          <a:p>
            <a:r>
              <a:rPr lang="pt-BR" sz="2100" b="1" dirty="0" smtClean="0">
                <a:solidFill>
                  <a:srgbClr val="FF0000"/>
                </a:solidFill>
                <a:latin typeface="Times New Roman" pitchFamily="18" charset="0"/>
                <a:cs typeface="Times New Roman" pitchFamily="18" charset="0"/>
              </a:rPr>
              <a:t>T(s): </a:t>
            </a:r>
            <a:r>
              <a:rPr lang="pt-BR" sz="2100" dirty="0" smtClean="0">
                <a:latin typeface="Times New Roman" pitchFamily="18" charset="0"/>
                <a:cs typeface="Times New Roman" pitchFamily="18" charset="0"/>
              </a:rPr>
              <a:t>Função de Transferência do Sistema (função de transferência global):</a:t>
            </a: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79202" name="Equação" r:id="rId3" imgW="114120" imgH="215640" progId="Equation.3">
              <p:embed/>
            </p:oleObj>
          </a:graphicData>
        </a:graphic>
      </p:graphicFrame>
      <p:sp>
        <p:nvSpPr>
          <p:cNvPr id="9" name="CaixaDeTexto 8"/>
          <p:cNvSpPr txBox="1"/>
          <p:nvPr/>
        </p:nvSpPr>
        <p:spPr>
          <a:xfrm>
            <a:off x="150976" y="1500174"/>
            <a:ext cx="8786874" cy="1708160"/>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Exemplo: continuação...</a:t>
            </a:r>
          </a:p>
          <a:p>
            <a:pPr marL="457200" indent="-457200"/>
            <a:endParaRPr lang="pt-BR" sz="2100" b="1" i="1" dirty="0" smtClean="0">
              <a:latin typeface="Times New Roman" pitchFamily="18" charset="0"/>
              <a:cs typeface="Times New Roman" pitchFamily="18" charset="0"/>
            </a:endParaRPr>
          </a:p>
          <a:p>
            <a:pPr marL="457200" indent="-457200"/>
            <a:r>
              <a:rPr lang="pt-BR" sz="2100" dirty="0" smtClean="0">
                <a:latin typeface="Times New Roman" pitchFamily="18" charset="0"/>
                <a:cs typeface="Times New Roman" pitchFamily="18" charset="0"/>
              </a:rPr>
              <a:t>5)    Aumento de </a:t>
            </a:r>
            <a:r>
              <a:rPr lang="pt-BR" sz="2100" i="1" dirty="0" smtClean="0">
                <a:latin typeface="Times New Roman" pitchFamily="18" charset="0"/>
                <a:cs typeface="Times New Roman" pitchFamily="18" charset="0"/>
              </a:rPr>
              <a:t>ki </a:t>
            </a:r>
            <a:r>
              <a:rPr lang="pt-BR" sz="2100" dirty="0" smtClean="0">
                <a:latin typeface="Times New Roman" pitchFamily="18" charset="0"/>
                <a:cs typeface="Times New Roman" pitchFamily="18" charset="0"/>
              </a:rPr>
              <a:t>e</a:t>
            </a:r>
            <a:r>
              <a:rPr lang="pt-BR" sz="2100" i="1" dirty="0" smtClean="0">
                <a:latin typeface="Times New Roman" pitchFamily="18" charset="0"/>
                <a:cs typeface="Times New Roman" pitchFamily="18" charset="0"/>
              </a:rPr>
              <a:t> </a:t>
            </a:r>
            <a:r>
              <a:rPr lang="pt-BR" sz="2100" i="1" dirty="0" err="1" smtClean="0">
                <a:latin typeface="Times New Roman" pitchFamily="18" charset="0"/>
                <a:cs typeface="Times New Roman" pitchFamily="18" charset="0"/>
              </a:rPr>
              <a:t>kd</a:t>
            </a:r>
            <a:endParaRPr lang="pt-BR" sz="2100" i="1" dirty="0" smtClean="0">
              <a:latin typeface="Times New Roman" pitchFamily="18" charset="0"/>
              <a:cs typeface="Times New Roman" pitchFamily="18" charset="0"/>
            </a:endParaRPr>
          </a:p>
          <a:p>
            <a:pPr marL="457200" indent="-457200"/>
            <a:endParaRPr lang="pt-BR" sz="2100" dirty="0" smtClean="0">
              <a:latin typeface="Times New Roman" pitchFamily="18" charset="0"/>
              <a:cs typeface="Times New Roman" pitchFamily="18" charset="0"/>
            </a:endParaRPr>
          </a:p>
          <a:p>
            <a:pPr marL="457200" indent="-457200"/>
            <a:r>
              <a:rPr lang="pt-BR" sz="2100" i="1" dirty="0" smtClean="0">
                <a:latin typeface="Times New Roman" pitchFamily="18" charset="0"/>
                <a:cs typeface="Times New Roman" pitchFamily="18" charset="0"/>
              </a:rPr>
              <a:t>         </a:t>
            </a:r>
          </a:p>
        </p:txBody>
      </p:sp>
      <p:sp>
        <p:nvSpPr>
          <p:cNvPr id="6"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MANUAL</a:t>
            </a:r>
            <a:endParaRPr lang="pt-BR" sz="3000" i="1" dirty="0">
              <a:latin typeface="Times New Roman" pitchFamily="18" charset="0"/>
              <a:cs typeface="Times New Roman" pitchFamily="18" charset="0"/>
            </a:endParaRPr>
          </a:p>
        </p:txBody>
      </p:sp>
      <p:sp>
        <p:nvSpPr>
          <p:cNvPr id="15" name="CaixaDeTexto 14"/>
          <p:cNvSpPr txBox="1"/>
          <p:nvPr/>
        </p:nvSpPr>
        <p:spPr>
          <a:xfrm>
            <a:off x="857224" y="4286256"/>
            <a:ext cx="1285884" cy="1061829"/>
          </a:xfrm>
          <a:prstGeom prst="rect">
            <a:avLst/>
          </a:prstGeom>
          <a:noFill/>
        </p:spPr>
        <p:txBody>
          <a:bodyPr wrap="square" rtlCol="0">
            <a:spAutoFit/>
          </a:bodyPr>
          <a:lstStyle/>
          <a:p>
            <a:r>
              <a:rPr lang="pt-BR" sz="2100" i="1" dirty="0" smtClean="0">
                <a:latin typeface="Times New Roman" pitchFamily="18" charset="0"/>
                <a:cs typeface="Times New Roman" pitchFamily="18" charset="0"/>
              </a:rPr>
              <a:t>k</a:t>
            </a:r>
            <a:r>
              <a:rPr lang="pt-BR" sz="2100" dirty="0" smtClean="0">
                <a:latin typeface="Times New Roman" pitchFamily="18" charset="0"/>
                <a:cs typeface="Times New Roman" pitchFamily="18" charset="0"/>
              </a:rPr>
              <a:t> = 370</a:t>
            </a:r>
          </a:p>
          <a:p>
            <a:r>
              <a:rPr lang="pt-BR" sz="2100" i="1" dirty="0" smtClean="0">
                <a:latin typeface="Times New Roman" pitchFamily="18" charset="0"/>
                <a:cs typeface="Times New Roman" pitchFamily="18" charset="0"/>
              </a:rPr>
              <a:t>ki</a:t>
            </a:r>
            <a:r>
              <a:rPr lang="pt-BR" sz="2100" dirty="0" smtClean="0">
                <a:latin typeface="Times New Roman" pitchFamily="18" charset="0"/>
                <a:cs typeface="Times New Roman" pitchFamily="18" charset="0"/>
              </a:rPr>
              <a:t> = 100</a:t>
            </a:r>
          </a:p>
          <a:p>
            <a:r>
              <a:rPr lang="pt-BR" sz="2100" i="1" dirty="0" err="1" smtClean="0">
                <a:latin typeface="Times New Roman" pitchFamily="18" charset="0"/>
                <a:cs typeface="Times New Roman" pitchFamily="18" charset="0"/>
              </a:rPr>
              <a:t>kd</a:t>
            </a:r>
            <a:r>
              <a:rPr lang="pt-BR" sz="2100" i="1" dirty="0" smtClean="0">
                <a:latin typeface="Times New Roman" pitchFamily="18" charset="0"/>
                <a:cs typeface="Times New Roman" pitchFamily="18" charset="0"/>
              </a:rPr>
              <a:t> = </a:t>
            </a:r>
            <a:r>
              <a:rPr lang="pt-BR" sz="2100" dirty="0" smtClean="0">
                <a:latin typeface="Times New Roman" pitchFamily="18" charset="0"/>
                <a:cs typeface="Times New Roman" pitchFamily="18" charset="0"/>
              </a:rPr>
              <a:t>60</a:t>
            </a:r>
          </a:p>
        </p:txBody>
      </p:sp>
      <p:pic>
        <p:nvPicPr>
          <p:cNvPr id="179204" name="Picture 4"/>
          <p:cNvPicPr>
            <a:picLocks noChangeAspect="1" noChangeArrowheads="1"/>
          </p:cNvPicPr>
          <p:nvPr/>
        </p:nvPicPr>
        <p:blipFill>
          <a:blip r:embed="rId4"/>
          <a:srcRect/>
          <a:stretch>
            <a:fillRect/>
          </a:stretch>
        </p:blipFill>
        <p:spPr bwMode="auto">
          <a:xfrm>
            <a:off x="3323302" y="2285992"/>
            <a:ext cx="5463540" cy="43662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74082" name="Equação" r:id="rId3" imgW="114120" imgH="215640" progId="Equation.3">
              <p:embed/>
            </p:oleObj>
          </a:graphicData>
        </a:graphic>
      </p:graphicFrame>
      <p:sp>
        <p:nvSpPr>
          <p:cNvPr id="9" name="CaixaDeTexto 8"/>
          <p:cNvSpPr txBox="1"/>
          <p:nvPr/>
        </p:nvSpPr>
        <p:spPr>
          <a:xfrm>
            <a:off x="150976" y="2470091"/>
            <a:ext cx="8786874" cy="3816429"/>
          </a:xfrm>
          <a:prstGeom prst="rect">
            <a:avLst/>
          </a:prstGeom>
          <a:noFill/>
        </p:spPr>
        <p:txBody>
          <a:bodyPr wrap="square" rtlCol="0">
            <a:spAutoFit/>
          </a:bodyPr>
          <a:lstStyle/>
          <a:p>
            <a:r>
              <a:rPr lang="pt-BR" sz="2100" dirty="0" smtClean="0">
                <a:latin typeface="Times New Roman" pitchFamily="18" charset="0"/>
                <a:cs typeface="Times New Roman" pitchFamily="18" charset="0"/>
              </a:rPr>
              <a:t>Método de análise </a:t>
            </a:r>
            <a:r>
              <a:rPr lang="pt-BR" sz="3200" b="1" dirty="0" smtClean="0">
                <a:solidFill>
                  <a:srgbClr val="FF0000"/>
                </a:solidFill>
                <a:latin typeface="Times New Roman" pitchFamily="18" charset="0"/>
                <a:cs typeface="Times New Roman" pitchFamily="18" charset="0"/>
              </a:rPr>
              <a:t>em malha fechada </a:t>
            </a:r>
            <a:r>
              <a:rPr lang="pt-BR" sz="2100" dirty="0" smtClean="0">
                <a:latin typeface="Times New Roman" pitchFamily="18" charset="0"/>
                <a:cs typeface="Times New Roman" pitchFamily="18" charset="0"/>
              </a:rPr>
              <a:t>aplicando degrau unitário:</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Etapas:</a:t>
            </a:r>
          </a:p>
          <a:p>
            <a:endParaRPr lang="pt-BR" sz="2100" dirty="0" smtClean="0">
              <a:latin typeface="Times New Roman" pitchFamily="18" charset="0"/>
              <a:cs typeface="Times New Roman" pitchFamily="18" charset="0"/>
            </a:endParaRPr>
          </a:p>
          <a:p>
            <a:pPr marL="457200" indent="-457200">
              <a:buAutoNum type="arabicParenR"/>
            </a:pPr>
            <a:r>
              <a:rPr lang="pt-BR" sz="2100" dirty="0" smtClean="0">
                <a:latin typeface="Times New Roman" pitchFamily="18" charset="0"/>
                <a:cs typeface="Times New Roman" pitchFamily="18" charset="0"/>
              </a:rPr>
              <a:t>Fazer </a:t>
            </a:r>
            <a:r>
              <a:rPr lang="pt-BR" sz="2100" i="1" dirty="0" smtClean="0">
                <a:latin typeface="Times New Roman" pitchFamily="18" charset="0"/>
                <a:cs typeface="Times New Roman" pitchFamily="18" charset="0"/>
              </a:rPr>
              <a:t>ki</a:t>
            </a:r>
            <a:r>
              <a:rPr lang="pt-BR" sz="2100" dirty="0" smtClean="0">
                <a:latin typeface="Times New Roman" pitchFamily="18" charset="0"/>
                <a:cs typeface="Times New Roman" pitchFamily="18" charset="0"/>
              </a:rPr>
              <a:t> = </a:t>
            </a:r>
            <a:r>
              <a:rPr lang="pt-BR" sz="2100" i="1" dirty="0" err="1" smtClean="0">
                <a:latin typeface="Times New Roman" pitchFamily="18" charset="0"/>
                <a:cs typeface="Times New Roman" pitchFamily="18" charset="0"/>
              </a:rPr>
              <a:t>kd</a:t>
            </a:r>
            <a:r>
              <a:rPr lang="pt-BR" sz="2100" dirty="0" smtClean="0">
                <a:latin typeface="Times New Roman" pitchFamily="18" charset="0"/>
                <a:cs typeface="Times New Roman" pitchFamily="18" charset="0"/>
              </a:rPr>
              <a:t> = 0;</a:t>
            </a:r>
          </a:p>
          <a:p>
            <a:pPr marL="457200" indent="-457200">
              <a:buAutoNum type="arabicParenR"/>
            </a:pPr>
            <a:r>
              <a:rPr lang="pt-BR" sz="2100" dirty="0" smtClean="0">
                <a:latin typeface="Times New Roman" pitchFamily="18" charset="0"/>
                <a:cs typeface="Times New Roman" pitchFamily="18" charset="0"/>
              </a:rPr>
              <a:t>Incrementar o ganho </a:t>
            </a:r>
            <a:r>
              <a:rPr lang="pt-BR" sz="2100" i="1" dirty="0" smtClean="0">
                <a:latin typeface="Times New Roman" pitchFamily="18" charset="0"/>
                <a:cs typeface="Times New Roman" pitchFamily="18" charset="0"/>
              </a:rPr>
              <a:t>k</a:t>
            </a:r>
            <a:r>
              <a:rPr lang="pt-BR" sz="2100" dirty="0" smtClean="0">
                <a:latin typeface="Times New Roman" pitchFamily="18" charset="0"/>
                <a:cs typeface="Times New Roman" pitchFamily="18" charset="0"/>
              </a:rPr>
              <a:t>, vagarosamente, até que a saída do sistema em malha fechada, para uma entrada em degrau, oscile no limiar da estabilidade, ou seja, não decresce nem aumenta sua amplitude;</a:t>
            </a:r>
          </a:p>
          <a:p>
            <a:pPr marL="457200" indent="-457200">
              <a:buAutoNum type="arabicParenR"/>
            </a:pPr>
            <a:r>
              <a:rPr lang="pt-BR" sz="2100" dirty="0" smtClean="0">
                <a:latin typeface="Times New Roman" pitchFamily="18" charset="0"/>
                <a:cs typeface="Times New Roman" pitchFamily="18" charset="0"/>
              </a:rPr>
              <a:t>Registrar </a:t>
            </a:r>
            <a:r>
              <a:rPr lang="pt-BR" sz="2100" i="1" dirty="0" smtClean="0">
                <a:latin typeface="Times New Roman" pitchFamily="18" charset="0"/>
                <a:cs typeface="Times New Roman" pitchFamily="18" charset="0"/>
              </a:rPr>
              <a:t>k = </a:t>
            </a:r>
            <a:r>
              <a:rPr lang="pt-BR" sz="2100" i="1" dirty="0" err="1" smtClean="0">
                <a:latin typeface="Times New Roman" pitchFamily="18" charset="0"/>
                <a:cs typeface="Times New Roman" pitchFamily="18" charset="0"/>
              </a:rPr>
              <a:t>kc</a:t>
            </a:r>
            <a:r>
              <a:rPr lang="pt-BR" sz="2100" i="1" dirty="0" smtClean="0">
                <a:latin typeface="Times New Roman" pitchFamily="18" charset="0"/>
                <a:cs typeface="Times New Roman" pitchFamily="18" charset="0"/>
              </a:rPr>
              <a:t> </a:t>
            </a:r>
            <a:r>
              <a:rPr lang="pt-BR" sz="2100" dirty="0" smtClean="0">
                <a:latin typeface="Times New Roman" pitchFamily="18" charset="0"/>
                <a:cs typeface="Times New Roman" pitchFamily="18" charset="0"/>
              </a:rPr>
              <a:t>(</a:t>
            </a:r>
            <a:r>
              <a:rPr lang="pt-BR" sz="2100" b="1" dirty="0" smtClean="0">
                <a:latin typeface="Times New Roman" pitchFamily="18" charset="0"/>
                <a:cs typeface="Times New Roman" pitchFamily="18" charset="0"/>
              </a:rPr>
              <a:t>ganho crítico</a:t>
            </a:r>
            <a:r>
              <a:rPr lang="pt-BR" sz="2100" dirty="0" smtClean="0">
                <a:latin typeface="Times New Roman" pitchFamily="18" charset="0"/>
                <a:cs typeface="Times New Roman" pitchFamily="18" charset="0"/>
              </a:rPr>
              <a:t>) e o </a:t>
            </a:r>
            <a:r>
              <a:rPr lang="pt-BR" sz="2100" b="1" dirty="0" smtClean="0">
                <a:latin typeface="Times New Roman" pitchFamily="18" charset="0"/>
                <a:cs typeface="Times New Roman" pitchFamily="18" charset="0"/>
              </a:rPr>
              <a:t>período de oscilação crítico</a:t>
            </a:r>
            <a:r>
              <a:rPr lang="pt-BR" sz="2100" dirty="0" smtClean="0">
                <a:latin typeface="Times New Roman" pitchFamily="18" charset="0"/>
                <a:cs typeface="Times New Roman" pitchFamily="18" charset="0"/>
              </a:rPr>
              <a:t>, </a:t>
            </a:r>
            <a:r>
              <a:rPr lang="pt-BR" sz="2100" i="1" dirty="0" err="1" smtClean="0">
                <a:latin typeface="Times New Roman" pitchFamily="18" charset="0"/>
                <a:cs typeface="Times New Roman" pitchFamily="18" charset="0"/>
              </a:rPr>
              <a:t>Tc</a:t>
            </a:r>
            <a:r>
              <a:rPr lang="pt-BR" sz="2100" i="1" dirty="0" smtClean="0">
                <a:latin typeface="Times New Roman" pitchFamily="18" charset="0"/>
                <a:cs typeface="Times New Roman" pitchFamily="18" charset="0"/>
              </a:rPr>
              <a:t>,</a:t>
            </a:r>
            <a:r>
              <a:rPr lang="pt-BR" sz="2100" dirty="0" smtClean="0">
                <a:latin typeface="Times New Roman" pitchFamily="18" charset="0"/>
                <a:cs typeface="Times New Roman" pitchFamily="18" charset="0"/>
              </a:rPr>
              <a:t> que que resultaram da etapa 3;</a:t>
            </a:r>
          </a:p>
          <a:p>
            <a:pPr marL="457200" indent="-457200">
              <a:buAutoNum type="arabicParenR"/>
            </a:pPr>
            <a:r>
              <a:rPr lang="pt-BR" sz="2100" dirty="0" smtClean="0">
                <a:latin typeface="Times New Roman" pitchFamily="18" charset="0"/>
                <a:cs typeface="Times New Roman" pitchFamily="18" charset="0"/>
              </a:rPr>
              <a:t>Determinar </a:t>
            </a:r>
            <a:r>
              <a:rPr lang="pt-BR" sz="2100" i="1" dirty="0" smtClean="0">
                <a:latin typeface="Times New Roman" pitchFamily="18" charset="0"/>
                <a:cs typeface="Times New Roman" pitchFamily="18" charset="0"/>
              </a:rPr>
              <a:t>k, ki</a:t>
            </a:r>
            <a:r>
              <a:rPr lang="pt-BR" sz="2100" dirty="0" smtClean="0">
                <a:latin typeface="Times New Roman" pitchFamily="18" charset="0"/>
                <a:cs typeface="Times New Roman" pitchFamily="18" charset="0"/>
              </a:rPr>
              <a:t> e </a:t>
            </a:r>
            <a:r>
              <a:rPr lang="pt-BR" sz="2100" i="1" dirty="0" err="1" smtClean="0">
                <a:latin typeface="Times New Roman" pitchFamily="18" charset="0"/>
                <a:cs typeface="Times New Roman" pitchFamily="18" charset="0"/>
              </a:rPr>
              <a:t>kd</a:t>
            </a:r>
            <a:r>
              <a:rPr lang="pt-BR" sz="2100" dirty="0" smtClean="0">
                <a:latin typeface="Times New Roman" pitchFamily="18" charset="0"/>
                <a:cs typeface="Times New Roman" pitchFamily="18" charset="0"/>
              </a:rPr>
              <a:t> de acordo com a tabela de </a:t>
            </a:r>
            <a:r>
              <a:rPr lang="pt-BR" sz="2100" dirty="0" err="1" smtClean="0">
                <a:latin typeface="Times New Roman" pitchFamily="18" charset="0"/>
                <a:cs typeface="Times New Roman" pitchFamily="18" charset="0"/>
              </a:rPr>
              <a:t>Ziegler-Nichols</a:t>
            </a:r>
            <a:r>
              <a:rPr lang="pt-BR" sz="2100" dirty="0" smtClean="0">
                <a:latin typeface="Times New Roman" pitchFamily="18" charset="0"/>
                <a:cs typeface="Times New Roman" pitchFamily="18" charset="0"/>
              </a:rPr>
              <a:t>.</a:t>
            </a:r>
          </a:p>
        </p:txBody>
      </p:sp>
      <p:sp>
        <p:nvSpPr>
          <p:cNvPr id="6"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ZIEGLER-NICHOLS</a:t>
            </a:r>
            <a:endParaRPr lang="pt-BR" sz="3000" i="1" dirty="0">
              <a:latin typeface="Times New Roman" pitchFamily="18" charset="0"/>
              <a:cs typeface="Times New Roman" pitchFamily="18" charset="0"/>
            </a:endParaRPr>
          </a:p>
        </p:txBody>
      </p:sp>
      <p:sp>
        <p:nvSpPr>
          <p:cNvPr id="5" name="Retângulo 4"/>
          <p:cNvSpPr/>
          <p:nvPr/>
        </p:nvSpPr>
        <p:spPr>
          <a:xfrm>
            <a:off x="214282" y="1928802"/>
            <a:ext cx="3559692" cy="369332"/>
          </a:xfrm>
          <a:prstGeom prst="rect">
            <a:avLst/>
          </a:prstGeom>
        </p:spPr>
        <p:txBody>
          <a:bodyPr wrap="none">
            <a:spAutoFit/>
          </a:bodyPr>
          <a:lstStyle/>
          <a:p>
            <a:r>
              <a:rPr lang="pt-BR" b="1" dirty="0" smtClean="0">
                <a:latin typeface="Times New Roman" pitchFamily="18" charset="0"/>
                <a:cs typeface="Times New Roman" pitchFamily="18" charset="0"/>
              </a:rPr>
              <a:t>SINTONIA ZIEGLER-NICHOLS</a:t>
            </a:r>
            <a:endParaRPr lang="pt-BR"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80226" name="Equação" r:id="rId3" imgW="114120" imgH="215640" progId="Equation.3">
              <p:embed/>
            </p:oleObj>
          </a:graphicData>
        </a:graphic>
      </p:graphicFrame>
      <p:sp>
        <p:nvSpPr>
          <p:cNvPr id="9" name="CaixaDeTexto 8"/>
          <p:cNvSpPr txBox="1"/>
          <p:nvPr/>
        </p:nvSpPr>
        <p:spPr>
          <a:xfrm>
            <a:off x="150976" y="1741366"/>
            <a:ext cx="8786874" cy="5109091"/>
          </a:xfrm>
          <a:prstGeom prst="rect">
            <a:avLst/>
          </a:prstGeom>
          <a:noFill/>
        </p:spPr>
        <p:txBody>
          <a:bodyPr wrap="square" rtlCol="0">
            <a:spAutoFit/>
          </a:bodyPr>
          <a:lstStyle/>
          <a:p>
            <a:r>
              <a:rPr lang="pt-BR" sz="2100" dirty="0" smtClean="0">
                <a:latin typeface="Times New Roman" pitchFamily="18" charset="0"/>
                <a:cs typeface="Times New Roman" pitchFamily="18" charset="0"/>
              </a:rPr>
              <a:t>Método de análise </a:t>
            </a:r>
            <a:r>
              <a:rPr lang="pt-BR" sz="3200" b="1" dirty="0" smtClean="0">
                <a:solidFill>
                  <a:srgbClr val="FF0000"/>
                </a:solidFill>
                <a:latin typeface="Times New Roman" pitchFamily="18" charset="0"/>
                <a:cs typeface="Times New Roman" pitchFamily="18" charset="0"/>
              </a:rPr>
              <a:t>em malha fechada </a:t>
            </a:r>
            <a:r>
              <a:rPr lang="pt-BR" sz="2100" dirty="0" smtClean="0">
                <a:latin typeface="Times New Roman" pitchFamily="18" charset="0"/>
                <a:cs typeface="Times New Roman" pitchFamily="18" charset="0"/>
              </a:rPr>
              <a:t>aplicando degrau unitário:</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TABELA:</a:t>
            </a: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 Os valores da Tabela geram valores aproximados dos parâmetros necessários para obtenção das especificações.</a:t>
            </a:r>
          </a:p>
        </p:txBody>
      </p:sp>
      <p:sp>
        <p:nvSpPr>
          <p:cNvPr id="6"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ZIEGLER-NICHOLS</a:t>
            </a:r>
            <a:endParaRPr lang="pt-BR" sz="3000" i="1" dirty="0">
              <a:latin typeface="Times New Roman" pitchFamily="18" charset="0"/>
              <a:cs typeface="Times New Roman" pitchFamily="18" charset="0"/>
            </a:endParaRPr>
          </a:p>
        </p:txBody>
      </p:sp>
      <p:graphicFrame>
        <p:nvGraphicFramePr>
          <p:cNvPr id="5" name="Tabela 4"/>
          <p:cNvGraphicFramePr>
            <a:graphicFrameLocks noGrp="1"/>
          </p:cNvGraphicFramePr>
          <p:nvPr/>
        </p:nvGraphicFramePr>
        <p:xfrm>
          <a:off x="1000101" y="3374720"/>
          <a:ext cx="7072361" cy="2576322"/>
        </p:xfrm>
        <a:graphic>
          <a:graphicData uri="http://schemas.openxmlformats.org/drawingml/2006/table">
            <a:tbl>
              <a:tblPr/>
              <a:tblGrid>
                <a:gridCol w="1767323"/>
                <a:gridCol w="1768346"/>
                <a:gridCol w="1768346"/>
                <a:gridCol w="1768346"/>
              </a:tblGrid>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Tipo de </a:t>
                      </a:r>
                      <a:r>
                        <a:rPr lang="pt-BR" sz="2100" b="1" dirty="0" smtClean="0">
                          <a:latin typeface="Times New Roman" pitchFamily="18" charset="0"/>
                          <a:ea typeface="Times New Roman"/>
                          <a:cs typeface="Times New Roman" pitchFamily="18" charset="0"/>
                        </a:rPr>
                        <a:t>Controlador:</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a:latin typeface="Times New Roman" pitchFamily="18" charset="0"/>
                          <a:ea typeface="Times New Roman"/>
                          <a:cs typeface="Times New Roman" pitchFamily="18" charset="0"/>
                        </a:rPr>
                        <a:t>k</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a:latin typeface="Times New Roman" pitchFamily="18" charset="0"/>
                          <a:ea typeface="Times New Roman"/>
                          <a:cs typeface="Times New Roman" pitchFamily="18" charset="0"/>
                        </a:rPr>
                        <a:t>ki</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err="1">
                          <a:latin typeface="Times New Roman" pitchFamily="18" charset="0"/>
                          <a:ea typeface="Times New Roman"/>
                          <a:cs typeface="Times New Roman" pitchFamily="18" charset="0"/>
                        </a:rPr>
                        <a:t>kd</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0,5</a:t>
                      </a:r>
                      <a:r>
                        <a:rPr lang="pt-BR" sz="2100" i="1" dirty="0" err="1">
                          <a:latin typeface="Times New Roman" pitchFamily="18" charset="0"/>
                          <a:ea typeface="Times New Roman"/>
                          <a:cs typeface="Times New Roman" pitchFamily="18" charset="0"/>
                        </a:rPr>
                        <a:t>kc</a:t>
                      </a:r>
                      <a:endParaRPr lang="pt-BR" sz="2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PI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0,45</a:t>
                      </a:r>
                      <a:r>
                        <a:rPr lang="pt-BR" sz="2100" i="1" dirty="0" err="1">
                          <a:latin typeface="Times New Roman" pitchFamily="18" charset="0"/>
                          <a:ea typeface="Times New Roman"/>
                          <a:cs typeface="Times New Roman" pitchFamily="18" charset="0"/>
                        </a:rPr>
                        <a:t>kc</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(0,54</a:t>
                      </a:r>
                      <a:r>
                        <a:rPr lang="pt-BR" sz="2100" i="1" dirty="0" err="1" smtClean="0">
                          <a:latin typeface="Times New Roman" pitchFamily="18" charset="0"/>
                          <a:ea typeface="Times New Roman"/>
                          <a:cs typeface="Times New Roman" pitchFamily="18" charset="0"/>
                        </a:rPr>
                        <a:t>kc</a:t>
                      </a:r>
                      <a:r>
                        <a:rPr lang="pt-BR" sz="2100" i="0" dirty="0" smtClean="0">
                          <a:latin typeface="Times New Roman" pitchFamily="18" charset="0"/>
                          <a:ea typeface="Times New Roman"/>
                          <a:cs typeface="Times New Roman" pitchFamily="18" charset="0"/>
                        </a:rPr>
                        <a:t>)/</a:t>
                      </a:r>
                      <a:r>
                        <a:rPr lang="pt-BR" sz="2100" i="1" dirty="0" err="1" smtClean="0">
                          <a:latin typeface="Times New Roman" pitchFamily="18" charset="0"/>
                          <a:ea typeface="Times New Roman"/>
                          <a:cs typeface="Times New Roman" pitchFamily="18" charset="0"/>
                        </a:rPr>
                        <a:t>Tc</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PID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0,6</a:t>
                      </a:r>
                      <a:r>
                        <a:rPr lang="pt-BR" sz="2100" i="1" dirty="0" err="1">
                          <a:latin typeface="Times New Roman" pitchFamily="18" charset="0"/>
                          <a:ea typeface="Times New Roman"/>
                          <a:cs typeface="Times New Roman" pitchFamily="18" charset="0"/>
                        </a:rPr>
                        <a:t>kc</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(1,2</a:t>
                      </a:r>
                      <a:r>
                        <a:rPr lang="pt-BR" sz="2100" i="1" dirty="0" err="1" smtClean="0">
                          <a:latin typeface="Times New Roman" pitchFamily="18" charset="0"/>
                          <a:ea typeface="Times New Roman"/>
                          <a:cs typeface="Times New Roman" pitchFamily="18" charset="0"/>
                        </a:rPr>
                        <a:t>kc</a:t>
                      </a:r>
                      <a:r>
                        <a:rPr lang="pt-BR" sz="2100" i="0" dirty="0" smtClean="0">
                          <a:latin typeface="Times New Roman" pitchFamily="18" charset="0"/>
                          <a:ea typeface="Times New Roman"/>
                          <a:cs typeface="Times New Roman" pitchFamily="18" charset="0"/>
                        </a:rPr>
                        <a:t>)/</a:t>
                      </a:r>
                      <a:r>
                        <a:rPr lang="pt-BR" sz="2100" i="1" dirty="0" err="1" smtClean="0">
                          <a:latin typeface="Times New Roman" pitchFamily="18" charset="0"/>
                          <a:ea typeface="Times New Roman"/>
                          <a:cs typeface="Times New Roman" pitchFamily="18" charset="0"/>
                        </a:rPr>
                        <a:t>Tc</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(0,6</a:t>
                      </a:r>
                      <a:r>
                        <a:rPr lang="pt-BR" sz="2100" i="1" dirty="0" err="1" smtClean="0">
                          <a:latin typeface="Times New Roman" pitchFamily="18" charset="0"/>
                          <a:ea typeface="Times New Roman"/>
                          <a:cs typeface="Times New Roman" pitchFamily="18" charset="0"/>
                        </a:rPr>
                        <a:t>kcTc</a:t>
                      </a:r>
                      <a:r>
                        <a:rPr lang="pt-BR" sz="2100" i="0" dirty="0" smtClean="0">
                          <a:latin typeface="Times New Roman" pitchFamily="18" charset="0"/>
                          <a:ea typeface="Times New Roman"/>
                          <a:cs typeface="Times New Roman" pitchFamily="18" charset="0"/>
                        </a:rPr>
                        <a:t>)</a:t>
                      </a:r>
                      <a:r>
                        <a:rPr lang="pt-BR" sz="2100" dirty="0" smtClean="0">
                          <a:latin typeface="Times New Roman" pitchFamily="18" charset="0"/>
                          <a:ea typeface="Times New Roman"/>
                          <a:cs typeface="Times New Roman" pitchFamily="18" charset="0"/>
                        </a:rPr>
                        <a:t>/</a:t>
                      </a:r>
                      <a:r>
                        <a:rPr lang="pt-BR" sz="2100" dirty="0">
                          <a:latin typeface="Times New Roman" pitchFamily="18" charset="0"/>
                          <a:ea typeface="Times New Roman"/>
                          <a:cs typeface="Times New Roman"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2100" b="1" dirty="0" smtClean="0">
                          <a:latin typeface="Times New Roman" pitchFamily="18" charset="0"/>
                          <a:ea typeface="Times New Roman"/>
                          <a:cs typeface="Times New Roman" pitchFamily="18" charset="0"/>
                        </a:rPr>
                        <a:t>Algum</a:t>
                      </a:r>
                      <a:r>
                        <a:rPr lang="pt-BR" sz="2100" b="1" baseline="0" dirty="0" smtClean="0">
                          <a:latin typeface="Times New Roman" pitchFamily="18" charset="0"/>
                          <a:ea typeface="Times New Roman"/>
                          <a:cs typeface="Times New Roman" pitchFamily="18" charset="0"/>
                        </a:rPr>
                        <a:t> PO%*</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2100" dirty="0" smtClean="0">
                          <a:latin typeface="Times New Roman" pitchFamily="18" charset="0"/>
                          <a:ea typeface="Times New Roman"/>
                          <a:cs typeface="Times New Roman" pitchFamily="18" charset="0"/>
                        </a:rPr>
                        <a:t>0,33</a:t>
                      </a:r>
                      <a:r>
                        <a:rPr lang="pt-BR" sz="2100" i="1" dirty="0" err="1" smtClean="0">
                          <a:latin typeface="Times New Roman" pitchFamily="18" charset="0"/>
                          <a:ea typeface="Times New Roman"/>
                          <a:cs typeface="Times New Roman" pitchFamily="18" charset="0"/>
                        </a:rPr>
                        <a:t>kc</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2100" dirty="0" smtClean="0">
                          <a:latin typeface="Times New Roman" pitchFamily="18" charset="0"/>
                          <a:ea typeface="Times New Roman"/>
                          <a:cs typeface="Times New Roman" pitchFamily="18" charset="0"/>
                        </a:rPr>
                        <a:t>(2</a:t>
                      </a:r>
                      <a:r>
                        <a:rPr lang="pt-BR" sz="2100" b="1" i="1" dirty="0" smtClean="0">
                          <a:latin typeface="Times New Roman" pitchFamily="18" charset="0"/>
                          <a:ea typeface="Times New Roman"/>
                          <a:cs typeface="Times New Roman" pitchFamily="18" charset="0"/>
                        </a:rPr>
                        <a:t>k</a:t>
                      </a:r>
                      <a:r>
                        <a:rPr lang="pt-BR" sz="2100" i="0" dirty="0" smtClean="0">
                          <a:latin typeface="Times New Roman" pitchFamily="18" charset="0"/>
                          <a:ea typeface="Times New Roman"/>
                          <a:cs typeface="Times New Roman" pitchFamily="18" charset="0"/>
                        </a:rPr>
                        <a:t>)/</a:t>
                      </a:r>
                      <a:r>
                        <a:rPr lang="pt-BR" sz="2100" i="1" dirty="0" err="1" smtClean="0">
                          <a:latin typeface="Times New Roman" pitchFamily="18" charset="0"/>
                          <a:ea typeface="Times New Roman"/>
                          <a:cs typeface="Times New Roman" pitchFamily="18" charset="0"/>
                        </a:rPr>
                        <a:t>Tc</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2100" dirty="0" smtClean="0">
                          <a:latin typeface="Times New Roman" pitchFamily="18" charset="0"/>
                          <a:ea typeface="Times New Roman"/>
                          <a:cs typeface="Times New Roman" pitchFamily="18" charset="0"/>
                        </a:rPr>
                        <a:t>(</a:t>
                      </a:r>
                      <a:r>
                        <a:rPr lang="pt-BR" sz="2100" b="1" i="1" dirty="0" err="1" smtClean="0">
                          <a:latin typeface="Times New Roman" pitchFamily="18" charset="0"/>
                          <a:ea typeface="Times New Roman"/>
                          <a:cs typeface="Times New Roman" pitchFamily="18" charset="0"/>
                        </a:rPr>
                        <a:t>k</a:t>
                      </a:r>
                      <a:r>
                        <a:rPr lang="pt-BR" sz="2100" i="1" dirty="0" err="1" smtClean="0">
                          <a:latin typeface="Times New Roman" pitchFamily="18" charset="0"/>
                          <a:ea typeface="Times New Roman"/>
                          <a:cs typeface="Times New Roman" pitchFamily="18" charset="0"/>
                        </a:rPr>
                        <a:t>Tc</a:t>
                      </a:r>
                      <a:r>
                        <a:rPr lang="pt-BR" sz="2100" i="0" dirty="0" smtClean="0">
                          <a:latin typeface="Times New Roman" pitchFamily="18" charset="0"/>
                          <a:ea typeface="Times New Roman"/>
                          <a:cs typeface="Times New Roman" pitchFamily="18" charset="0"/>
                        </a:rPr>
                        <a:t>)/3</a:t>
                      </a:r>
                      <a:endParaRPr lang="pt-BR" sz="2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2100" b="1" dirty="0" smtClean="0">
                          <a:latin typeface="Times New Roman" pitchFamily="18" charset="0"/>
                          <a:ea typeface="Times New Roman"/>
                          <a:cs typeface="Times New Roman" pitchFamily="18" charset="0"/>
                        </a:rPr>
                        <a:t>Sem</a:t>
                      </a:r>
                      <a:r>
                        <a:rPr lang="pt-BR" sz="2100" b="1" baseline="0" dirty="0" smtClean="0">
                          <a:latin typeface="Times New Roman" pitchFamily="18" charset="0"/>
                          <a:ea typeface="Times New Roman"/>
                          <a:cs typeface="Times New Roman" pitchFamily="18" charset="0"/>
                        </a:rPr>
                        <a:t> PO%*</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2100" dirty="0" smtClean="0">
                          <a:latin typeface="Times New Roman" pitchFamily="18" charset="0"/>
                          <a:ea typeface="Times New Roman"/>
                          <a:cs typeface="Times New Roman" pitchFamily="18" charset="0"/>
                        </a:rPr>
                        <a:t>0,2</a:t>
                      </a:r>
                      <a:r>
                        <a:rPr lang="pt-BR" sz="2100" i="1" dirty="0" err="1" smtClean="0">
                          <a:latin typeface="Times New Roman" pitchFamily="18" charset="0"/>
                          <a:ea typeface="Times New Roman"/>
                          <a:cs typeface="Times New Roman" pitchFamily="18" charset="0"/>
                        </a:rPr>
                        <a:t>kc</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2100" dirty="0" smtClean="0">
                          <a:latin typeface="Times New Roman" pitchFamily="18" charset="0"/>
                          <a:ea typeface="Times New Roman"/>
                          <a:cs typeface="Times New Roman" pitchFamily="18" charset="0"/>
                        </a:rPr>
                        <a:t>(2</a:t>
                      </a:r>
                      <a:r>
                        <a:rPr lang="pt-BR" sz="2100" b="1" i="1" dirty="0" smtClean="0">
                          <a:latin typeface="Times New Roman" pitchFamily="18" charset="0"/>
                          <a:ea typeface="Times New Roman"/>
                          <a:cs typeface="Times New Roman" pitchFamily="18" charset="0"/>
                        </a:rPr>
                        <a:t>k</a:t>
                      </a:r>
                      <a:r>
                        <a:rPr lang="pt-BR" sz="2100" i="0" dirty="0" smtClean="0">
                          <a:latin typeface="Times New Roman" pitchFamily="18" charset="0"/>
                          <a:ea typeface="Times New Roman"/>
                          <a:cs typeface="Times New Roman" pitchFamily="18" charset="0"/>
                        </a:rPr>
                        <a:t>)/</a:t>
                      </a:r>
                      <a:r>
                        <a:rPr lang="pt-BR" sz="2100" i="1" dirty="0" err="1" smtClean="0">
                          <a:latin typeface="Times New Roman" pitchFamily="18" charset="0"/>
                          <a:ea typeface="Times New Roman"/>
                          <a:cs typeface="Times New Roman" pitchFamily="18" charset="0"/>
                        </a:rPr>
                        <a:t>Tc</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2100" dirty="0" smtClean="0">
                          <a:latin typeface="Times New Roman" pitchFamily="18" charset="0"/>
                          <a:ea typeface="Times New Roman"/>
                          <a:cs typeface="Times New Roman" pitchFamily="18" charset="0"/>
                        </a:rPr>
                        <a:t>(</a:t>
                      </a:r>
                      <a:r>
                        <a:rPr lang="pt-BR" sz="2100" b="1" i="1" dirty="0" err="1" smtClean="0">
                          <a:latin typeface="Times New Roman" pitchFamily="18" charset="0"/>
                          <a:ea typeface="Times New Roman"/>
                          <a:cs typeface="Times New Roman" pitchFamily="18" charset="0"/>
                        </a:rPr>
                        <a:t>k</a:t>
                      </a:r>
                      <a:r>
                        <a:rPr lang="pt-BR" sz="2100" i="1" dirty="0" err="1" smtClean="0">
                          <a:latin typeface="Times New Roman" pitchFamily="18" charset="0"/>
                          <a:ea typeface="Times New Roman"/>
                          <a:cs typeface="Times New Roman" pitchFamily="18" charset="0"/>
                        </a:rPr>
                        <a:t>Tc</a:t>
                      </a:r>
                      <a:r>
                        <a:rPr lang="pt-BR" sz="2100" i="0" dirty="0" smtClean="0">
                          <a:latin typeface="Times New Roman" pitchFamily="18" charset="0"/>
                          <a:ea typeface="Times New Roman"/>
                          <a:cs typeface="Times New Roman" pitchFamily="18" charset="0"/>
                        </a:rPr>
                        <a:t>)/3</a:t>
                      </a:r>
                      <a:endParaRPr lang="pt-BR" sz="2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81250" name="Equação" r:id="rId3" imgW="114120" imgH="215640" progId="Equation.3">
              <p:embed/>
            </p:oleObj>
          </a:graphicData>
        </a:graphic>
      </p:graphicFrame>
      <p:sp>
        <p:nvSpPr>
          <p:cNvPr id="9" name="CaixaDeTexto 8"/>
          <p:cNvSpPr txBox="1"/>
          <p:nvPr/>
        </p:nvSpPr>
        <p:spPr>
          <a:xfrm>
            <a:off x="150976" y="1741366"/>
            <a:ext cx="8786874" cy="1061829"/>
          </a:xfrm>
          <a:prstGeom prst="rect">
            <a:avLst/>
          </a:prstGeom>
          <a:noFill/>
        </p:spPr>
        <p:txBody>
          <a:bodyPr wrap="square" rtlCol="0">
            <a:spAutoFit/>
          </a:bodyPr>
          <a:lstStyle/>
          <a:p>
            <a:r>
              <a:rPr lang="pt-BR" sz="2100" b="1" dirty="0" smtClean="0">
                <a:latin typeface="Times New Roman" pitchFamily="18" charset="0"/>
                <a:cs typeface="Times New Roman" pitchFamily="18" charset="0"/>
              </a:rPr>
              <a:t>Exemplo</a:t>
            </a:r>
            <a:r>
              <a:rPr lang="pt-BR" sz="2100" dirty="0" smtClean="0">
                <a:latin typeface="Times New Roman" pitchFamily="18" charset="0"/>
                <a:cs typeface="Times New Roman" pitchFamily="18" charset="0"/>
              </a:rPr>
              <a:t>: mesmo sistema do exemplo de sintonia manual.</a:t>
            </a:r>
          </a:p>
          <a:p>
            <a:endParaRPr lang="pt-BR" sz="2100" dirty="0" smtClean="0">
              <a:latin typeface="Times New Roman" pitchFamily="18" charset="0"/>
              <a:cs typeface="Times New Roman" pitchFamily="18" charset="0"/>
            </a:endParaRPr>
          </a:p>
          <a:p>
            <a:r>
              <a:rPr lang="pt-BR" sz="2100" i="1" dirty="0" smtClean="0">
                <a:latin typeface="Times New Roman" pitchFamily="18" charset="0"/>
                <a:cs typeface="Times New Roman" pitchFamily="18" charset="0"/>
              </a:rPr>
              <a:t>                                        k = </a:t>
            </a:r>
            <a:r>
              <a:rPr lang="pt-BR" sz="2100" i="1" dirty="0" err="1" smtClean="0">
                <a:latin typeface="Times New Roman" pitchFamily="18" charset="0"/>
                <a:cs typeface="Times New Roman" pitchFamily="18" charset="0"/>
              </a:rPr>
              <a:t>kc</a:t>
            </a:r>
            <a:r>
              <a:rPr lang="pt-BR" sz="2100" dirty="0" smtClean="0">
                <a:latin typeface="Times New Roman" pitchFamily="18" charset="0"/>
                <a:cs typeface="Times New Roman" pitchFamily="18" charset="0"/>
              </a:rPr>
              <a:t> = 885,5 e </a:t>
            </a:r>
            <a:r>
              <a:rPr lang="pt-BR" sz="2100" i="1" dirty="0" err="1" smtClean="0">
                <a:latin typeface="Times New Roman" pitchFamily="18" charset="0"/>
                <a:cs typeface="Times New Roman" pitchFamily="18" charset="0"/>
              </a:rPr>
              <a:t>Tc</a:t>
            </a:r>
            <a:r>
              <a:rPr lang="pt-BR" sz="2100" dirty="0" smtClean="0">
                <a:latin typeface="Times New Roman" pitchFamily="18" charset="0"/>
                <a:cs typeface="Times New Roman" pitchFamily="18" charset="0"/>
              </a:rPr>
              <a:t> = 0,83s</a:t>
            </a:r>
          </a:p>
        </p:txBody>
      </p:sp>
      <p:sp>
        <p:nvSpPr>
          <p:cNvPr id="6"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ZIEGLER-NICHOLS</a:t>
            </a:r>
            <a:endParaRPr lang="pt-BR" sz="3000" i="1" dirty="0">
              <a:latin typeface="Times New Roman" pitchFamily="18" charset="0"/>
              <a:cs typeface="Times New Roman" pitchFamily="18" charset="0"/>
            </a:endParaRPr>
          </a:p>
        </p:txBody>
      </p:sp>
      <p:graphicFrame>
        <p:nvGraphicFramePr>
          <p:cNvPr id="7" name="Tabela 6"/>
          <p:cNvGraphicFramePr>
            <a:graphicFrameLocks noGrp="1"/>
          </p:cNvGraphicFramePr>
          <p:nvPr/>
        </p:nvGraphicFramePr>
        <p:xfrm>
          <a:off x="357159" y="3374720"/>
          <a:ext cx="8501122" cy="1104138"/>
        </p:xfrm>
        <a:graphic>
          <a:graphicData uri="http://schemas.openxmlformats.org/drawingml/2006/table">
            <a:tbl>
              <a:tblPr/>
              <a:tblGrid>
                <a:gridCol w="1714511"/>
                <a:gridCol w="1857388"/>
                <a:gridCol w="2500330"/>
                <a:gridCol w="2428893"/>
              </a:tblGrid>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Tipo de </a:t>
                      </a:r>
                      <a:r>
                        <a:rPr lang="pt-BR" sz="2100" b="1" dirty="0" smtClean="0">
                          <a:latin typeface="Times New Roman" pitchFamily="18" charset="0"/>
                          <a:ea typeface="Times New Roman"/>
                          <a:cs typeface="Times New Roman" pitchFamily="18" charset="0"/>
                        </a:rPr>
                        <a:t>Controlador:</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a:latin typeface="Times New Roman" pitchFamily="18" charset="0"/>
                          <a:ea typeface="Times New Roman"/>
                          <a:cs typeface="Times New Roman" pitchFamily="18" charset="0"/>
                        </a:rPr>
                        <a:t>k</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a:latin typeface="Times New Roman" pitchFamily="18" charset="0"/>
                          <a:ea typeface="Times New Roman"/>
                          <a:cs typeface="Times New Roman" pitchFamily="18" charset="0"/>
                        </a:rPr>
                        <a:t>ki</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err="1">
                          <a:latin typeface="Times New Roman" pitchFamily="18" charset="0"/>
                          <a:ea typeface="Times New Roman"/>
                          <a:cs typeface="Times New Roman" pitchFamily="18" charset="0"/>
                        </a:rPr>
                        <a:t>kd</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PID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0,6</a:t>
                      </a:r>
                      <a:r>
                        <a:rPr lang="pt-BR" sz="2100" i="1" dirty="0" err="1" smtClean="0">
                          <a:latin typeface="Times New Roman" pitchFamily="18" charset="0"/>
                          <a:ea typeface="Times New Roman"/>
                          <a:cs typeface="Times New Roman" pitchFamily="18" charset="0"/>
                        </a:rPr>
                        <a:t>kc</a:t>
                      </a:r>
                      <a:r>
                        <a:rPr lang="pt-BR" sz="2100" i="1" dirty="0" smtClean="0">
                          <a:latin typeface="Times New Roman" pitchFamily="18" charset="0"/>
                          <a:ea typeface="Times New Roman"/>
                          <a:cs typeface="Times New Roman" pitchFamily="18" charset="0"/>
                        </a:rPr>
                        <a:t> = </a:t>
                      </a:r>
                      <a:r>
                        <a:rPr lang="pt-BR" sz="2100" i="0" dirty="0" smtClean="0">
                          <a:solidFill>
                            <a:srgbClr val="0070C0"/>
                          </a:solidFill>
                          <a:latin typeface="Times New Roman" pitchFamily="18" charset="0"/>
                          <a:ea typeface="Times New Roman"/>
                          <a:cs typeface="Times New Roman" pitchFamily="18" charset="0"/>
                        </a:rPr>
                        <a:t>531,3</a:t>
                      </a:r>
                      <a:endParaRPr lang="pt-BR" sz="2100" i="0" dirty="0">
                        <a:solidFill>
                          <a:srgbClr val="0070C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(1,2</a:t>
                      </a:r>
                      <a:r>
                        <a:rPr lang="pt-BR" sz="2100" i="1" dirty="0" err="1" smtClean="0">
                          <a:latin typeface="Times New Roman" pitchFamily="18" charset="0"/>
                          <a:ea typeface="Times New Roman"/>
                          <a:cs typeface="Times New Roman" pitchFamily="18" charset="0"/>
                        </a:rPr>
                        <a:t>kc</a:t>
                      </a:r>
                      <a:r>
                        <a:rPr lang="pt-BR" sz="2100" i="0" dirty="0" smtClean="0">
                          <a:latin typeface="Times New Roman" pitchFamily="18" charset="0"/>
                          <a:ea typeface="Times New Roman"/>
                          <a:cs typeface="Times New Roman" pitchFamily="18" charset="0"/>
                        </a:rPr>
                        <a:t>)/</a:t>
                      </a:r>
                      <a:r>
                        <a:rPr lang="pt-BR" sz="2100" i="1" dirty="0" err="1" smtClean="0">
                          <a:latin typeface="Times New Roman" pitchFamily="18" charset="0"/>
                          <a:ea typeface="Times New Roman"/>
                          <a:cs typeface="Times New Roman" pitchFamily="18" charset="0"/>
                        </a:rPr>
                        <a:t>Tc</a:t>
                      </a:r>
                      <a:r>
                        <a:rPr lang="pt-BR" sz="2100" i="1" dirty="0" smtClean="0">
                          <a:latin typeface="Times New Roman" pitchFamily="18" charset="0"/>
                          <a:ea typeface="Times New Roman"/>
                          <a:cs typeface="Times New Roman" pitchFamily="18" charset="0"/>
                        </a:rPr>
                        <a:t> = </a:t>
                      </a:r>
                      <a:r>
                        <a:rPr lang="pt-BR" sz="2100" i="0" dirty="0" smtClean="0">
                          <a:solidFill>
                            <a:srgbClr val="0070C0"/>
                          </a:solidFill>
                          <a:latin typeface="Times New Roman" pitchFamily="18" charset="0"/>
                          <a:ea typeface="Times New Roman"/>
                          <a:cs typeface="Times New Roman" pitchFamily="18" charset="0"/>
                        </a:rPr>
                        <a:t>1280,2</a:t>
                      </a:r>
                      <a:endParaRPr lang="pt-BR" sz="2100" i="0" dirty="0">
                        <a:solidFill>
                          <a:srgbClr val="0070C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(0,6</a:t>
                      </a:r>
                      <a:r>
                        <a:rPr lang="pt-BR" sz="2100" i="1" dirty="0" err="1" smtClean="0">
                          <a:latin typeface="Times New Roman" pitchFamily="18" charset="0"/>
                          <a:ea typeface="Times New Roman"/>
                          <a:cs typeface="Times New Roman" pitchFamily="18" charset="0"/>
                        </a:rPr>
                        <a:t>kcTc</a:t>
                      </a:r>
                      <a:r>
                        <a:rPr lang="pt-BR" sz="2100" i="0" dirty="0" smtClean="0">
                          <a:latin typeface="Times New Roman" pitchFamily="18" charset="0"/>
                          <a:ea typeface="Times New Roman"/>
                          <a:cs typeface="Times New Roman" pitchFamily="18" charset="0"/>
                        </a:rPr>
                        <a:t>)</a:t>
                      </a:r>
                      <a:r>
                        <a:rPr lang="pt-BR" sz="2100" dirty="0" smtClean="0">
                          <a:latin typeface="Times New Roman" pitchFamily="18" charset="0"/>
                          <a:ea typeface="Times New Roman"/>
                          <a:cs typeface="Times New Roman" pitchFamily="18" charset="0"/>
                        </a:rPr>
                        <a:t>/8 = </a:t>
                      </a:r>
                      <a:r>
                        <a:rPr lang="pt-BR" sz="2100" dirty="0" smtClean="0">
                          <a:solidFill>
                            <a:srgbClr val="0070C0"/>
                          </a:solidFill>
                          <a:latin typeface="Times New Roman" pitchFamily="18" charset="0"/>
                          <a:ea typeface="Times New Roman"/>
                          <a:cs typeface="Times New Roman" pitchFamily="18" charset="0"/>
                        </a:rPr>
                        <a:t>55,12</a:t>
                      </a:r>
                      <a:endParaRPr lang="pt-BR" sz="2100" dirty="0">
                        <a:solidFill>
                          <a:srgbClr val="0070C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75106" name="Equação" r:id="rId3" imgW="114120" imgH="215640" progId="Equation.3">
              <p:embed/>
            </p:oleObj>
          </a:graphicData>
        </a:graphic>
      </p:graphicFrame>
      <p:sp>
        <p:nvSpPr>
          <p:cNvPr id="9" name="CaixaDeTexto 8"/>
          <p:cNvSpPr txBox="1"/>
          <p:nvPr/>
        </p:nvSpPr>
        <p:spPr>
          <a:xfrm>
            <a:off x="150976" y="1741366"/>
            <a:ext cx="8786874" cy="415498"/>
          </a:xfrm>
          <a:prstGeom prst="rect">
            <a:avLst/>
          </a:prstGeom>
          <a:noFill/>
        </p:spPr>
        <p:txBody>
          <a:bodyPr wrap="square" rtlCol="0">
            <a:spAutoFit/>
          </a:bodyPr>
          <a:lstStyle/>
          <a:p>
            <a:r>
              <a:rPr lang="pt-BR" sz="2100" dirty="0" smtClean="0">
                <a:latin typeface="Times New Roman" pitchFamily="18" charset="0"/>
                <a:cs typeface="Times New Roman" pitchFamily="18" charset="0"/>
              </a:rPr>
              <a:t>Comparação dois exemplos:</a:t>
            </a:r>
          </a:p>
        </p:txBody>
      </p:sp>
      <p:pic>
        <p:nvPicPr>
          <p:cNvPr id="175107" name="Picture 3"/>
          <p:cNvPicPr>
            <a:picLocks noChangeAspect="1" noChangeArrowheads="1"/>
          </p:cNvPicPr>
          <p:nvPr/>
        </p:nvPicPr>
        <p:blipFill>
          <a:blip r:embed="rId4"/>
          <a:srcRect/>
          <a:stretch>
            <a:fillRect/>
          </a:stretch>
        </p:blipFill>
        <p:spPr bwMode="auto">
          <a:xfrm>
            <a:off x="-19050" y="2285992"/>
            <a:ext cx="4591050" cy="3571875"/>
          </a:xfrm>
          <a:prstGeom prst="rect">
            <a:avLst/>
          </a:prstGeom>
          <a:noFill/>
          <a:ln w="9525">
            <a:noFill/>
            <a:miter lim="800000"/>
            <a:headEnd/>
            <a:tailEnd/>
          </a:ln>
          <a:effectLst/>
        </p:spPr>
      </p:pic>
      <p:pic>
        <p:nvPicPr>
          <p:cNvPr id="6" name="Picture 4"/>
          <p:cNvPicPr>
            <a:picLocks noChangeAspect="1" noChangeArrowheads="1"/>
          </p:cNvPicPr>
          <p:nvPr/>
        </p:nvPicPr>
        <p:blipFill>
          <a:blip r:embed="rId5"/>
          <a:srcRect/>
          <a:stretch>
            <a:fillRect/>
          </a:stretch>
        </p:blipFill>
        <p:spPr bwMode="auto">
          <a:xfrm>
            <a:off x="4591082" y="2285992"/>
            <a:ext cx="4552950" cy="3638550"/>
          </a:xfrm>
          <a:prstGeom prst="rect">
            <a:avLst/>
          </a:prstGeom>
          <a:noFill/>
          <a:ln w="9525">
            <a:noFill/>
            <a:miter lim="800000"/>
            <a:headEnd/>
            <a:tailEnd/>
          </a:ln>
          <a:effectLst/>
        </p:spPr>
      </p:pic>
      <p:sp>
        <p:nvSpPr>
          <p:cNvPr id="7" name="CaixaDeTexto 6"/>
          <p:cNvSpPr txBox="1"/>
          <p:nvPr/>
        </p:nvSpPr>
        <p:spPr>
          <a:xfrm>
            <a:off x="214282" y="6215082"/>
            <a:ext cx="8786874" cy="415498"/>
          </a:xfrm>
          <a:prstGeom prst="rect">
            <a:avLst/>
          </a:prstGeom>
          <a:noFill/>
        </p:spPr>
        <p:txBody>
          <a:bodyPr wrap="square" rtlCol="0">
            <a:spAutoFit/>
          </a:bodyPr>
          <a:lstStyle/>
          <a:p>
            <a:r>
              <a:rPr lang="pt-BR" sz="2100" dirty="0" smtClean="0">
                <a:latin typeface="Times New Roman" pitchFamily="18" charset="0"/>
                <a:cs typeface="Times New Roman" pitchFamily="18" charset="0"/>
              </a:rPr>
              <a:t>ZN é projetado para melhor rejeição a perturbação (função impulso)</a:t>
            </a:r>
          </a:p>
        </p:txBody>
      </p:sp>
      <p:sp>
        <p:nvSpPr>
          <p:cNvPr id="11"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ZIEGLER-NICHOLS</a:t>
            </a:r>
            <a:endParaRPr lang="pt-BR" sz="3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82274" name="Equação" r:id="rId4" imgW="114120" imgH="215640" progId="Equation.3">
              <p:embed/>
            </p:oleObj>
          </a:graphicData>
        </a:graphic>
      </p:graphicFrame>
      <p:sp>
        <p:nvSpPr>
          <p:cNvPr id="11"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ZIEGLER-NICHOLS</a:t>
            </a:r>
            <a:endParaRPr lang="pt-BR" sz="3000" i="1" dirty="0">
              <a:latin typeface="Times New Roman" pitchFamily="18" charset="0"/>
              <a:cs typeface="Times New Roman" pitchFamily="18" charset="0"/>
            </a:endParaRPr>
          </a:p>
        </p:txBody>
      </p:sp>
      <p:sp>
        <p:nvSpPr>
          <p:cNvPr id="8" name="CaixaDeTexto 7"/>
          <p:cNvSpPr txBox="1"/>
          <p:nvPr/>
        </p:nvSpPr>
        <p:spPr>
          <a:xfrm>
            <a:off x="150976" y="2015487"/>
            <a:ext cx="8786874" cy="984885"/>
          </a:xfrm>
          <a:prstGeom prst="rect">
            <a:avLst/>
          </a:prstGeom>
          <a:noFill/>
        </p:spPr>
        <p:txBody>
          <a:bodyPr wrap="square" rtlCol="0">
            <a:spAutoFit/>
          </a:bodyPr>
          <a:lstStyle/>
          <a:p>
            <a:r>
              <a:rPr lang="pt-BR" sz="2100" dirty="0" smtClean="0">
                <a:latin typeface="Times New Roman" pitchFamily="18" charset="0"/>
                <a:cs typeface="Times New Roman" pitchFamily="18" charset="0"/>
              </a:rPr>
              <a:t>Método de análise </a:t>
            </a:r>
            <a:r>
              <a:rPr lang="pt-BR" sz="3200" b="1" dirty="0" smtClean="0">
                <a:solidFill>
                  <a:srgbClr val="FF0000"/>
                </a:solidFill>
                <a:latin typeface="Times New Roman" pitchFamily="18" charset="0"/>
                <a:cs typeface="Times New Roman" pitchFamily="18" charset="0"/>
              </a:rPr>
              <a:t>em malha aberta </a:t>
            </a:r>
            <a:r>
              <a:rPr lang="pt-BR" sz="2100" dirty="0" smtClean="0">
                <a:latin typeface="Times New Roman" pitchFamily="18" charset="0"/>
                <a:cs typeface="Times New Roman" pitchFamily="18" charset="0"/>
              </a:rPr>
              <a:t>aplicando degrau unitário:</a:t>
            </a:r>
          </a:p>
          <a:p>
            <a:endParaRPr lang="pt-BR" sz="5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A resposta da planta (</a:t>
            </a:r>
            <a:r>
              <a:rPr lang="pt-BR" sz="2100" i="1" dirty="0" smtClean="0">
                <a:latin typeface="Times New Roman" pitchFamily="18" charset="0"/>
                <a:cs typeface="Times New Roman" pitchFamily="18" charset="0"/>
              </a:rPr>
              <a:t>G</a:t>
            </a:r>
            <a:r>
              <a:rPr lang="pt-BR" sz="2100" dirty="0" smtClean="0">
                <a:latin typeface="Times New Roman" pitchFamily="18" charset="0"/>
                <a:cs typeface="Times New Roman" pitchFamily="18" charset="0"/>
              </a:rPr>
              <a:t>(</a:t>
            </a:r>
            <a:r>
              <a:rPr lang="pt-BR" sz="2100" i="1" dirty="0" smtClean="0">
                <a:latin typeface="Times New Roman" pitchFamily="18" charset="0"/>
                <a:cs typeface="Times New Roman" pitchFamily="18" charset="0"/>
              </a:rPr>
              <a:t>s</a:t>
            </a:r>
            <a:r>
              <a:rPr lang="pt-BR" sz="2100" dirty="0" smtClean="0">
                <a:latin typeface="Times New Roman" pitchFamily="18" charset="0"/>
                <a:cs typeface="Times New Roman" pitchFamily="18" charset="0"/>
              </a:rPr>
              <a:t>)) deve, obrigatoriamente, ter a seguinte forma geral:</a:t>
            </a:r>
          </a:p>
        </p:txBody>
      </p:sp>
      <p:pic>
        <p:nvPicPr>
          <p:cNvPr id="182275" name="Picture 3"/>
          <p:cNvPicPr>
            <a:picLocks noChangeAspect="1" noChangeArrowheads="1"/>
          </p:cNvPicPr>
          <p:nvPr/>
        </p:nvPicPr>
        <p:blipFill>
          <a:blip r:embed="rId5"/>
          <a:srcRect/>
          <a:stretch>
            <a:fillRect/>
          </a:stretch>
        </p:blipFill>
        <p:spPr bwMode="auto">
          <a:xfrm>
            <a:off x="142844" y="3000372"/>
            <a:ext cx="6124575" cy="3124200"/>
          </a:xfrm>
          <a:prstGeom prst="rect">
            <a:avLst/>
          </a:prstGeom>
          <a:noFill/>
          <a:ln w="9525">
            <a:noFill/>
            <a:miter lim="800000"/>
            <a:headEnd/>
            <a:tailEnd/>
          </a:ln>
          <a:effectLst/>
        </p:spPr>
      </p:pic>
      <p:graphicFrame>
        <p:nvGraphicFramePr>
          <p:cNvPr id="182276" name="Object 4"/>
          <p:cNvGraphicFramePr>
            <a:graphicFrameLocks noChangeAspect="1"/>
          </p:cNvGraphicFramePr>
          <p:nvPr/>
        </p:nvGraphicFramePr>
        <p:xfrm>
          <a:off x="6429388" y="4494225"/>
          <a:ext cx="1506538" cy="720725"/>
        </p:xfrm>
        <a:graphic>
          <a:graphicData uri="http://schemas.openxmlformats.org/presentationml/2006/ole">
            <p:oleObj spid="_x0000_s182276" name="Equação" r:id="rId6" imgW="863280" imgH="419040" progId="Equation.3">
              <p:embed/>
            </p:oleObj>
          </a:graphicData>
        </a:graphic>
      </p:graphicFrame>
      <p:sp>
        <p:nvSpPr>
          <p:cNvPr id="12" name="CaixaDeTexto 11"/>
          <p:cNvSpPr txBox="1"/>
          <p:nvPr/>
        </p:nvSpPr>
        <p:spPr>
          <a:xfrm>
            <a:off x="6643702" y="3500438"/>
            <a:ext cx="2143172" cy="738664"/>
          </a:xfrm>
          <a:prstGeom prst="rect">
            <a:avLst/>
          </a:prstGeom>
          <a:noFill/>
        </p:spPr>
        <p:txBody>
          <a:bodyPr wrap="square" rtlCol="0">
            <a:spAutoFit/>
          </a:bodyPr>
          <a:lstStyle/>
          <a:p>
            <a:r>
              <a:rPr lang="pt-BR" sz="2100" dirty="0" smtClean="0">
                <a:latin typeface="Times New Roman" pitchFamily="18" charset="0"/>
                <a:cs typeface="Times New Roman" pitchFamily="18" charset="0"/>
              </a:rPr>
              <a:t>Podendo </a:t>
            </a:r>
            <a:r>
              <a:rPr lang="pt-BR" sz="2100" i="1" dirty="0" smtClean="0">
                <a:latin typeface="Times New Roman" pitchFamily="18" charset="0"/>
                <a:cs typeface="Times New Roman" pitchFamily="18" charset="0"/>
              </a:rPr>
              <a:t>G</a:t>
            </a:r>
            <a:r>
              <a:rPr lang="pt-BR" sz="2100" dirty="0" smtClean="0">
                <a:latin typeface="Times New Roman" pitchFamily="18" charset="0"/>
                <a:cs typeface="Times New Roman" pitchFamily="18" charset="0"/>
              </a:rPr>
              <a:t>(</a:t>
            </a:r>
            <a:r>
              <a:rPr lang="pt-BR" sz="2100" i="1" dirty="0" smtClean="0">
                <a:latin typeface="Times New Roman" pitchFamily="18" charset="0"/>
                <a:cs typeface="Times New Roman" pitchFamily="18" charset="0"/>
              </a:rPr>
              <a:t>s</a:t>
            </a:r>
            <a:r>
              <a:rPr lang="pt-BR" sz="2100" dirty="0" smtClean="0">
                <a:latin typeface="Times New Roman" pitchFamily="18" charset="0"/>
                <a:cs typeface="Times New Roman" pitchFamily="18" charset="0"/>
              </a:rPr>
              <a:t>) ser aproximada por:</a:t>
            </a:r>
          </a:p>
        </p:txBody>
      </p:sp>
      <p:sp>
        <p:nvSpPr>
          <p:cNvPr id="13" name="CaixaDeTexto 12"/>
          <p:cNvSpPr txBox="1"/>
          <p:nvPr/>
        </p:nvSpPr>
        <p:spPr>
          <a:xfrm>
            <a:off x="3714744" y="5572140"/>
            <a:ext cx="4929222" cy="1061829"/>
          </a:xfrm>
          <a:prstGeom prst="rect">
            <a:avLst/>
          </a:prstGeom>
          <a:noFill/>
        </p:spPr>
        <p:txBody>
          <a:bodyPr wrap="square" rtlCol="0">
            <a:spAutoFit/>
          </a:bodyPr>
          <a:lstStyle/>
          <a:p>
            <a:r>
              <a:rPr lang="pt-BR" sz="2100" dirty="0" smtClean="0">
                <a:latin typeface="Times New Roman" pitchFamily="18" charset="0"/>
                <a:cs typeface="Times New Roman" pitchFamily="18" charset="0"/>
              </a:rPr>
              <a:t>H: ganho da planta em regime estacionário;</a:t>
            </a:r>
          </a:p>
          <a:p>
            <a:r>
              <a:rPr lang="pt-BR" sz="2100" dirty="0" smtClean="0">
                <a:latin typeface="Times New Roman" pitchFamily="18" charset="0"/>
                <a:cs typeface="Times New Roman" pitchFamily="18" charset="0"/>
              </a:rPr>
              <a:t>L: atraso de transporte;</a:t>
            </a:r>
          </a:p>
          <a:p>
            <a:r>
              <a:rPr lang="pt-BR" sz="2100" dirty="0" smtClean="0">
                <a:latin typeface="Times New Roman" pitchFamily="18" charset="0"/>
                <a:cs typeface="Times New Roman" pitchFamily="18" charset="0"/>
              </a:rPr>
              <a:t>T: constante de tempo da planta</a:t>
            </a:r>
          </a:p>
        </p:txBody>
      </p:sp>
      <p:sp>
        <p:nvSpPr>
          <p:cNvPr id="14" name="Retângulo de cantos arredondados 13"/>
          <p:cNvSpPr/>
          <p:nvPr/>
        </p:nvSpPr>
        <p:spPr>
          <a:xfrm>
            <a:off x="6215074" y="4429132"/>
            <a:ext cx="1928826" cy="1000132"/>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14282" y="1643050"/>
            <a:ext cx="3559692" cy="369332"/>
          </a:xfrm>
          <a:prstGeom prst="rect">
            <a:avLst/>
          </a:prstGeom>
        </p:spPr>
        <p:txBody>
          <a:bodyPr wrap="none">
            <a:spAutoFit/>
          </a:bodyPr>
          <a:lstStyle/>
          <a:p>
            <a:r>
              <a:rPr lang="pt-BR" b="1" dirty="0" smtClean="0">
                <a:latin typeface="Times New Roman" pitchFamily="18" charset="0"/>
                <a:cs typeface="Times New Roman" pitchFamily="18" charset="0"/>
              </a:rPr>
              <a:t>SINTONIA ZIEGLER-NICHOLS</a:t>
            </a:r>
            <a:endParaRPr lang="pt-BR"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50976" y="1428736"/>
            <a:ext cx="8786874" cy="5109091"/>
          </a:xfrm>
          <a:prstGeom prst="rect">
            <a:avLst/>
          </a:prstGeom>
          <a:noFill/>
        </p:spPr>
        <p:txBody>
          <a:bodyPr wrap="square" rtlCol="0">
            <a:spAutoFit/>
          </a:bodyPr>
          <a:lstStyle/>
          <a:p>
            <a:r>
              <a:rPr lang="pt-BR" sz="2100" dirty="0" smtClean="0">
                <a:latin typeface="Times New Roman" pitchFamily="18" charset="0"/>
                <a:cs typeface="Times New Roman" pitchFamily="18" charset="0"/>
              </a:rPr>
              <a:t>Método de análise </a:t>
            </a:r>
            <a:r>
              <a:rPr lang="pt-BR" sz="3200" b="1" dirty="0" smtClean="0">
                <a:solidFill>
                  <a:srgbClr val="FF0000"/>
                </a:solidFill>
                <a:latin typeface="Times New Roman" pitchFamily="18" charset="0"/>
                <a:cs typeface="Times New Roman" pitchFamily="18" charset="0"/>
              </a:rPr>
              <a:t>em malha aberta </a:t>
            </a:r>
            <a:r>
              <a:rPr lang="pt-BR" sz="2100" dirty="0" smtClean="0">
                <a:latin typeface="Times New Roman" pitchFamily="18" charset="0"/>
                <a:cs typeface="Times New Roman" pitchFamily="18" charset="0"/>
              </a:rPr>
              <a:t>aplicando degrau unitário:</a:t>
            </a: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TABELA*:</a:t>
            </a: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 TABELA OTIMIZADA PARA PO% = 25% </a:t>
            </a:r>
            <a:r>
              <a:rPr lang="pt-BR" sz="2100" dirty="0" smtClean="0">
                <a:latin typeface="Times New Roman" pitchFamily="18" charset="0"/>
                <a:cs typeface="Times New Roman" pitchFamily="18" charset="0"/>
                <a:sym typeface="Wingdings" pitchFamily="2" charset="2"/>
              </a:rPr>
              <a:t> Pode ser necessário refinar os valores obtidos a partir da tabela.</a:t>
            </a:r>
            <a:endParaRPr lang="pt-BR" sz="2100" dirty="0" smtClean="0">
              <a:latin typeface="Times New Roman" pitchFamily="18" charset="0"/>
              <a:cs typeface="Times New Roman" pitchFamily="18" charset="0"/>
            </a:endParaRPr>
          </a:p>
        </p:txBody>
      </p:sp>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76130" name="Equação" r:id="rId3" imgW="114120" imgH="215640" progId="Equation.3">
              <p:embed/>
            </p:oleObj>
          </a:graphicData>
        </a:graphic>
      </p:graphicFrame>
      <p:graphicFrame>
        <p:nvGraphicFramePr>
          <p:cNvPr id="5" name="Tabela 4"/>
          <p:cNvGraphicFramePr>
            <a:graphicFrameLocks noGrp="1"/>
          </p:cNvGraphicFramePr>
          <p:nvPr/>
        </p:nvGraphicFramePr>
        <p:xfrm>
          <a:off x="1000101" y="3374720"/>
          <a:ext cx="7072361" cy="1840230"/>
        </p:xfrm>
        <a:graphic>
          <a:graphicData uri="http://schemas.openxmlformats.org/drawingml/2006/table">
            <a:tbl>
              <a:tblPr/>
              <a:tblGrid>
                <a:gridCol w="1767323"/>
                <a:gridCol w="1768346"/>
                <a:gridCol w="1768346"/>
                <a:gridCol w="1768346"/>
              </a:tblGrid>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Tipo de </a:t>
                      </a:r>
                      <a:r>
                        <a:rPr lang="pt-BR" sz="2100" b="1" dirty="0" smtClean="0">
                          <a:latin typeface="Times New Roman" pitchFamily="18" charset="0"/>
                          <a:ea typeface="Times New Roman"/>
                          <a:cs typeface="Times New Roman" pitchFamily="18" charset="0"/>
                        </a:rPr>
                        <a:t>Controlador:</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a:latin typeface="Times New Roman" pitchFamily="18" charset="0"/>
                          <a:ea typeface="Times New Roman"/>
                          <a:cs typeface="Times New Roman" pitchFamily="18" charset="0"/>
                        </a:rPr>
                        <a:t>k</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smtClean="0">
                          <a:latin typeface="Times New Roman" pitchFamily="18" charset="0"/>
                          <a:ea typeface="Times New Roman"/>
                          <a:cs typeface="Times New Roman" pitchFamily="18" charset="0"/>
                        </a:rPr>
                        <a:t>Ti</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err="1" smtClean="0">
                          <a:latin typeface="Times New Roman" pitchFamily="18" charset="0"/>
                          <a:ea typeface="Times New Roman"/>
                          <a:cs typeface="Times New Roman" pitchFamily="18" charset="0"/>
                        </a:rPr>
                        <a:t>Td</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T/L</a:t>
                      </a:r>
                      <a:endParaRPr lang="pt-BR" sz="2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PI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0,9T/L</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L/0,3</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PID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1,2T/L</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2L</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0,5L</a:t>
                      </a:r>
                      <a:endParaRPr lang="pt-BR" sz="2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ZIEGLER-NICHOLS</a:t>
            </a:r>
            <a:endParaRPr lang="pt-BR" sz="3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77154"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POR RELÉ REALIMENTADO</a:t>
            </a:r>
            <a:endParaRPr lang="pt-BR" sz="3000" i="1" dirty="0">
              <a:latin typeface="Times New Roman" pitchFamily="18" charset="0"/>
              <a:cs typeface="Times New Roman" pitchFamily="18" charset="0"/>
            </a:endParaRPr>
          </a:p>
        </p:txBody>
      </p:sp>
      <p:sp>
        <p:nvSpPr>
          <p:cNvPr id="9" name="CaixaDeTexto 8"/>
          <p:cNvSpPr txBox="1"/>
          <p:nvPr/>
        </p:nvSpPr>
        <p:spPr>
          <a:xfrm>
            <a:off x="142844" y="5072074"/>
            <a:ext cx="8786874" cy="1061829"/>
          </a:xfrm>
          <a:prstGeom prst="rect">
            <a:avLst/>
          </a:prstGeom>
          <a:noFill/>
        </p:spPr>
        <p:txBody>
          <a:bodyPr wrap="square" rtlCol="0">
            <a:spAutoFit/>
          </a:bodyPr>
          <a:lstStyle/>
          <a:p>
            <a:r>
              <a:rPr lang="pt-BR" sz="2100" dirty="0" smtClean="0">
                <a:latin typeface="Times New Roman" pitchFamily="18" charset="0"/>
                <a:cs typeface="Times New Roman" pitchFamily="18" charset="0"/>
              </a:rPr>
              <a:t>Princípio para sistemas de controle com sintonia automática;</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Amplamente empregado em </a:t>
            </a:r>
            <a:r>
              <a:rPr lang="pt-BR" sz="2100" dirty="0" err="1" smtClean="0">
                <a:latin typeface="Times New Roman" pitchFamily="18" charset="0"/>
                <a:cs typeface="Times New Roman" pitchFamily="18" charset="0"/>
              </a:rPr>
              <a:t>CLPs</a:t>
            </a:r>
            <a:r>
              <a:rPr lang="pt-BR" sz="2100" dirty="0" smtClean="0">
                <a:latin typeface="Times New Roman" pitchFamily="18" charset="0"/>
                <a:cs typeface="Times New Roman" pitchFamily="18" charset="0"/>
              </a:rPr>
              <a:t>.</a:t>
            </a:r>
          </a:p>
        </p:txBody>
      </p:sp>
      <p:pic>
        <p:nvPicPr>
          <p:cNvPr id="177155" name="Picture 3"/>
          <p:cNvPicPr>
            <a:picLocks noChangeAspect="1" noChangeArrowheads="1"/>
          </p:cNvPicPr>
          <p:nvPr/>
        </p:nvPicPr>
        <p:blipFill>
          <a:blip r:embed="rId4"/>
          <a:srcRect/>
          <a:stretch>
            <a:fillRect/>
          </a:stretch>
        </p:blipFill>
        <p:spPr bwMode="auto">
          <a:xfrm>
            <a:off x="1214414" y="2595573"/>
            <a:ext cx="6600825" cy="2333625"/>
          </a:xfrm>
          <a:prstGeom prst="rect">
            <a:avLst/>
          </a:prstGeom>
          <a:noFill/>
          <a:ln w="9525">
            <a:noFill/>
            <a:miter lim="800000"/>
            <a:headEnd/>
            <a:tailEnd/>
          </a:ln>
          <a:effectLst/>
        </p:spPr>
      </p:pic>
      <p:sp>
        <p:nvSpPr>
          <p:cNvPr id="6" name="Retângulo 5"/>
          <p:cNvSpPr/>
          <p:nvPr/>
        </p:nvSpPr>
        <p:spPr>
          <a:xfrm>
            <a:off x="285720" y="1928802"/>
            <a:ext cx="4517199" cy="369332"/>
          </a:xfrm>
          <a:prstGeom prst="rect">
            <a:avLst/>
          </a:prstGeom>
        </p:spPr>
        <p:txBody>
          <a:bodyPr wrap="none">
            <a:spAutoFit/>
          </a:bodyPr>
          <a:lstStyle/>
          <a:p>
            <a:r>
              <a:rPr lang="pt-BR" b="1" dirty="0" smtClean="0">
                <a:latin typeface="Times New Roman" pitchFamily="18" charset="0"/>
                <a:cs typeface="Times New Roman" pitchFamily="18" charset="0"/>
              </a:rPr>
              <a:t>SINTONIA POR RELÉ REALIMENTADO</a:t>
            </a:r>
            <a:endParaRPr lang="pt-BR"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84322"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SINTONIA POR RELÉ REALIMENTADO</a:t>
            </a:r>
            <a:endParaRPr lang="pt-BR" sz="3000" i="1" dirty="0">
              <a:latin typeface="Times New Roman" pitchFamily="18" charset="0"/>
              <a:cs typeface="Times New Roman" pitchFamily="18" charset="0"/>
            </a:endParaRPr>
          </a:p>
        </p:txBody>
      </p:sp>
      <p:pic>
        <p:nvPicPr>
          <p:cNvPr id="184323" name="Picture 3"/>
          <p:cNvPicPr>
            <a:picLocks noChangeAspect="1" noChangeArrowheads="1"/>
          </p:cNvPicPr>
          <p:nvPr/>
        </p:nvPicPr>
        <p:blipFill>
          <a:blip r:embed="rId4"/>
          <a:srcRect/>
          <a:stretch>
            <a:fillRect/>
          </a:stretch>
        </p:blipFill>
        <p:spPr bwMode="auto">
          <a:xfrm>
            <a:off x="3329016" y="962033"/>
            <a:ext cx="5314950" cy="3609975"/>
          </a:xfrm>
          <a:prstGeom prst="rect">
            <a:avLst/>
          </a:prstGeom>
          <a:noFill/>
          <a:ln w="9525">
            <a:noFill/>
            <a:miter lim="800000"/>
            <a:headEnd/>
            <a:tailEnd/>
          </a:ln>
          <a:effectLst/>
        </p:spPr>
      </p:pic>
      <p:sp>
        <p:nvSpPr>
          <p:cNvPr id="7" name="CaixaDeTexto 6"/>
          <p:cNvSpPr txBox="1"/>
          <p:nvPr/>
        </p:nvSpPr>
        <p:spPr>
          <a:xfrm>
            <a:off x="142844" y="1571612"/>
            <a:ext cx="4929222" cy="1061829"/>
          </a:xfrm>
          <a:prstGeom prst="rect">
            <a:avLst/>
          </a:prstGeom>
          <a:noFill/>
        </p:spPr>
        <p:txBody>
          <a:bodyPr wrap="square" rtlCol="0">
            <a:spAutoFit/>
          </a:bodyPr>
          <a:lstStyle/>
          <a:p>
            <a:r>
              <a:rPr lang="pt-BR" sz="2100" i="1" dirty="0" err="1" smtClean="0">
                <a:latin typeface="Times New Roman" pitchFamily="18" charset="0"/>
                <a:cs typeface="Times New Roman" pitchFamily="18" charset="0"/>
              </a:rPr>
              <a:t>fu</a:t>
            </a:r>
            <a:r>
              <a:rPr lang="pt-BR" sz="2100" dirty="0" smtClean="0">
                <a:latin typeface="Times New Roman" pitchFamily="18" charset="0"/>
                <a:cs typeface="Times New Roman" pitchFamily="18" charset="0"/>
              </a:rPr>
              <a:t>: frequência crítica;</a:t>
            </a:r>
          </a:p>
          <a:p>
            <a:r>
              <a:rPr lang="pt-BR" sz="2100" i="1" dirty="0" smtClean="0">
                <a:latin typeface="Times New Roman" pitchFamily="18" charset="0"/>
                <a:cs typeface="Times New Roman" pitchFamily="18" charset="0"/>
              </a:rPr>
              <a:t>a</a:t>
            </a:r>
            <a:r>
              <a:rPr lang="pt-BR" sz="2100" dirty="0" smtClean="0">
                <a:latin typeface="Times New Roman" pitchFamily="18" charset="0"/>
                <a:cs typeface="Times New Roman" pitchFamily="18" charset="0"/>
              </a:rPr>
              <a:t>: amplitude da saída;</a:t>
            </a:r>
          </a:p>
          <a:p>
            <a:r>
              <a:rPr lang="pt-BR" sz="2100" i="1" dirty="0" smtClean="0">
                <a:latin typeface="Times New Roman" pitchFamily="18" charset="0"/>
                <a:cs typeface="Times New Roman" pitchFamily="18" charset="0"/>
              </a:rPr>
              <a:t>d</a:t>
            </a:r>
            <a:r>
              <a:rPr lang="pt-BR" sz="2100" dirty="0" smtClean="0">
                <a:latin typeface="Times New Roman" pitchFamily="18" charset="0"/>
                <a:cs typeface="Times New Roman" pitchFamily="18" charset="0"/>
              </a:rPr>
              <a:t>: amplitude do relé.</a:t>
            </a:r>
          </a:p>
        </p:txBody>
      </p:sp>
      <p:graphicFrame>
        <p:nvGraphicFramePr>
          <p:cNvPr id="184324" name="Object 4"/>
          <p:cNvGraphicFramePr>
            <a:graphicFrameLocks noChangeAspect="1"/>
          </p:cNvGraphicFramePr>
          <p:nvPr/>
        </p:nvGraphicFramePr>
        <p:xfrm>
          <a:off x="357158" y="3000372"/>
          <a:ext cx="930275" cy="720725"/>
        </p:xfrm>
        <a:graphic>
          <a:graphicData uri="http://schemas.openxmlformats.org/presentationml/2006/ole">
            <p:oleObj spid="_x0000_s184324" name="Equação" r:id="rId5" imgW="533160" imgH="419040" progId="Equation.3">
              <p:embed/>
            </p:oleObj>
          </a:graphicData>
        </a:graphic>
      </p:graphicFrame>
      <p:graphicFrame>
        <p:nvGraphicFramePr>
          <p:cNvPr id="184325" name="Object 5"/>
          <p:cNvGraphicFramePr>
            <a:graphicFrameLocks noChangeAspect="1"/>
          </p:cNvGraphicFramePr>
          <p:nvPr/>
        </p:nvGraphicFramePr>
        <p:xfrm>
          <a:off x="1857356" y="3071810"/>
          <a:ext cx="1019175" cy="677863"/>
        </p:xfrm>
        <a:graphic>
          <a:graphicData uri="http://schemas.openxmlformats.org/presentationml/2006/ole">
            <p:oleObj spid="_x0000_s184325" name="Equação" r:id="rId6" imgW="583920" imgH="393480" progId="Equation.3">
              <p:embed/>
            </p:oleObj>
          </a:graphicData>
        </a:graphic>
      </p:graphicFrame>
      <p:graphicFrame>
        <p:nvGraphicFramePr>
          <p:cNvPr id="10" name="Tabela 9"/>
          <p:cNvGraphicFramePr>
            <a:graphicFrameLocks noGrp="1"/>
          </p:cNvGraphicFramePr>
          <p:nvPr/>
        </p:nvGraphicFramePr>
        <p:xfrm>
          <a:off x="71406" y="4660604"/>
          <a:ext cx="7072361" cy="1840230"/>
        </p:xfrm>
        <a:graphic>
          <a:graphicData uri="http://schemas.openxmlformats.org/drawingml/2006/table">
            <a:tbl>
              <a:tblPr/>
              <a:tblGrid>
                <a:gridCol w="1767323"/>
                <a:gridCol w="1768346"/>
                <a:gridCol w="1768346"/>
                <a:gridCol w="1768346"/>
              </a:tblGrid>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Tipo de </a:t>
                      </a:r>
                      <a:r>
                        <a:rPr lang="pt-BR" sz="2100" b="1" dirty="0" smtClean="0">
                          <a:latin typeface="Times New Roman" pitchFamily="18" charset="0"/>
                          <a:ea typeface="Times New Roman"/>
                          <a:cs typeface="Times New Roman" pitchFamily="18" charset="0"/>
                        </a:rPr>
                        <a:t>Controlador:</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a:latin typeface="Times New Roman" pitchFamily="18" charset="0"/>
                          <a:ea typeface="Times New Roman"/>
                          <a:cs typeface="Times New Roman" pitchFamily="18" charset="0"/>
                        </a:rPr>
                        <a:t>k</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smtClean="0">
                          <a:latin typeface="Times New Roman" pitchFamily="18" charset="0"/>
                          <a:ea typeface="Times New Roman"/>
                          <a:cs typeface="Times New Roman" pitchFamily="18" charset="0"/>
                        </a:rPr>
                        <a:t>Ti</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b="1" i="1" dirty="0" err="1" smtClean="0">
                          <a:latin typeface="Times New Roman" pitchFamily="18" charset="0"/>
                          <a:ea typeface="Times New Roman"/>
                          <a:cs typeface="Times New Roman" pitchFamily="18" charset="0"/>
                        </a:rPr>
                        <a:t>Td</a:t>
                      </a:r>
                      <a:endParaRPr lang="pt-BR" sz="2100" b="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0,5</a:t>
                      </a:r>
                      <a:r>
                        <a:rPr lang="pt-BR" sz="2100" i="1" dirty="0" err="1" smtClean="0">
                          <a:latin typeface="Times New Roman" pitchFamily="18" charset="0"/>
                          <a:ea typeface="Times New Roman"/>
                          <a:cs typeface="Times New Roman" pitchFamily="18" charset="0"/>
                        </a:rPr>
                        <a:t>ku</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PI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0,4</a:t>
                      </a:r>
                      <a:r>
                        <a:rPr lang="pt-BR" sz="2100" i="1" dirty="0" err="1" smtClean="0">
                          <a:latin typeface="Times New Roman" pitchFamily="18" charset="0"/>
                          <a:ea typeface="Times New Roman"/>
                          <a:cs typeface="Times New Roman" pitchFamily="18" charset="0"/>
                        </a:rPr>
                        <a:t>ku</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0,8</a:t>
                      </a:r>
                      <a:r>
                        <a:rPr lang="pt-BR" sz="2100" i="1" dirty="0" smtClean="0">
                          <a:latin typeface="Times New Roman" pitchFamily="18" charset="0"/>
                          <a:ea typeface="Times New Roman"/>
                          <a:cs typeface="Times New Roman" pitchFamily="18" charset="0"/>
                        </a:rPr>
                        <a:t>Tu</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a:latin typeface="Times New Roman" pitchFamily="18" charset="0"/>
                          <a:ea typeface="Times New Roman"/>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pt-BR" sz="2100" b="1" dirty="0">
                          <a:latin typeface="Times New Roman" pitchFamily="18" charset="0"/>
                          <a:ea typeface="Times New Roman"/>
                          <a:cs typeface="Times New Roman" pitchFamily="18" charset="0"/>
                        </a:rPr>
                        <a:t>PID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0,6</a:t>
                      </a:r>
                      <a:r>
                        <a:rPr lang="pt-BR" sz="2100" i="1" dirty="0" err="1" smtClean="0">
                          <a:latin typeface="Times New Roman" pitchFamily="18" charset="0"/>
                          <a:ea typeface="Times New Roman"/>
                          <a:cs typeface="Times New Roman" pitchFamily="18" charset="0"/>
                        </a:rPr>
                        <a:t>ku</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0,5</a:t>
                      </a:r>
                      <a:r>
                        <a:rPr lang="pt-BR" sz="2100" i="1" dirty="0" smtClean="0">
                          <a:latin typeface="Times New Roman" pitchFamily="18" charset="0"/>
                          <a:ea typeface="Times New Roman"/>
                          <a:cs typeface="Times New Roman" pitchFamily="18" charset="0"/>
                        </a:rPr>
                        <a:t>Tu</a:t>
                      </a:r>
                      <a:endParaRPr lang="pt-BR" sz="21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100" dirty="0" smtClean="0">
                          <a:latin typeface="Times New Roman" pitchFamily="18" charset="0"/>
                          <a:ea typeface="Times New Roman"/>
                          <a:cs typeface="Times New Roman" pitchFamily="18" charset="0"/>
                        </a:rPr>
                        <a:t>0,12</a:t>
                      </a:r>
                      <a:r>
                        <a:rPr lang="pt-BR" sz="2100" i="1" dirty="0" smtClean="0">
                          <a:latin typeface="Times New Roman" pitchFamily="18" charset="0"/>
                          <a:ea typeface="Times New Roman"/>
                          <a:cs typeface="Times New Roman" pitchFamily="18" charset="0"/>
                        </a:rPr>
                        <a:t>Tu</a:t>
                      </a:r>
                      <a:endParaRPr lang="pt-BR" sz="21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CaixaDeTexto 10"/>
          <p:cNvSpPr txBox="1"/>
          <p:nvPr/>
        </p:nvSpPr>
        <p:spPr>
          <a:xfrm>
            <a:off x="7365773" y="4500570"/>
            <a:ext cx="1992573" cy="2354491"/>
          </a:xfrm>
          <a:prstGeom prst="rect">
            <a:avLst/>
          </a:prstGeom>
          <a:noFill/>
        </p:spPr>
        <p:txBody>
          <a:bodyPr wrap="square" rtlCol="0">
            <a:spAutoFit/>
          </a:bodyPr>
          <a:lstStyle/>
          <a:p>
            <a:r>
              <a:rPr lang="pt-BR" sz="2100" dirty="0" smtClean="0">
                <a:latin typeface="Times New Roman" pitchFamily="18" charset="0"/>
                <a:cs typeface="Times New Roman" pitchFamily="18" charset="0"/>
              </a:rPr>
              <a:t>Para </a:t>
            </a:r>
          </a:p>
          <a:p>
            <a:r>
              <a:rPr lang="pt-BR" sz="2100" dirty="0" smtClean="0">
                <a:latin typeface="Times New Roman" pitchFamily="18" charset="0"/>
                <a:cs typeface="Times New Roman" pitchFamily="18" charset="0"/>
              </a:rPr>
              <a:t>PO% = 25%,</a:t>
            </a:r>
          </a:p>
          <a:p>
            <a:r>
              <a:rPr lang="pt-BR" sz="2100" dirty="0" smtClean="0">
                <a:latin typeface="Times New Roman" pitchFamily="18" charset="0"/>
                <a:cs typeface="Times New Roman" pitchFamily="18" charset="0"/>
              </a:rPr>
              <a:t>Podendo ser necessário refinar os valores k, ki e </a:t>
            </a:r>
            <a:r>
              <a:rPr lang="pt-BR" sz="2100" dirty="0" err="1" smtClean="0">
                <a:latin typeface="Times New Roman" pitchFamily="18" charset="0"/>
                <a:cs typeface="Times New Roman" pitchFamily="18" charset="0"/>
              </a:rPr>
              <a:t>kd</a:t>
            </a:r>
            <a:r>
              <a:rPr lang="pt-BR" sz="21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p:cNvPicPr>
            <a:picLocks noChangeAspect="1" noChangeArrowheads="1"/>
          </p:cNvPicPr>
          <p:nvPr/>
        </p:nvPicPr>
        <p:blipFill>
          <a:blip r:embed="rId3"/>
          <a:srcRect/>
          <a:stretch>
            <a:fillRect/>
          </a:stretch>
        </p:blipFill>
        <p:spPr bwMode="auto">
          <a:xfrm>
            <a:off x="4393437" y="1700216"/>
            <a:ext cx="4607719" cy="2300288"/>
          </a:xfrm>
          <a:prstGeom prst="rect">
            <a:avLst/>
          </a:prstGeom>
          <a:noFill/>
          <a:ln w="9525">
            <a:noFill/>
            <a:miter lim="800000"/>
            <a:headEnd/>
            <a:tailEnd/>
          </a:ln>
          <a:effectLst/>
        </p:spPr>
      </p:pic>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07522" name="Equação" r:id="rId4"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INTRODUÇÃO</a:t>
            </a:r>
            <a:endParaRPr lang="pt-BR" sz="3000" dirty="0">
              <a:latin typeface="Times New Roman" pitchFamily="18" charset="0"/>
              <a:cs typeface="Times New Roman" pitchFamily="18" charset="0"/>
            </a:endParaRPr>
          </a:p>
        </p:txBody>
      </p:sp>
      <p:sp>
        <p:nvSpPr>
          <p:cNvPr id="9" name="CaixaDeTexto 8"/>
          <p:cNvSpPr txBox="1"/>
          <p:nvPr/>
        </p:nvSpPr>
        <p:spPr>
          <a:xfrm>
            <a:off x="285720" y="1652791"/>
            <a:ext cx="8572560" cy="5586145"/>
          </a:xfrm>
          <a:prstGeom prst="rect">
            <a:avLst/>
          </a:prstGeom>
          <a:noFill/>
        </p:spPr>
        <p:txBody>
          <a:bodyPr wrap="square" rtlCol="0">
            <a:spAutoFit/>
          </a:bodyPr>
          <a:lstStyle/>
          <a:p>
            <a:r>
              <a:rPr lang="pt-BR" sz="2100" dirty="0" smtClean="0">
                <a:latin typeface="Times New Roman" pitchFamily="18" charset="0"/>
                <a:cs typeface="Times New Roman" pitchFamily="18" charset="0"/>
              </a:rPr>
              <a:t>Estudaremos, hoje, o controlador PID: </a:t>
            </a:r>
          </a:p>
          <a:p>
            <a:r>
              <a:rPr lang="pt-BR" sz="2100" dirty="0" smtClean="0">
                <a:latin typeface="Times New Roman" pitchFamily="18" charset="0"/>
                <a:cs typeface="Times New Roman" pitchFamily="18" charset="0"/>
              </a:rPr>
              <a:t>    </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           P → Proporcional;</a:t>
            </a:r>
          </a:p>
          <a:p>
            <a:r>
              <a:rPr lang="pt-BR" sz="2100" dirty="0" smtClean="0">
                <a:latin typeface="Times New Roman" pitchFamily="18" charset="0"/>
                <a:cs typeface="Times New Roman" pitchFamily="18" charset="0"/>
              </a:rPr>
              <a:t>               I  →  Integral;</a:t>
            </a:r>
          </a:p>
          <a:p>
            <a:r>
              <a:rPr lang="pt-BR" sz="2100" dirty="0" smtClean="0">
                <a:latin typeface="Times New Roman" pitchFamily="18" charset="0"/>
                <a:cs typeface="Times New Roman" pitchFamily="18" charset="0"/>
              </a:rPr>
              <a:t>                   D → Derivativo.</a:t>
            </a:r>
          </a:p>
          <a:p>
            <a:endParaRPr lang="pt-BR" sz="2100" dirty="0" smtClean="0">
              <a:latin typeface="Times New Roman" pitchFamily="18" charset="0"/>
              <a:cs typeface="Times New Roman" pitchFamily="18" charset="0"/>
            </a:endParaRPr>
          </a:p>
          <a:p>
            <a:endParaRPr lang="pt-BR" sz="1000" dirty="0" smtClean="0">
              <a:latin typeface="Times New Roman" pitchFamily="18" charset="0"/>
              <a:cs typeface="Times New Roman" pitchFamily="18" charset="0"/>
            </a:endParaRPr>
          </a:p>
          <a:p>
            <a:pPr lvl="1">
              <a:buFont typeface="Arial" pitchFamily="34" charset="0"/>
              <a:buChar char="•"/>
            </a:pPr>
            <a:r>
              <a:rPr lang="pt-BR" sz="2100" dirty="0" smtClean="0">
                <a:latin typeface="Times New Roman" pitchFamily="18" charset="0"/>
                <a:cs typeface="Times New Roman" pitchFamily="18" charset="0"/>
              </a:rPr>
              <a:t>Ação do controlador PID: fornecer, na sua saída, o sinal </a:t>
            </a:r>
            <a:r>
              <a:rPr lang="pt-BR" sz="2100" i="1" dirty="0" smtClean="0">
                <a:latin typeface="Times New Roman" pitchFamily="18" charset="0"/>
                <a:cs typeface="Times New Roman" pitchFamily="18" charset="0"/>
              </a:rPr>
              <a:t>u</a:t>
            </a:r>
            <a:r>
              <a:rPr lang="pt-BR" sz="2100" dirty="0" smtClean="0">
                <a:latin typeface="Times New Roman" pitchFamily="18" charset="0"/>
                <a:cs typeface="Times New Roman" pitchFamily="18" charset="0"/>
              </a:rPr>
              <a:t>(</a:t>
            </a:r>
            <a:r>
              <a:rPr lang="pt-BR" sz="2100" i="1" dirty="0" smtClean="0">
                <a:latin typeface="Times New Roman" pitchFamily="18" charset="0"/>
                <a:cs typeface="Times New Roman" pitchFamily="18" charset="0"/>
              </a:rPr>
              <a:t>t</a:t>
            </a:r>
            <a:r>
              <a:rPr lang="pt-BR" sz="2100" dirty="0" smtClean="0">
                <a:latin typeface="Times New Roman" pitchFamily="18" charset="0"/>
                <a:cs typeface="Times New Roman" pitchFamily="18" charset="0"/>
              </a:rPr>
              <a:t>) (</a:t>
            </a:r>
            <a:r>
              <a:rPr lang="pt-BR" sz="2100" b="1" dirty="0" smtClean="0">
                <a:latin typeface="Times New Roman" pitchFamily="18" charset="0"/>
                <a:cs typeface="Times New Roman" pitchFamily="18" charset="0"/>
              </a:rPr>
              <a:t>não  confundir este </a:t>
            </a:r>
            <a:r>
              <a:rPr lang="pt-BR" sz="2100" b="1" i="1" dirty="0" smtClean="0">
                <a:latin typeface="Times New Roman" pitchFamily="18" charset="0"/>
                <a:cs typeface="Times New Roman" pitchFamily="18" charset="0"/>
              </a:rPr>
              <a:t>u</a:t>
            </a:r>
            <a:r>
              <a:rPr lang="pt-BR" sz="2100" b="1" dirty="0" smtClean="0">
                <a:latin typeface="Times New Roman" pitchFamily="18" charset="0"/>
                <a:cs typeface="Times New Roman" pitchFamily="18" charset="0"/>
              </a:rPr>
              <a:t>(</a:t>
            </a:r>
            <a:r>
              <a:rPr lang="pt-BR" sz="2100" b="1" i="1" dirty="0" smtClean="0">
                <a:latin typeface="Times New Roman" pitchFamily="18" charset="0"/>
                <a:cs typeface="Times New Roman" pitchFamily="18" charset="0"/>
              </a:rPr>
              <a:t>t</a:t>
            </a:r>
            <a:r>
              <a:rPr lang="pt-BR" sz="2100" b="1" dirty="0" smtClean="0">
                <a:latin typeface="Times New Roman" pitchFamily="18" charset="0"/>
                <a:cs typeface="Times New Roman" pitchFamily="18" charset="0"/>
              </a:rPr>
              <a:t>) com a nomenclatura usual para a função degrau unitário</a:t>
            </a:r>
            <a:r>
              <a:rPr lang="pt-BR" sz="2100" dirty="0" smtClean="0">
                <a:latin typeface="Times New Roman" pitchFamily="18" charset="0"/>
                <a:cs typeface="Times New Roman" pitchFamily="18" charset="0"/>
              </a:rPr>
              <a:t>).</a:t>
            </a:r>
          </a:p>
          <a:p>
            <a:pPr lvl="1"/>
            <a:endParaRPr lang="pt-BR" sz="2100" dirty="0" smtClean="0">
              <a:latin typeface="Times New Roman" pitchFamily="18" charset="0"/>
              <a:cs typeface="Times New Roman" pitchFamily="18" charset="0"/>
            </a:endParaRPr>
          </a:p>
          <a:p>
            <a:pPr lvl="1">
              <a:buFont typeface="Arial" pitchFamily="34" charset="0"/>
              <a:buChar char="•"/>
            </a:pPr>
            <a:r>
              <a:rPr lang="pt-BR" sz="2100" dirty="0" smtClean="0">
                <a:latin typeface="Times New Roman" pitchFamily="18" charset="0"/>
                <a:cs typeface="Times New Roman" pitchFamily="18" charset="0"/>
              </a:rPr>
              <a:t>Em outras palavras, o controlador fornece a excitação para a planta, sendo tal sinal projetado para controlar o comportamento total do sistema.</a:t>
            </a:r>
          </a:p>
          <a:p>
            <a:pPr lvl="1">
              <a:buFont typeface="Arial" pitchFamily="34" charset="0"/>
              <a:buChar char="•"/>
            </a:pPr>
            <a:endParaRPr lang="pt-BR" sz="2100" dirty="0" smtClean="0">
              <a:latin typeface="Times New Roman" pitchFamily="18" charset="0"/>
              <a:cs typeface="Times New Roman" pitchFamily="18" charset="0"/>
            </a:endParaRPr>
          </a:p>
          <a:p>
            <a:pPr lvl="1">
              <a:buFont typeface="Arial" pitchFamily="34" charset="0"/>
              <a:buChar char="•"/>
            </a:pPr>
            <a:r>
              <a:rPr lang="pt-BR" sz="2100" dirty="0" smtClean="0">
                <a:latin typeface="Times New Roman" pitchFamily="18" charset="0"/>
                <a:cs typeface="Times New Roman" pitchFamily="18" charset="0"/>
              </a:rPr>
              <a:t>Atualmente, PID é o controlador mais utilizado na indústria.</a:t>
            </a:r>
          </a:p>
          <a:p>
            <a:endParaRPr lang="pt-BR" sz="21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500034" y="4929198"/>
            <a:ext cx="3714776" cy="857256"/>
          </a:xfrm>
          <a:prstGeom prst="rect">
            <a:avLst/>
          </a:prstGeom>
          <a:solidFill>
            <a:srgbClr val="0070C0">
              <a:alpha val="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08546"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INTRODUÇÃO</a:t>
            </a:r>
            <a:endParaRPr lang="pt-BR" sz="3000" dirty="0">
              <a:latin typeface="Times New Roman" pitchFamily="18" charset="0"/>
              <a:cs typeface="Times New Roman" pitchFamily="18" charset="0"/>
            </a:endParaRPr>
          </a:p>
        </p:txBody>
      </p:sp>
      <p:sp>
        <p:nvSpPr>
          <p:cNvPr id="9" name="CaixaDeTexto 8"/>
          <p:cNvSpPr txBox="1"/>
          <p:nvPr/>
        </p:nvSpPr>
        <p:spPr>
          <a:xfrm>
            <a:off x="428596" y="1785926"/>
            <a:ext cx="8358246" cy="2677656"/>
          </a:xfrm>
          <a:prstGeom prst="rect">
            <a:avLst/>
          </a:prstGeom>
          <a:noFill/>
        </p:spPr>
        <p:txBody>
          <a:bodyPr wrap="square" rtlCol="0">
            <a:spAutoFit/>
          </a:bodyPr>
          <a:lstStyle/>
          <a:p>
            <a:r>
              <a:rPr lang="pt-BR" sz="2100" dirty="0" smtClean="0">
                <a:latin typeface="Times New Roman" pitchFamily="18" charset="0"/>
                <a:cs typeface="Times New Roman" pitchFamily="18" charset="0"/>
              </a:rPr>
              <a:t>O controlador PID pode ter uma ou mais das suas ações suprimidas, por exemplo controladores do tipo PD ou PI ou P.</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É utilizado tanto para controle analógico quanto para controle digital.</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Pode-se determinar a atuação do PID sobre a planta de diferentes formas. Consideraremos o caso de realimentação unitária, com a expressão </a:t>
            </a:r>
            <a:r>
              <a:rPr lang="pt-BR" sz="2100" i="1" dirty="0" smtClean="0">
                <a:latin typeface="Times New Roman" pitchFamily="18" charset="0"/>
                <a:cs typeface="Times New Roman" pitchFamily="18" charset="0"/>
              </a:rPr>
              <a:t>u</a:t>
            </a:r>
            <a:r>
              <a:rPr lang="pt-BR" sz="2100" dirty="0" smtClean="0">
                <a:latin typeface="Times New Roman" pitchFamily="18" charset="0"/>
                <a:cs typeface="Times New Roman" pitchFamily="18" charset="0"/>
              </a:rPr>
              <a:t>(</a:t>
            </a:r>
            <a:r>
              <a:rPr lang="pt-BR" sz="2100" i="1" dirty="0" smtClean="0">
                <a:latin typeface="Times New Roman" pitchFamily="18" charset="0"/>
                <a:cs typeface="Times New Roman" pitchFamily="18" charset="0"/>
              </a:rPr>
              <a:t>t</a:t>
            </a:r>
            <a:r>
              <a:rPr lang="pt-BR" sz="2100" dirty="0" smtClean="0">
                <a:latin typeface="Times New Roman" pitchFamily="18" charset="0"/>
                <a:cs typeface="Times New Roman" pitchFamily="18" charset="0"/>
              </a:rPr>
              <a:t>) descrita como:</a:t>
            </a:r>
            <a:endParaRPr lang="pt-BR" dirty="0"/>
          </a:p>
        </p:txBody>
      </p:sp>
      <p:pic>
        <p:nvPicPr>
          <p:cNvPr id="108547" name="Picture 3"/>
          <p:cNvPicPr>
            <a:picLocks noChangeAspect="1" noChangeArrowheads="1"/>
          </p:cNvPicPr>
          <p:nvPr/>
        </p:nvPicPr>
        <p:blipFill>
          <a:blip r:embed="rId4"/>
          <a:srcRect/>
          <a:stretch>
            <a:fillRect/>
          </a:stretch>
        </p:blipFill>
        <p:spPr bwMode="auto">
          <a:xfrm>
            <a:off x="4584412" y="4515824"/>
            <a:ext cx="4273868" cy="1913572"/>
          </a:xfrm>
          <a:prstGeom prst="rect">
            <a:avLst/>
          </a:prstGeom>
          <a:noFill/>
          <a:ln w="9525">
            <a:noFill/>
            <a:miter lim="800000"/>
            <a:headEnd/>
            <a:tailEnd/>
          </a:ln>
          <a:effectLst/>
        </p:spPr>
      </p:pic>
      <p:graphicFrame>
        <p:nvGraphicFramePr>
          <p:cNvPr id="108548" name="Object 4"/>
          <p:cNvGraphicFramePr>
            <a:graphicFrameLocks noChangeAspect="1"/>
          </p:cNvGraphicFramePr>
          <p:nvPr/>
        </p:nvGraphicFramePr>
        <p:xfrm>
          <a:off x="534985" y="4954604"/>
          <a:ext cx="3679825" cy="831850"/>
        </p:xfrm>
        <a:graphic>
          <a:graphicData uri="http://schemas.openxmlformats.org/presentationml/2006/ole">
            <p:oleObj spid="_x0000_s108548" name="Equação" r:id="rId5" imgW="2108160" imgH="482400" progId="Equation.3">
              <p:embed/>
            </p:oleObj>
          </a:graphicData>
        </a:graphic>
      </p:graphicFrame>
      <p:graphicFrame>
        <p:nvGraphicFramePr>
          <p:cNvPr id="108549" name="Object 5"/>
          <p:cNvGraphicFramePr>
            <a:graphicFrameLocks noChangeAspect="1"/>
          </p:cNvGraphicFramePr>
          <p:nvPr/>
        </p:nvGraphicFramePr>
        <p:xfrm>
          <a:off x="1357290" y="6143644"/>
          <a:ext cx="1905000" cy="373063"/>
        </p:xfrm>
        <a:graphic>
          <a:graphicData uri="http://schemas.openxmlformats.org/presentationml/2006/ole">
            <p:oleObj spid="_x0000_s108549" name="Equação" r:id="rId6" imgW="1091880" imgH="21564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47458"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INTRODUÇÃO</a:t>
            </a:r>
            <a:endParaRPr lang="pt-BR" sz="3000" dirty="0">
              <a:latin typeface="Times New Roman" pitchFamily="18" charset="0"/>
              <a:cs typeface="Times New Roman" pitchFamily="18" charset="0"/>
            </a:endParaRPr>
          </a:p>
        </p:txBody>
      </p:sp>
      <p:sp>
        <p:nvSpPr>
          <p:cNvPr id="9" name="CaixaDeTexto 8"/>
          <p:cNvSpPr txBox="1"/>
          <p:nvPr/>
        </p:nvSpPr>
        <p:spPr>
          <a:xfrm>
            <a:off x="357158" y="2214554"/>
            <a:ext cx="8358246" cy="4878259"/>
          </a:xfrm>
          <a:prstGeom prst="rect">
            <a:avLst/>
          </a:prstGeom>
          <a:noFill/>
        </p:spPr>
        <p:txBody>
          <a:bodyPr wrap="square" rtlCol="0">
            <a:spAutoFit/>
          </a:bodyPr>
          <a:lstStyle/>
          <a:p>
            <a:r>
              <a:rPr lang="pt-BR" sz="2100" dirty="0" smtClean="0">
                <a:latin typeface="Times New Roman" pitchFamily="18" charset="0"/>
                <a:cs typeface="Times New Roman" pitchFamily="18" charset="0"/>
              </a:rPr>
              <a:t>Na equação:</a:t>
            </a:r>
          </a:p>
          <a:p>
            <a:endParaRPr lang="pt-BR" sz="2100" i="1"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O valor de referência </a:t>
            </a:r>
            <a:r>
              <a:rPr lang="pt-BR" sz="2100" i="1" dirty="0" smtClean="0">
                <a:latin typeface="Times New Roman" pitchFamily="18" charset="0"/>
                <a:cs typeface="Times New Roman" pitchFamily="18" charset="0"/>
              </a:rPr>
              <a:t>r</a:t>
            </a:r>
            <a:r>
              <a:rPr lang="pt-BR" sz="2100" dirty="0" smtClean="0">
                <a:latin typeface="Times New Roman" pitchFamily="18" charset="0"/>
                <a:cs typeface="Times New Roman" pitchFamily="18" charset="0"/>
              </a:rPr>
              <a:t>(</a:t>
            </a:r>
            <a:r>
              <a:rPr lang="pt-BR" sz="2100" i="1" dirty="0" smtClean="0">
                <a:latin typeface="Times New Roman" pitchFamily="18" charset="0"/>
                <a:cs typeface="Times New Roman" pitchFamily="18" charset="0"/>
              </a:rPr>
              <a:t>t</a:t>
            </a:r>
            <a:r>
              <a:rPr lang="pt-BR" sz="2100" dirty="0" smtClean="0">
                <a:latin typeface="Times New Roman" pitchFamily="18" charset="0"/>
                <a:cs typeface="Times New Roman" pitchFamily="18" charset="0"/>
              </a:rPr>
              <a:t>) também é chamado de </a:t>
            </a:r>
            <a:r>
              <a:rPr lang="pt-BR" sz="2100" b="1" i="1" dirty="0" err="1" smtClean="0">
                <a:latin typeface="Times New Roman" pitchFamily="18" charset="0"/>
                <a:cs typeface="Times New Roman" pitchFamily="18" charset="0"/>
              </a:rPr>
              <a:t>setpoint</a:t>
            </a:r>
            <a:r>
              <a:rPr lang="pt-BR" sz="2100" dirty="0" smtClean="0">
                <a:latin typeface="Times New Roman" pitchFamily="18" charset="0"/>
                <a:cs typeface="Times New Roman" pitchFamily="18" charset="0"/>
              </a:rPr>
              <a:t>. </a:t>
            </a:r>
          </a:p>
          <a:p>
            <a:r>
              <a:rPr lang="pt-BR" sz="2100" dirty="0" smtClean="0">
                <a:latin typeface="Times New Roman" pitchFamily="18" charset="0"/>
                <a:cs typeface="Times New Roman" pitchFamily="18" charset="0"/>
              </a:rPr>
              <a:t>O sinal </a:t>
            </a:r>
            <a:r>
              <a:rPr lang="pt-BR" sz="2100" i="1" dirty="0" smtClean="0">
                <a:latin typeface="Times New Roman" pitchFamily="18" charset="0"/>
                <a:cs typeface="Times New Roman" pitchFamily="18" charset="0"/>
              </a:rPr>
              <a:t>u</a:t>
            </a:r>
            <a:r>
              <a:rPr lang="pt-BR" sz="2100" dirty="0" smtClean="0">
                <a:latin typeface="Times New Roman" pitchFamily="18" charset="0"/>
                <a:cs typeface="Times New Roman" pitchFamily="18" charset="0"/>
              </a:rPr>
              <a:t>(</a:t>
            </a:r>
            <a:r>
              <a:rPr lang="pt-BR" sz="2100" i="1" dirty="0" smtClean="0">
                <a:latin typeface="Times New Roman" pitchFamily="18" charset="0"/>
                <a:cs typeface="Times New Roman" pitchFamily="18" charset="0"/>
              </a:rPr>
              <a:t>t</a:t>
            </a:r>
            <a:r>
              <a:rPr lang="pt-BR" sz="2100" dirty="0" smtClean="0">
                <a:latin typeface="Times New Roman" pitchFamily="18" charset="0"/>
                <a:cs typeface="Times New Roman" pitchFamily="18" charset="0"/>
              </a:rPr>
              <a:t>) é a </a:t>
            </a:r>
            <a:r>
              <a:rPr lang="pt-BR" sz="2100" b="1" dirty="0" smtClean="0">
                <a:latin typeface="Times New Roman" pitchFamily="18" charset="0"/>
                <a:cs typeface="Times New Roman" pitchFamily="18" charset="0"/>
              </a:rPr>
              <a:t>lei de controle </a:t>
            </a:r>
            <a:r>
              <a:rPr lang="pt-BR" sz="2100" dirty="0" smtClean="0">
                <a:latin typeface="Times New Roman" pitchFamily="18" charset="0"/>
                <a:cs typeface="Times New Roman" pitchFamily="18" charset="0"/>
              </a:rPr>
              <a:t>aplicada na planta ou processo.</a:t>
            </a:r>
          </a:p>
          <a:p>
            <a:r>
              <a:rPr lang="pt-BR" sz="2100" dirty="0" smtClean="0">
                <a:latin typeface="Times New Roman" pitchFamily="18" charset="0"/>
                <a:cs typeface="Times New Roman" pitchFamily="18" charset="0"/>
              </a:rPr>
              <a:t>Neste tipo de controlador há três parâmetros que devem ser determinados no projeto:</a:t>
            </a:r>
          </a:p>
          <a:p>
            <a:endParaRPr lang="pt-BR" sz="1000" dirty="0" smtClean="0">
              <a:latin typeface="Times New Roman" pitchFamily="18" charset="0"/>
              <a:cs typeface="Times New Roman" pitchFamily="18" charset="0"/>
            </a:endParaRPr>
          </a:p>
          <a:p>
            <a:pPr marL="457200" indent="-457200">
              <a:buAutoNum type="arabicParenR"/>
            </a:pPr>
            <a:r>
              <a:rPr lang="pt-BR" sz="2100" dirty="0" smtClean="0">
                <a:latin typeface="Times New Roman" pitchFamily="18" charset="0"/>
                <a:cs typeface="Times New Roman" pitchFamily="18" charset="0"/>
              </a:rPr>
              <a:t>O ganho proporcional </a:t>
            </a:r>
            <a:r>
              <a:rPr lang="pt-BR" sz="2100" i="1" dirty="0" smtClean="0">
                <a:latin typeface="Times New Roman" pitchFamily="18" charset="0"/>
                <a:cs typeface="Times New Roman" pitchFamily="18" charset="0"/>
              </a:rPr>
              <a:t>k</a:t>
            </a:r>
            <a:r>
              <a:rPr lang="pt-BR" sz="2100" dirty="0" smtClean="0">
                <a:latin typeface="Times New Roman" pitchFamily="18" charset="0"/>
                <a:cs typeface="Times New Roman" pitchFamily="18" charset="0"/>
              </a:rPr>
              <a:t>;</a:t>
            </a:r>
          </a:p>
          <a:p>
            <a:pPr marL="457200" indent="-457200">
              <a:buAutoNum type="arabicParenR"/>
            </a:pPr>
            <a:r>
              <a:rPr lang="pt-BR" sz="2100" dirty="0" smtClean="0">
                <a:latin typeface="Times New Roman" pitchFamily="18" charset="0"/>
                <a:cs typeface="Times New Roman" pitchFamily="18" charset="0"/>
              </a:rPr>
              <a:t>O ganho de integração </a:t>
            </a:r>
            <a:r>
              <a:rPr lang="pt-BR" sz="2100" i="1" dirty="0" smtClean="0">
                <a:latin typeface="Times New Roman" pitchFamily="18" charset="0"/>
                <a:cs typeface="Times New Roman" pitchFamily="18" charset="0"/>
              </a:rPr>
              <a:t>ki</a:t>
            </a:r>
            <a:r>
              <a:rPr lang="pt-BR" sz="2100" dirty="0" smtClean="0">
                <a:latin typeface="Times New Roman" pitchFamily="18" charset="0"/>
                <a:cs typeface="Times New Roman" pitchFamily="18" charset="0"/>
              </a:rPr>
              <a:t> e;</a:t>
            </a:r>
          </a:p>
          <a:p>
            <a:pPr marL="457200" indent="-457200">
              <a:buAutoNum type="arabicParenR"/>
            </a:pPr>
            <a:r>
              <a:rPr lang="pt-BR" sz="2100" dirty="0" smtClean="0">
                <a:latin typeface="Times New Roman" pitchFamily="18" charset="0"/>
                <a:cs typeface="Times New Roman" pitchFamily="18" charset="0"/>
              </a:rPr>
              <a:t>O ganho de derivação </a:t>
            </a:r>
            <a:r>
              <a:rPr lang="pt-BR" sz="2100" i="1" dirty="0" err="1" smtClean="0">
                <a:latin typeface="Times New Roman" pitchFamily="18" charset="0"/>
                <a:cs typeface="Times New Roman" pitchFamily="18" charset="0"/>
              </a:rPr>
              <a:t>kd</a:t>
            </a:r>
            <a:r>
              <a:rPr lang="pt-BR" sz="2100" dirty="0" smtClean="0">
                <a:latin typeface="Times New Roman" pitchFamily="18" charset="0"/>
                <a:cs typeface="Times New Roman" pitchFamily="18" charset="0"/>
              </a:rPr>
              <a:t>.</a:t>
            </a:r>
          </a:p>
          <a:p>
            <a:pPr marL="457200" indent="-457200"/>
            <a:endParaRPr lang="pt-BR" sz="2100" dirty="0" smtClean="0">
              <a:latin typeface="Times New Roman" pitchFamily="18" charset="0"/>
              <a:cs typeface="Times New Roman" pitchFamily="18" charset="0"/>
            </a:endParaRPr>
          </a:p>
          <a:p>
            <a:pPr marL="457200" indent="-457200"/>
            <a:r>
              <a:rPr lang="pt-BR" sz="2100" dirty="0" smtClean="0">
                <a:latin typeface="Times New Roman" pitchFamily="18" charset="0"/>
                <a:cs typeface="Times New Roman" pitchFamily="18" charset="0"/>
              </a:rPr>
              <a:t>A equação de </a:t>
            </a:r>
            <a:r>
              <a:rPr lang="pt-BR" sz="2100" i="1" dirty="0" smtClean="0">
                <a:latin typeface="Times New Roman" pitchFamily="18" charset="0"/>
                <a:cs typeface="Times New Roman" pitchFamily="18" charset="0"/>
              </a:rPr>
              <a:t>u</a:t>
            </a:r>
            <a:r>
              <a:rPr lang="pt-BR" sz="2100" dirty="0" smtClean="0">
                <a:latin typeface="Times New Roman" pitchFamily="18" charset="0"/>
                <a:cs typeface="Times New Roman" pitchFamily="18" charset="0"/>
              </a:rPr>
              <a:t>(</a:t>
            </a:r>
            <a:r>
              <a:rPr lang="pt-BR" sz="2100" i="1" dirty="0" smtClean="0">
                <a:latin typeface="Times New Roman" pitchFamily="18" charset="0"/>
                <a:cs typeface="Times New Roman" pitchFamily="18" charset="0"/>
              </a:rPr>
              <a:t>t</a:t>
            </a:r>
            <a:r>
              <a:rPr lang="pt-BR" sz="2100" dirty="0" smtClean="0">
                <a:latin typeface="Times New Roman" pitchFamily="18" charset="0"/>
                <a:cs typeface="Times New Roman" pitchFamily="18" charset="0"/>
              </a:rPr>
              <a:t>) pode ser escrita como:</a:t>
            </a:r>
          </a:p>
          <a:p>
            <a:pPr marL="457200" indent="-457200"/>
            <a:endParaRPr lang="pt-BR" sz="1000" dirty="0" smtClean="0">
              <a:latin typeface="Times New Roman" pitchFamily="18" charset="0"/>
              <a:cs typeface="Times New Roman" pitchFamily="18" charset="0"/>
            </a:endParaRPr>
          </a:p>
          <a:p>
            <a:pPr marL="457200" indent="-457200"/>
            <a:endParaRPr lang="pt-BR" sz="2100" dirty="0" smtClean="0">
              <a:latin typeface="Times New Roman" pitchFamily="18" charset="0"/>
              <a:cs typeface="Times New Roman" pitchFamily="18" charset="0"/>
            </a:endParaRPr>
          </a:p>
          <a:p>
            <a:pPr marL="457200" indent="-457200"/>
            <a:r>
              <a:rPr lang="pt-BR" sz="2100" dirty="0" smtClean="0">
                <a:latin typeface="Times New Roman" pitchFamily="18" charset="0"/>
                <a:cs typeface="Times New Roman" pitchFamily="18" charset="0"/>
              </a:rPr>
              <a:t>Sendo </a:t>
            </a:r>
            <a:r>
              <a:rPr lang="pt-BR" sz="2100" i="1" dirty="0" smtClean="0">
                <a:latin typeface="Times New Roman" pitchFamily="18" charset="0"/>
                <a:cs typeface="Times New Roman" pitchFamily="18" charset="0"/>
              </a:rPr>
              <a:t>Ti</a:t>
            </a:r>
            <a:r>
              <a:rPr lang="pt-BR" sz="2100" dirty="0" smtClean="0">
                <a:latin typeface="Times New Roman" pitchFamily="18" charset="0"/>
                <a:cs typeface="Times New Roman" pitchFamily="18" charset="0"/>
              </a:rPr>
              <a:t> o tempo de integração e </a:t>
            </a:r>
            <a:r>
              <a:rPr lang="pt-BR" sz="2100" i="1" dirty="0" err="1" smtClean="0">
                <a:latin typeface="Times New Roman" pitchFamily="18" charset="0"/>
                <a:cs typeface="Times New Roman" pitchFamily="18" charset="0"/>
              </a:rPr>
              <a:t>Td</a:t>
            </a:r>
            <a:r>
              <a:rPr lang="pt-BR" sz="2100" dirty="0" smtClean="0">
                <a:latin typeface="Times New Roman" pitchFamily="18" charset="0"/>
                <a:cs typeface="Times New Roman" pitchFamily="18" charset="0"/>
              </a:rPr>
              <a:t> o tempo de derivação.</a:t>
            </a:r>
          </a:p>
          <a:p>
            <a:endParaRPr lang="pt-BR" dirty="0"/>
          </a:p>
        </p:txBody>
      </p:sp>
      <p:graphicFrame>
        <p:nvGraphicFramePr>
          <p:cNvPr id="108548" name="Object 4"/>
          <p:cNvGraphicFramePr>
            <a:graphicFrameLocks noChangeAspect="1"/>
          </p:cNvGraphicFramePr>
          <p:nvPr/>
        </p:nvGraphicFramePr>
        <p:xfrm>
          <a:off x="2606687" y="1714488"/>
          <a:ext cx="3679825" cy="831850"/>
        </p:xfrm>
        <a:graphic>
          <a:graphicData uri="http://schemas.openxmlformats.org/presentationml/2006/ole">
            <p:oleObj spid="_x0000_s147459" name="Equação" r:id="rId4" imgW="2108160" imgH="482400" progId="Equation.3">
              <p:embed/>
            </p:oleObj>
          </a:graphicData>
        </a:graphic>
      </p:graphicFrame>
      <p:graphicFrame>
        <p:nvGraphicFramePr>
          <p:cNvPr id="147460" name="Object 4"/>
          <p:cNvGraphicFramePr>
            <a:graphicFrameLocks noChangeAspect="1"/>
          </p:cNvGraphicFramePr>
          <p:nvPr/>
        </p:nvGraphicFramePr>
        <p:xfrm>
          <a:off x="4987956" y="5194300"/>
          <a:ext cx="4013200" cy="874713"/>
        </p:xfrm>
        <a:graphic>
          <a:graphicData uri="http://schemas.openxmlformats.org/presentationml/2006/ole">
            <p:oleObj spid="_x0000_s147460" name="Equação" r:id="rId5" imgW="2298600" imgH="507960" progId="Equation.3">
              <p:embed/>
            </p:oleObj>
          </a:graphicData>
        </a:graphic>
      </p:graphicFrame>
      <p:sp>
        <p:nvSpPr>
          <p:cNvPr id="7" name="Retângulo 6"/>
          <p:cNvSpPr/>
          <p:nvPr/>
        </p:nvSpPr>
        <p:spPr>
          <a:xfrm>
            <a:off x="4981433" y="5199797"/>
            <a:ext cx="4078978" cy="928048"/>
          </a:xfrm>
          <a:prstGeom prst="rect">
            <a:avLst/>
          </a:prstGeom>
          <a:solidFill>
            <a:srgbClr val="0070C0">
              <a:alpha val="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47461" name="Object 5"/>
          <p:cNvGraphicFramePr>
            <a:graphicFrameLocks noChangeAspect="1"/>
          </p:cNvGraphicFramePr>
          <p:nvPr/>
        </p:nvGraphicFramePr>
        <p:xfrm>
          <a:off x="431800" y="2566988"/>
          <a:ext cx="1751013" cy="350837"/>
        </p:xfrm>
        <a:graphic>
          <a:graphicData uri="http://schemas.openxmlformats.org/presentationml/2006/ole">
            <p:oleObj spid="_x0000_s147461" name="Equação" r:id="rId6" imgW="1002960" imgH="20304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48482"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INTRODUÇÃO</a:t>
            </a:r>
            <a:endParaRPr lang="pt-BR" sz="3000" dirty="0">
              <a:latin typeface="Times New Roman" pitchFamily="18" charset="0"/>
              <a:cs typeface="Times New Roman" pitchFamily="18" charset="0"/>
            </a:endParaRPr>
          </a:p>
        </p:txBody>
      </p:sp>
      <p:sp>
        <p:nvSpPr>
          <p:cNvPr id="9" name="CaixaDeTexto 8"/>
          <p:cNvSpPr txBox="1"/>
          <p:nvPr/>
        </p:nvSpPr>
        <p:spPr>
          <a:xfrm>
            <a:off x="428596" y="1785926"/>
            <a:ext cx="8358246" cy="2354491"/>
          </a:xfrm>
          <a:prstGeom prst="rect">
            <a:avLst/>
          </a:prstGeom>
          <a:noFill/>
        </p:spPr>
        <p:txBody>
          <a:bodyPr wrap="square" rtlCol="0">
            <a:spAutoFit/>
          </a:bodyPr>
          <a:lstStyle/>
          <a:p>
            <a:r>
              <a:rPr lang="pt-BR" sz="2100" dirty="0" smtClean="0">
                <a:latin typeface="Times New Roman" pitchFamily="18" charset="0"/>
                <a:cs typeface="Times New Roman" pitchFamily="18" charset="0"/>
              </a:rPr>
              <a:t>Observando a equação para </a:t>
            </a:r>
            <a:r>
              <a:rPr lang="pt-BR" sz="2100" i="1" dirty="0" smtClean="0">
                <a:latin typeface="Times New Roman" pitchFamily="18" charset="0"/>
                <a:cs typeface="Times New Roman" pitchFamily="18" charset="0"/>
              </a:rPr>
              <a:t>u</a:t>
            </a:r>
            <a:r>
              <a:rPr lang="pt-BR" sz="2100" dirty="0" smtClean="0">
                <a:latin typeface="Times New Roman" pitchFamily="18" charset="0"/>
                <a:cs typeface="Times New Roman" pitchFamily="18" charset="0"/>
              </a:rPr>
              <a:t>(</a:t>
            </a:r>
            <a:r>
              <a:rPr lang="pt-BR" sz="2100" i="1" dirty="0" smtClean="0">
                <a:latin typeface="Times New Roman" pitchFamily="18" charset="0"/>
                <a:cs typeface="Times New Roman" pitchFamily="18" charset="0"/>
              </a:rPr>
              <a:t>t</a:t>
            </a:r>
            <a:r>
              <a:rPr lang="pt-BR" sz="2100" dirty="0" smtClean="0">
                <a:latin typeface="Times New Roman" pitchFamily="18" charset="0"/>
                <a:cs typeface="Times New Roman" pitchFamily="18" charset="0"/>
              </a:rPr>
              <a:t>), conclui-se que o controlador PID atua de três formas sobre o erro do sistema: uma parcela proporcional, outra relacionada com integração do erro e mais uma correspondente a derivada do erro. </a:t>
            </a:r>
          </a:p>
          <a:p>
            <a:endParaRPr lang="pt-BR" sz="2100" dirty="0" smtClean="0">
              <a:latin typeface="Times New Roman" pitchFamily="18" charset="0"/>
              <a:cs typeface="Times New Roman" pitchFamily="18" charset="0"/>
            </a:endParaRPr>
          </a:p>
          <a:p>
            <a:r>
              <a:rPr lang="pt-BR" sz="2100" dirty="0" smtClean="0">
                <a:latin typeface="Times New Roman" pitchFamily="18" charset="0"/>
                <a:cs typeface="Times New Roman" pitchFamily="18" charset="0"/>
              </a:rPr>
              <a:t>Em termos temporais, estas ações podem ser consideradas atuando no presente, passado e futuro, respectivamente:</a:t>
            </a:r>
          </a:p>
        </p:txBody>
      </p:sp>
      <p:pic>
        <p:nvPicPr>
          <p:cNvPr id="148484" name="Picture 4"/>
          <p:cNvPicPr>
            <a:picLocks noChangeAspect="1" noChangeArrowheads="1"/>
          </p:cNvPicPr>
          <p:nvPr/>
        </p:nvPicPr>
        <p:blipFill>
          <a:blip r:embed="rId4"/>
          <a:srcRect/>
          <a:stretch>
            <a:fillRect/>
          </a:stretch>
        </p:blipFill>
        <p:spPr bwMode="auto">
          <a:xfrm>
            <a:off x="1857356" y="4214818"/>
            <a:ext cx="5267325"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50530"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INTRODUÇÃO</a:t>
            </a:r>
            <a:endParaRPr lang="pt-BR" sz="3000" dirty="0">
              <a:latin typeface="Times New Roman" pitchFamily="18" charset="0"/>
              <a:cs typeface="Times New Roman" pitchFamily="18" charset="0"/>
            </a:endParaRPr>
          </a:p>
        </p:txBody>
      </p:sp>
      <p:sp>
        <p:nvSpPr>
          <p:cNvPr id="9" name="CaixaDeTexto 8"/>
          <p:cNvSpPr txBox="1"/>
          <p:nvPr/>
        </p:nvSpPr>
        <p:spPr>
          <a:xfrm>
            <a:off x="428596" y="1571612"/>
            <a:ext cx="8358246" cy="415498"/>
          </a:xfrm>
          <a:prstGeom prst="rect">
            <a:avLst/>
          </a:prstGeom>
          <a:noFill/>
        </p:spPr>
        <p:txBody>
          <a:bodyPr wrap="square" rtlCol="0">
            <a:spAutoFit/>
          </a:bodyPr>
          <a:lstStyle/>
          <a:p>
            <a:r>
              <a:rPr lang="pt-BR" sz="2100" dirty="0" smtClean="0">
                <a:latin typeface="Times New Roman" pitchFamily="18" charset="0"/>
                <a:cs typeface="Times New Roman" pitchFamily="18" charset="0"/>
              </a:rPr>
              <a:t>Duas das possíveis formas de representação por diagrama de blocos:</a:t>
            </a:r>
            <a:endParaRPr lang="pt-BR" dirty="0"/>
          </a:p>
        </p:txBody>
      </p:sp>
      <p:graphicFrame>
        <p:nvGraphicFramePr>
          <p:cNvPr id="108548" name="Object 4"/>
          <p:cNvGraphicFramePr>
            <a:graphicFrameLocks noChangeAspect="1"/>
          </p:cNvGraphicFramePr>
          <p:nvPr/>
        </p:nvGraphicFramePr>
        <p:xfrm>
          <a:off x="5072066" y="2714620"/>
          <a:ext cx="3679825" cy="831850"/>
        </p:xfrm>
        <a:graphic>
          <a:graphicData uri="http://schemas.openxmlformats.org/presentationml/2006/ole">
            <p:oleObj spid="_x0000_s150531" name="Equação" r:id="rId4" imgW="2108160" imgH="482400" progId="Equation.3">
              <p:embed/>
            </p:oleObj>
          </a:graphicData>
        </a:graphic>
      </p:graphicFrame>
      <p:graphicFrame>
        <p:nvGraphicFramePr>
          <p:cNvPr id="150532" name="Object 4"/>
          <p:cNvGraphicFramePr>
            <a:graphicFrameLocks noChangeAspect="1"/>
          </p:cNvGraphicFramePr>
          <p:nvPr/>
        </p:nvGraphicFramePr>
        <p:xfrm>
          <a:off x="4929190" y="5268931"/>
          <a:ext cx="4013200" cy="874713"/>
        </p:xfrm>
        <a:graphic>
          <a:graphicData uri="http://schemas.openxmlformats.org/presentationml/2006/ole">
            <p:oleObj spid="_x0000_s150532" name="Equação" r:id="rId5" imgW="2298600" imgH="507960" progId="Equation.3">
              <p:embed/>
            </p:oleObj>
          </a:graphicData>
        </a:graphic>
      </p:graphicFrame>
      <p:pic>
        <p:nvPicPr>
          <p:cNvPr id="150535" name="Picture 7"/>
          <p:cNvPicPr>
            <a:picLocks noChangeAspect="1" noChangeArrowheads="1"/>
          </p:cNvPicPr>
          <p:nvPr/>
        </p:nvPicPr>
        <p:blipFill>
          <a:blip r:embed="rId6"/>
          <a:srcRect/>
          <a:stretch>
            <a:fillRect/>
          </a:stretch>
        </p:blipFill>
        <p:spPr bwMode="auto">
          <a:xfrm>
            <a:off x="285720" y="2000240"/>
            <a:ext cx="4610100" cy="2735580"/>
          </a:xfrm>
          <a:prstGeom prst="rect">
            <a:avLst/>
          </a:prstGeom>
          <a:noFill/>
          <a:ln w="9525">
            <a:noFill/>
            <a:miter lim="800000"/>
            <a:headEnd/>
            <a:tailEnd/>
          </a:ln>
          <a:effectLst/>
        </p:spPr>
      </p:pic>
      <p:pic>
        <p:nvPicPr>
          <p:cNvPr id="150536" name="Picture 8"/>
          <p:cNvPicPr>
            <a:picLocks noChangeAspect="1" noChangeArrowheads="1"/>
          </p:cNvPicPr>
          <p:nvPr/>
        </p:nvPicPr>
        <p:blipFill>
          <a:blip r:embed="rId7"/>
          <a:srcRect/>
          <a:stretch>
            <a:fillRect/>
          </a:stretch>
        </p:blipFill>
        <p:spPr bwMode="auto">
          <a:xfrm>
            <a:off x="214282" y="5072074"/>
            <a:ext cx="4556760" cy="14401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572132" y="4643446"/>
          <a:ext cx="228600" cy="431800"/>
        </p:xfrm>
        <a:graphic>
          <a:graphicData uri="http://schemas.openxmlformats.org/presentationml/2006/ole">
            <p:oleObj spid="_x0000_s185346" name="Equação" r:id="rId3" imgW="114120" imgH="215640" progId="Equation.3">
              <p:embed/>
            </p:oleObj>
          </a:graphicData>
        </a:graphic>
      </p:graphicFrame>
      <p:sp>
        <p:nvSpPr>
          <p:cNvPr id="8" name="Título 1"/>
          <p:cNvSpPr>
            <a:spLocks noGrp="1"/>
          </p:cNvSpPr>
          <p:nvPr>
            <p:ph type="title"/>
          </p:nvPr>
        </p:nvSpPr>
        <p:spPr>
          <a:xfrm>
            <a:off x="457200" y="155448"/>
            <a:ext cx="8229600" cy="1252728"/>
          </a:xfrm>
        </p:spPr>
        <p:txBody>
          <a:bodyPr>
            <a:normAutofit/>
          </a:bodyPr>
          <a:lstStyle/>
          <a:p>
            <a:r>
              <a:rPr lang="pt-BR" sz="3000" dirty="0" smtClean="0">
                <a:latin typeface="Times New Roman" pitchFamily="18" charset="0"/>
                <a:cs typeface="Times New Roman" pitchFamily="18" charset="0"/>
              </a:rPr>
              <a:t>RESPOSTA AO DEGRAU DO PID</a:t>
            </a:r>
            <a:endParaRPr lang="pt-BR" sz="3000" dirty="0">
              <a:latin typeface="Times New Roman" pitchFamily="18" charset="0"/>
              <a:cs typeface="Times New Roman" pitchFamily="18" charset="0"/>
            </a:endParaRPr>
          </a:p>
        </p:txBody>
      </p:sp>
      <p:sp>
        <p:nvSpPr>
          <p:cNvPr id="9" name="CaixaDeTexto 8"/>
          <p:cNvSpPr txBox="1"/>
          <p:nvPr/>
        </p:nvSpPr>
        <p:spPr>
          <a:xfrm>
            <a:off x="428596" y="1785926"/>
            <a:ext cx="8358246" cy="1661993"/>
          </a:xfrm>
          <a:prstGeom prst="rect">
            <a:avLst/>
          </a:prstGeom>
          <a:noFill/>
        </p:spPr>
        <p:txBody>
          <a:bodyPr wrap="square" rtlCol="0">
            <a:spAutoFit/>
          </a:bodyPr>
          <a:lstStyle/>
          <a:p>
            <a:r>
              <a:rPr lang="pt-BR" sz="2100" dirty="0" smtClean="0">
                <a:latin typeface="Times New Roman" pitchFamily="18" charset="0"/>
                <a:cs typeface="Times New Roman" pitchFamily="18" charset="0"/>
              </a:rPr>
              <a:t>Aplicando um degrau unitário como entrada no controlador PID:</a:t>
            </a: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sz="2100" dirty="0" smtClean="0">
              <a:latin typeface="Times New Roman" pitchFamily="18" charset="0"/>
              <a:cs typeface="Times New Roman" pitchFamily="18" charset="0"/>
            </a:endParaRPr>
          </a:p>
          <a:p>
            <a:endParaRPr lang="pt-BR" b="1" dirty="0"/>
          </a:p>
        </p:txBody>
      </p:sp>
      <p:graphicFrame>
        <p:nvGraphicFramePr>
          <p:cNvPr id="2" name="Object 3"/>
          <p:cNvGraphicFramePr>
            <a:graphicFrameLocks noChangeAspect="1"/>
          </p:cNvGraphicFramePr>
          <p:nvPr/>
        </p:nvGraphicFramePr>
        <p:xfrm>
          <a:off x="214282" y="2428868"/>
          <a:ext cx="3811588" cy="720725"/>
        </p:xfrm>
        <a:graphic>
          <a:graphicData uri="http://schemas.openxmlformats.org/presentationml/2006/ole">
            <p:oleObj spid="_x0000_s185347" name="Equação" r:id="rId4" imgW="2184120" imgH="419040" progId="Equation.3">
              <p:embed/>
            </p:oleObj>
          </a:graphicData>
        </a:graphic>
      </p:graphicFrame>
      <p:graphicFrame>
        <p:nvGraphicFramePr>
          <p:cNvPr id="156676" name="Object 4"/>
          <p:cNvGraphicFramePr>
            <a:graphicFrameLocks noChangeAspect="1"/>
          </p:cNvGraphicFramePr>
          <p:nvPr/>
        </p:nvGraphicFramePr>
        <p:xfrm>
          <a:off x="5573713" y="2379663"/>
          <a:ext cx="2727325" cy="830262"/>
        </p:xfrm>
        <a:graphic>
          <a:graphicData uri="http://schemas.openxmlformats.org/presentationml/2006/ole">
            <p:oleObj spid="_x0000_s185348" name="Equação" r:id="rId5" imgW="1562040" imgH="482400" progId="Equation.3">
              <p:embed/>
            </p:oleObj>
          </a:graphicData>
        </a:graphic>
      </p:graphicFrame>
      <p:sp>
        <p:nvSpPr>
          <p:cNvPr id="10" name="Seta para a direita 9"/>
          <p:cNvSpPr/>
          <p:nvPr/>
        </p:nvSpPr>
        <p:spPr>
          <a:xfrm>
            <a:off x="4500562" y="2685410"/>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56677" name="Object 5"/>
          <p:cNvGraphicFramePr>
            <a:graphicFrameLocks noChangeAspect="1"/>
          </p:cNvGraphicFramePr>
          <p:nvPr/>
        </p:nvGraphicFramePr>
        <p:xfrm>
          <a:off x="214282" y="3643314"/>
          <a:ext cx="3105150" cy="698500"/>
        </p:xfrm>
        <a:graphic>
          <a:graphicData uri="http://schemas.openxmlformats.org/presentationml/2006/ole">
            <p:oleObj spid="_x0000_s185349" name="Equação" r:id="rId6" imgW="1777680" imgH="406080" progId="Equation.3">
              <p:embed/>
            </p:oleObj>
          </a:graphicData>
        </a:graphic>
      </p:graphicFrame>
      <p:graphicFrame>
        <p:nvGraphicFramePr>
          <p:cNvPr id="156679" name="Object 7"/>
          <p:cNvGraphicFramePr>
            <a:graphicFrameLocks noChangeAspect="1"/>
          </p:cNvGraphicFramePr>
          <p:nvPr/>
        </p:nvGraphicFramePr>
        <p:xfrm>
          <a:off x="134487" y="6387062"/>
          <a:ext cx="598487" cy="392112"/>
        </p:xfrm>
        <a:graphic>
          <a:graphicData uri="http://schemas.openxmlformats.org/presentationml/2006/ole">
            <p:oleObj spid="_x0000_s185350" name="Equação" r:id="rId7" imgW="342720" imgH="228600" progId="Equation.3">
              <p:embed/>
            </p:oleObj>
          </a:graphicData>
        </a:graphic>
      </p:graphicFrame>
      <p:sp>
        <p:nvSpPr>
          <p:cNvPr id="12" name="CaixaDeTexto 11"/>
          <p:cNvSpPr txBox="1"/>
          <p:nvPr/>
        </p:nvSpPr>
        <p:spPr>
          <a:xfrm>
            <a:off x="718193" y="6400800"/>
            <a:ext cx="4143404" cy="415498"/>
          </a:xfrm>
          <a:prstGeom prst="rect">
            <a:avLst/>
          </a:prstGeom>
          <a:noFill/>
        </p:spPr>
        <p:txBody>
          <a:bodyPr wrap="square" rtlCol="0">
            <a:spAutoFit/>
          </a:bodyPr>
          <a:lstStyle/>
          <a:p>
            <a:r>
              <a:rPr lang="pt-BR" sz="2100" dirty="0" smtClean="0">
                <a:solidFill>
                  <a:srgbClr val="FF0000"/>
                </a:solidFill>
                <a:latin typeface="Times New Roman" pitchFamily="18" charset="0"/>
                <a:cs typeface="Times New Roman" pitchFamily="18" charset="0"/>
              </a:rPr>
              <a:t>Aqui, indica função degrau unitário.</a:t>
            </a:r>
            <a:endParaRPr lang="pt-BR" b="1" dirty="0">
              <a:solidFill>
                <a:srgbClr val="FF0000"/>
              </a:solidFill>
            </a:endParaRPr>
          </a:p>
        </p:txBody>
      </p:sp>
      <p:graphicFrame>
        <p:nvGraphicFramePr>
          <p:cNvPr id="156680" name="Object 8"/>
          <p:cNvGraphicFramePr>
            <a:graphicFrameLocks noChangeAspect="1"/>
          </p:cNvGraphicFramePr>
          <p:nvPr/>
        </p:nvGraphicFramePr>
        <p:xfrm>
          <a:off x="147638" y="4451350"/>
          <a:ext cx="3836987" cy="763588"/>
        </p:xfrm>
        <a:graphic>
          <a:graphicData uri="http://schemas.openxmlformats.org/presentationml/2006/ole">
            <p:oleObj spid="_x0000_s185351" name="Equação" r:id="rId8" imgW="2197080" imgH="444240" progId="Equation.3">
              <p:embed/>
            </p:oleObj>
          </a:graphicData>
        </a:graphic>
      </p:graphicFrame>
      <p:graphicFrame>
        <p:nvGraphicFramePr>
          <p:cNvPr id="156681" name="Object 9"/>
          <p:cNvGraphicFramePr>
            <a:graphicFrameLocks noChangeAspect="1"/>
          </p:cNvGraphicFramePr>
          <p:nvPr/>
        </p:nvGraphicFramePr>
        <p:xfrm>
          <a:off x="158750" y="5357813"/>
          <a:ext cx="3814763" cy="696912"/>
        </p:xfrm>
        <a:graphic>
          <a:graphicData uri="http://schemas.openxmlformats.org/presentationml/2006/ole">
            <p:oleObj spid="_x0000_s185352" name="Equação" r:id="rId9" imgW="2184120" imgH="406080" progId="Equation.3">
              <p:embed/>
            </p:oleObj>
          </a:graphicData>
        </a:graphic>
      </p:graphicFrame>
      <p:pic>
        <p:nvPicPr>
          <p:cNvPr id="156682" name="Picture 10"/>
          <p:cNvPicPr>
            <a:picLocks noChangeAspect="1" noChangeArrowheads="1"/>
          </p:cNvPicPr>
          <p:nvPr/>
        </p:nvPicPr>
        <p:blipFill>
          <a:blip r:embed="rId10"/>
          <a:srcRect/>
          <a:stretch>
            <a:fillRect/>
          </a:stretch>
        </p:blipFill>
        <p:spPr bwMode="auto">
          <a:xfrm>
            <a:off x="4786314" y="3523318"/>
            <a:ext cx="3893820" cy="28346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6677"/>
                                        </p:tgtEl>
                                        <p:attrNameLst>
                                          <p:attrName>style.visibility</p:attrName>
                                        </p:attrNameLst>
                                      </p:cBhvr>
                                      <p:to>
                                        <p:strVal val="visible"/>
                                      </p:to>
                                    </p:set>
                                    <p:anim calcmode="lin" valueType="num">
                                      <p:cBhvr additive="base">
                                        <p:cTn id="7" dur="500" fill="hold"/>
                                        <p:tgtEl>
                                          <p:spTgt spid="156677"/>
                                        </p:tgtEl>
                                        <p:attrNameLst>
                                          <p:attrName>ppt_x</p:attrName>
                                        </p:attrNameLst>
                                      </p:cBhvr>
                                      <p:tavLst>
                                        <p:tav tm="0">
                                          <p:val>
                                            <p:strVal val="#ppt_x"/>
                                          </p:val>
                                        </p:tav>
                                        <p:tav tm="100000">
                                          <p:val>
                                            <p:strVal val="#ppt_x"/>
                                          </p:val>
                                        </p:tav>
                                      </p:tavLst>
                                    </p:anim>
                                    <p:anim calcmode="lin" valueType="num">
                                      <p:cBhvr additive="base">
                                        <p:cTn id="8" dur="500" fill="hold"/>
                                        <p:tgtEl>
                                          <p:spTgt spid="1566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6680"/>
                                        </p:tgtEl>
                                        <p:attrNameLst>
                                          <p:attrName>style.visibility</p:attrName>
                                        </p:attrNameLst>
                                      </p:cBhvr>
                                      <p:to>
                                        <p:strVal val="visible"/>
                                      </p:to>
                                    </p:set>
                                    <p:anim calcmode="lin" valueType="num">
                                      <p:cBhvr additive="base">
                                        <p:cTn id="13" dur="500" fill="hold"/>
                                        <p:tgtEl>
                                          <p:spTgt spid="156680"/>
                                        </p:tgtEl>
                                        <p:attrNameLst>
                                          <p:attrName>ppt_x</p:attrName>
                                        </p:attrNameLst>
                                      </p:cBhvr>
                                      <p:tavLst>
                                        <p:tav tm="0">
                                          <p:val>
                                            <p:strVal val="#ppt_x"/>
                                          </p:val>
                                        </p:tav>
                                        <p:tav tm="100000">
                                          <p:val>
                                            <p:strVal val="#ppt_x"/>
                                          </p:val>
                                        </p:tav>
                                      </p:tavLst>
                                    </p:anim>
                                    <p:anim calcmode="lin" valueType="num">
                                      <p:cBhvr additive="base">
                                        <p:cTn id="14" dur="500" fill="hold"/>
                                        <p:tgtEl>
                                          <p:spTgt spid="1566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6681"/>
                                        </p:tgtEl>
                                        <p:attrNameLst>
                                          <p:attrName>style.visibility</p:attrName>
                                        </p:attrNameLst>
                                      </p:cBhvr>
                                      <p:to>
                                        <p:strVal val="visible"/>
                                      </p:to>
                                    </p:set>
                                    <p:anim calcmode="lin" valueType="num">
                                      <p:cBhvr additive="base">
                                        <p:cTn id="19" dur="500" fill="hold"/>
                                        <p:tgtEl>
                                          <p:spTgt spid="156681"/>
                                        </p:tgtEl>
                                        <p:attrNameLst>
                                          <p:attrName>ppt_x</p:attrName>
                                        </p:attrNameLst>
                                      </p:cBhvr>
                                      <p:tavLst>
                                        <p:tav tm="0">
                                          <p:val>
                                            <p:strVal val="#ppt_x"/>
                                          </p:val>
                                        </p:tav>
                                        <p:tav tm="100000">
                                          <p:val>
                                            <p:strVal val="#ppt_x"/>
                                          </p:val>
                                        </p:tav>
                                      </p:tavLst>
                                    </p:anim>
                                    <p:anim calcmode="lin" valueType="num">
                                      <p:cBhvr additive="base">
                                        <p:cTn id="20" dur="500" fill="hold"/>
                                        <p:tgtEl>
                                          <p:spTgt spid="15668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6682"/>
                                        </p:tgtEl>
                                        <p:attrNameLst>
                                          <p:attrName>style.visibility</p:attrName>
                                        </p:attrNameLst>
                                      </p:cBhvr>
                                      <p:to>
                                        <p:strVal val="visible"/>
                                      </p:to>
                                    </p:set>
                                    <p:anim calcmode="lin" valueType="num">
                                      <p:cBhvr additive="base">
                                        <p:cTn id="25" dur="500" fill="hold"/>
                                        <p:tgtEl>
                                          <p:spTgt spid="156682"/>
                                        </p:tgtEl>
                                        <p:attrNameLst>
                                          <p:attrName>ppt_x</p:attrName>
                                        </p:attrNameLst>
                                      </p:cBhvr>
                                      <p:tavLst>
                                        <p:tav tm="0">
                                          <p:val>
                                            <p:strVal val="#ppt_x"/>
                                          </p:val>
                                        </p:tav>
                                        <p:tav tm="100000">
                                          <p:val>
                                            <p:strVal val="#ppt_x"/>
                                          </p:val>
                                        </p:tav>
                                      </p:tavLst>
                                    </p:anim>
                                    <p:anim calcmode="lin" valueType="num">
                                      <p:cBhvr additive="base">
                                        <p:cTn id="26" dur="500" fill="hold"/>
                                        <p:tgtEl>
                                          <p:spTgt spid="156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10830</TotalTime>
  <Words>1838</Words>
  <Application>Microsoft Office PowerPoint</Application>
  <PresentationFormat>Apresentação na tela (4:3)</PresentationFormat>
  <Paragraphs>431</Paragraphs>
  <Slides>38</Slides>
  <Notes>3</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38</vt:i4>
      </vt:variant>
    </vt:vector>
  </HeadingPairs>
  <TitlesOfParts>
    <vt:vector size="40" baseType="lpstr">
      <vt:lpstr>Módulo</vt:lpstr>
      <vt:lpstr>Equação</vt:lpstr>
      <vt:lpstr>Slide 1</vt:lpstr>
      <vt:lpstr>HOJE...</vt:lpstr>
      <vt:lpstr>ONDE ESTAMOS...  </vt:lpstr>
      <vt:lpstr>INTRODUÇÃO</vt:lpstr>
      <vt:lpstr>INTRODUÇÃO</vt:lpstr>
      <vt:lpstr>INTRODUÇÃO</vt:lpstr>
      <vt:lpstr>INTRODUÇÃO</vt:lpstr>
      <vt:lpstr>INTRODUÇÃO</vt:lpstr>
      <vt:lpstr>RESPOSTA AO DEGRAU DO PID</vt:lpstr>
      <vt:lpstr>RESPOSTA AO DEGRAU DO PID</vt:lpstr>
      <vt:lpstr>AÇÕES DO CONTROLADOR PID</vt:lpstr>
      <vt:lpstr>AÇÕES DO CONTROLADOR PID</vt:lpstr>
      <vt:lpstr>AÇÕES DO CONTROLADOR PID</vt:lpstr>
      <vt:lpstr>AÇÕES DO CONTROLADOR PID</vt:lpstr>
      <vt:lpstr>Exemplos</vt:lpstr>
      <vt:lpstr>exemplos</vt:lpstr>
      <vt:lpstr>exemplos</vt:lpstr>
      <vt:lpstr>exemplos</vt:lpstr>
      <vt:lpstr>CONTROLADOR PID</vt:lpstr>
      <vt:lpstr>CONTROLADOR PID</vt:lpstr>
      <vt:lpstr>CONTROLADOR PID</vt:lpstr>
      <vt:lpstr>CONTROLADOR PID</vt:lpstr>
      <vt:lpstr>CONTROLADOR PID</vt:lpstr>
      <vt:lpstr>CONTROLADOR PID</vt:lpstr>
      <vt:lpstr>CONTROLADOR PID</vt:lpstr>
      <vt:lpstr>SINTONIA CONTROLADORES PID</vt:lpstr>
      <vt:lpstr>SINTONIA MANUAL</vt:lpstr>
      <vt:lpstr>SINTONIA MANUAL</vt:lpstr>
      <vt:lpstr>SINTONIA MANUAL</vt:lpstr>
      <vt:lpstr>SINTONIA MANUAL</vt:lpstr>
      <vt:lpstr>SINTONIA ZIEGLER-NICHOLS</vt:lpstr>
      <vt:lpstr>SINTONIA ZIEGLER-NICHOLS</vt:lpstr>
      <vt:lpstr>SINTONIA ZIEGLER-NICHOLS</vt:lpstr>
      <vt:lpstr>SINTONIA ZIEGLER-NICHOLS</vt:lpstr>
      <vt:lpstr>SINTONIA ZIEGLER-NICHOLS</vt:lpstr>
      <vt:lpstr>SINTONIA ZIEGLER-NICHOLS</vt:lpstr>
      <vt:lpstr>SINTONIA POR RELÉ REALIMENTADO</vt:lpstr>
      <vt:lpstr>SINTONIA POR RELÉ REALIMENTADO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722</dc:creator>
  <cp:lastModifiedBy>722</cp:lastModifiedBy>
  <cp:revision>1609</cp:revision>
  <dcterms:created xsi:type="dcterms:W3CDTF">2012-12-02T20:53:22Z</dcterms:created>
  <dcterms:modified xsi:type="dcterms:W3CDTF">2014-11-24T22:10:58Z</dcterms:modified>
</cp:coreProperties>
</file>