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6"/>
  </p:notesMasterIdLst>
  <p:handoutMasterIdLst>
    <p:handoutMasterId r:id="rId37"/>
  </p:handoutMasterIdLst>
  <p:sldIdLst>
    <p:sldId id="497" r:id="rId2"/>
    <p:sldId id="313" r:id="rId3"/>
    <p:sldId id="470" r:id="rId4"/>
    <p:sldId id="471" r:id="rId5"/>
    <p:sldId id="472" r:id="rId6"/>
    <p:sldId id="473" r:id="rId7"/>
    <p:sldId id="475" r:id="rId8"/>
    <p:sldId id="476" r:id="rId9"/>
    <p:sldId id="477" r:id="rId10"/>
    <p:sldId id="478" r:id="rId11"/>
    <p:sldId id="479" r:id="rId12"/>
    <p:sldId id="480" r:id="rId13"/>
    <p:sldId id="481" r:id="rId14"/>
    <p:sldId id="485" r:id="rId15"/>
    <p:sldId id="482" r:id="rId16"/>
    <p:sldId id="486" r:id="rId17"/>
    <p:sldId id="483" r:id="rId18"/>
    <p:sldId id="487" r:id="rId19"/>
    <p:sldId id="488" r:id="rId20"/>
    <p:sldId id="490" r:id="rId21"/>
    <p:sldId id="493" r:id="rId22"/>
    <p:sldId id="494" r:id="rId23"/>
    <p:sldId id="507" r:id="rId24"/>
    <p:sldId id="506" r:id="rId25"/>
    <p:sldId id="495" r:id="rId26"/>
    <p:sldId id="503" r:id="rId27"/>
    <p:sldId id="504" r:id="rId28"/>
    <p:sldId id="505" r:id="rId29"/>
    <p:sldId id="496" r:id="rId30"/>
    <p:sldId id="500" r:id="rId31"/>
    <p:sldId id="501" r:id="rId32"/>
    <p:sldId id="502" r:id="rId33"/>
    <p:sldId id="499" r:id="rId34"/>
    <p:sldId id="498" r:id="rId35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2" autoAdjust="0"/>
    <p:restoredTop sz="93190" autoAdjust="0"/>
  </p:normalViewPr>
  <p:slideViewPr>
    <p:cSldViewPr>
      <p:cViewPr>
        <p:scale>
          <a:sx n="70" d="100"/>
          <a:sy n="70" d="100"/>
        </p:scale>
        <p:origin x="-82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3.wmf"/><Relationship Id="rId1" Type="http://schemas.openxmlformats.org/officeDocument/2006/relationships/image" Target="../media/image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8.wmf"/><Relationship Id="rId1" Type="http://schemas.openxmlformats.org/officeDocument/2006/relationships/image" Target="../media/image4.wmf"/><Relationship Id="rId4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4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48.wmf"/><Relationship Id="rId1" Type="http://schemas.openxmlformats.org/officeDocument/2006/relationships/image" Target="../media/image89.wmf"/><Relationship Id="rId5" Type="http://schemas.openxmlformats.org/officeDocument/2006/relationships/image" Target="../media/image43.wmf"/><Relationship Id="rId4" Type="http://schemas.openxmlformats.org/officeDocument/2006/relationships/image" Target="../media/image91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8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59.wmf"/><Relationship Id="rId1" Type="http://schemas.openxmlformats.org/officeDocument/2006/relationships/image" Target="../media/image89.wmf"/><Relationship Id="rId4" Type="http://schemas.openxmlformats.org/officeDocument/2006/relationships/image" Target="../media/image96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4.wmf"/><Relationship Id="rId5" Type="http://schemas.openxmlformats.org/officeDocument/2006/relationships/image" Target="../media/image30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d/dx(u/v)=(</a:t>
            </a:r>
            <a:r>
              <a:rPr lang="pt-BR" dirty="0" err="1" smtClean="0"/>
              <a:t>vdu</a:t>
            </a:r>
            <a:r>
              <a:rPr lang="pt-BR" dirty="0" smtClean="0"/>
              <a:t>/</a:t>
            </a:r>
            <a:r>
              <a:rPr lang="pt-BR" dirty="0" err="1" smtClean="0"/>
              <a:t>dx-udv</a:t>
            </a:r>
            <a:r>
              <a:rPr lang="pt-BR" dirty="0" smtClean="0"/>
              <a:t>/dx)/</a:t>
            </a:r>
            <a:r>
              <a:rPr lang="pt-BR" dirty="0" err="1" smtClean="0"/>
              <a:t>v^</a:t>
            </a:r>
            <a:r>
              <a:rPr lang="pt-BR" dirty="0" smtClean="0"/>
              <a:t>2, o termo </a:t>
            </a:r>
            <a:r>
              <a:rPr lang="pt-BR" dirty="0" err="1" smtClean="0"/>
              <a:t>v^</a:t>
            </a:r>
            <a:r>
              <a:rPr lang="pt-BR" dirty="0" smtClean="0"/>
              <a:t>2 passa</a:t>
            </a:r>
            <a:r>
              <a:rPr lang="pt-BR" baseline="0" dirty="0" smtClean="0"/>
              <a:t> multiplicando o zero depois da igualdade.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12EAD-B9F3-458D-8932-F9F75CCF3897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d/dx(u/v)=(</a:t>
            </a:r>
            <a:r>
              <a:rPr lang="pt-BR" dirty="0" err="1" smtClean="0"/>
              <a:t>vdu</a:t>
            </a:r>
            <a:r>
              <a:rPr lang="pt-BR" dirty="0" smtClean="0"/>
              <a:t>/</a:t>
            </a:r>
            <a:r>
              <a:rPr lang="pt-BR" dirty="0" err="1" smtClean="0"/>
              <a:t>dx-udv</a:t>
            </a:r>
            <a:r>
              <a:rPr lang="pt-BR" dirty="0" smtClean="0"/>
              <a:t>/dx)/</a:t>
            </a:r>
            <a:r>
              <a:rPr lang="pt-BR" dirty="0" err="1" smtClean="0"/>
              <a:t>v^</a:t>
            </a:r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12EAD-B9F3-458D-8932-F9F75CCF3897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01/12/2014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png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image" Target="../media/image6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69.bin"/><Relationship Id="rId5" Type="http://schemas.openxmlformats.org/officeDocument/2006/relationships/oleObject" Target="../embeddings/oleObject68.bin"/><Relationship Id="rId4" Type="http://schemas.openxmlformats.org/officeDocument/2006/relationships/image" Target="../media/image7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3.bin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77.bin"/><Relationship Id="rId4" Type="http://schemas.openxmlformats.org/officeDocument/2006/relationships/oleObject" Target="../embeddings/oleObject76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93.png"/><Relationship Id="rId4" Type="http://schemas.openxmlformats.org/officeDocument/2006/relationships/image" Target="../media/image92.png"/><Relationship Id="rId9" Type="http://schemas.openxmlformats.org/officeDocument/2006/relationships/oleObject" Target="../embeddings/oleObject8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4.png"/><Relationship Id="rId5" Type="http://schemas.openxmlformats.org/officeDocument/2006/relationships/oleObject" Target="../embeddings/oleObject85.bin"/><Relationship Id="rId4" Type="http://schemas.openxmlformats.org/officeDocument/2006/relationships/oleObject" Target="../embeddings/oleObject84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2.png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7.png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8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99.png"/><Relationship Id="rId4" Type="http://schemas.openxmlformats.org/officeDocument/2006/relationships/oleObject" Target="../embeddings/oleObject9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png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png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516762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9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469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(R1)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28680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K </a:t>
            </a:r>
            <a:r>
              <a:rPr lang="pt-BR" sz="2100" dirty="0" smtClean="0">
                <a:latin typeface="Times New Roman"/>
                <a:cs typeface="Times New Roman"/>
              </a:rPr>
              <a:t>→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∞ (destino)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condição acima é analisada escrevendo a equação sob análise como: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a igualdade ser válida é necessário que: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Onde -2 e -5 são os zeros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      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O termo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pt-BR" sz="2100" dirty="0" smtClean="0">
                <a:latin typeface="Times New Roman"/>
                <a:cs typeface="Times New Roman"/>
              </a:rPr>
              <a:t>→ -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∞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indica um zero no 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infinito, uma vez que</a:t>
            </a:r>
            <a:endParaRPr lang="pt-BR" sz="21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341308" y="5384800"/>
          <a:ext cx="3587750" cy="1116013"/>
        </p:xfrm>
        <a:graphic>
          <a:graphicData uri="http://schemas.openxmlformats.org/presentationml/2006/ole">
            <p:oleObj spid="_x0000_s114692" name="Equação" r:id="rId4" imgW="2057400" imgH="647640" progId="Equation.3">
              <p:embed/>
            </p:oleObj>
          </a:graphicData>
        </a:graphic>
      </p:graphicFrame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5143504" y="3643314"/>
          <a:ext cx="2128837" cy="763588"/>
        </p:xfrm>
        <a:graphic>
          <a:graphicData uri="http://schemas.openxmlformats.org/presentationml/2006/ole">
            <p:oleObj spid="_x0000_s114694" name="Equação" r:id="rId5" imgW="1218960" imgH="444240" progId="Equation.3">
              <p:embed/>
            </p:oleObj>
          </a:graphicData>
        </a:graphic>
      </p:graphicFrame>
      <p:graphicFrame>
        <p:nvGraphicFramePr>
          <p:cNvPr id="114695" name="Object 7"/>
          <p:cNvGraphicFramePr>
            <a:graphicFrameLocks noChangeAspect="1"/>
          </p:cNvGraphicFramePr>
          <p:nvPr/>
        </p:nvGraphicFramePr>
        <p:xfrm>
          <a:off x="5241954" y="6370661"/>
          <a:ext cx="3544888" cy="415925"/>
        </p:xfrm>
        <a:graphic>
          <a:graphicData uri="http://schemas.openxmlformats.org/presentationml/2006/ole">
            <p:oleObj spid="_x0000_s114695" name="Equação" r:id="rId6" imgW="2031840" imgH="241200" progId="Equation.3">
              <p:embed/>
            </p:oleObj>
          </a:graphicData>
        </a:graphic>
      </p:graphicFrame>
      <p:graphicFrame>
        <p:nvGraphicFramePr>
          <p:cNvPr id="114696" name="Object 8"/>
          <p:cNvGraphicFramePr>
            <a:graphicFrameLocks noChangeAspect="1"/>
          </p:cNvGraphicFramePr>
          <p:nvPr/>
        </p:nvGraphicFramePr>
        <p:xfrm>
          <a:off x="357158" y="3857628"/>
          <a:ext cx="3171825" cy="393700"/>
        </p:xfrm>
        <a:graphic>
          <a:graphicData uri="http://schemas.openxmlformats.org/presentationml/2006/ole">
            <p:oleObj spid="_x0000_s114696" name="Equação" r:id="rId7" imgW="1815840" imgH="22860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4000496" y="3857628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57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(R2)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2: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 regiões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sobre o eixo real,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à esquerda de um número ímpar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mais zeros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pertencem ao lugar das raízes. (iniciando a contagem a partir do zero ou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localizado na extrema direita do plano s).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os valores do exemplo anterior: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Zeros: s1 = -2 e s2 = -5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: p1 = p2 = 0 e p3 = -4.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5718" name="Object 6"/>
          <p:cNvGraphicFramePr>
            <a:graphicFrameLocks noChangeAspect="1"/>
          </p:cNvGraphicFramePr>
          <p:nvPr/>
        </p:nvGraphicFramePr>
        <p:xfrm>
          <a:off x="3463932" y="3636969"/>
          <a:ext cx="2108200" cy="720725"/>
        </p:xfrm>
        <a:graphic>
          <a:graphicData uri="http://schemas.openxmlformats.org/presentationml/2006/ole">
            <p:oleObj spid="_x0000_s115718" name="Equação" r:id="rId4" imgW="12063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810293" y="4471967"/>
          <a:ext cx="228600" cy="431800"/>
        </p:xfrm>
        <a:graphic>
          <a:graphicData uri="http://schemas.openxmlformats.org/presentationml/2006/ole">
            <p:oleObj spid="_x0000_s11673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(R2)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 plano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OBS.: Dois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na origem!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674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2707" y="2285992"/>
            <a:ext cx="490537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74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7135" y="4162468"/>
            <a:ext cx="476250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745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72875" y="4210056"/>
            <a:ext cx="27051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776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(R3)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3: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medida que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se aproxima de ∞, os ramos do lugar das raízes se aproximam de assíntotas com inclinação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Considere um sistema com: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o sistema considerado, temos que: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736857" y="2762251"/>
          <a:ext cx="2835275" cy="809625"/>
        </p:xfrm>
        <a:graphic>
          <a:graphicData uri="http://schemas.openxmlformats.org/presentationml/2006/ole">
            <p:oleObj spid="_x0000_s117763" name="Equação" r:id="rId4" imgW="1625400" imgH="469800" progId="Equation.3">
              <p:embed/>
            </p:oleObj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615950" y="4757738"/>
          <a:ext cx="3033713" cy="722312"/>
        </p:xfrm>
        <a:graphic>
          <a:graphicData uri="http://schemas.openxmlformats.org/presentationml/2006/ole">
            <p:oleObj spid="_x0000_s117766" name="Equação" r:id="rId5" imgW="1739880" imgH="419040" progId="Equation.3">
              <p:embed/>
            </p:oleObj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/>
        </p:nvGraphicFramePr>
        <p:xfrm>
          <a:off x="4811434" y="5958452"/>
          <a:ext cx="1971675" cy="415925"/>
        </p:xfrm>
        <a:graphic>
          <a:graphicData uri="http://schemas.openxmlformats.org/presentationml/2006/ole">
            <p:oleObj spid="_x0000_s117767" name="Equação" r:id="rId6" imgW="11300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2185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(R3)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Continuação....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3071802" y="2428868"/>
          <a:ext cx="2835275" cy="809625"/>
        </p:xfrm>
        <a:graphic>
          <a:graphicData uri="http://schemas.openxmlformats.org/presentationml/2006/ole">
            <p:oleObj spid="_x0000_s121862" name="Equação" r:id="rId4" imgW="1625400" imgH="469800" progId="Equation.3">
              <p:embed/>
            </p:oleObj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/>
        </p:nvGraphicFramePr>
        <p:xfrm>
          <a:off x="2786050" y="3357562"/>
          <a:ext cx="3810000" cy="722312"/>
        </p:xfrm>
        <a:graphic>
          <a:graphicData uri="http://schemas.openxmlformats.org/presentationml/2006/ole">
            <p:oleObj spid="_x0000_s121863" name="Equação" r:id="rId5" imgW="2184120" imgH="419040" progId="Equation.3">
              <p:embed/>
            </p:oleObj>
          </a:graphicData>
        </a:graphic>
      </p:graphicFrame>
      <p:pic>
        <p:nvPicPr>
          <p:cNvPr id="12186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43042" y="4395810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Seta para a direita 10"/>
          <p:cNvSpPr/>
          <p:nvPr/>
        </p:nvSpPr>
        <p:spPr>
          <a:xfrm>
            <a:off x="3286116" y="5429264"/>
            <a:ext cx="100013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4572000" y="5078426"/>
            <a:ext cx="43577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Assim, as assíntotas terão ângulos, no sentido anti-horário a partir do eixo real, de 60º, -60º e 180º.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Qual a origem das assíntotas ?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878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(R4)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4: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ponto de partida das assíntotas é o centro de gravidade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C.G.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da distribuição 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zeros, calculado por: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sistema do exemplo anterior: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917825" y="2740026"/>
          <a:ext cx="2925763" cy="831850"/>
        </p:xfrm>
        <a:graphic>
          <a:graphicData uri="http://schemas.openxmlformats.org/presentationml/2006/ole">
            <p:oleObj spid="_x0000_s118787" name="Equação" r:id="rId4" imgW="1676160" imgH="482400" progId="Equation.3">
              <p:embed/>
            </p:oleObj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/>
        </p:nvGraphicFramePr>
        <p:xfrm>
          <a:off x="2714612" y="4635514"/>
          <a:ext cx="3033713" cy="722312"/>
        </p:xfrm>
        <a:graphic>
          <a:graphicData uri="http://schemas.openxmlformats.org/presentationml/2006/ole">
            <p:oleObj spid="_x0000_s118790" name="Equação" r:id="rId5" imgW="1739880" imgH="419040" progId="Equation.3">
              <p:embed/>
            </p:oleObj>
          </a:graphicData>
        </a:graphic>
      </p:graphicFrame>
      <p:graphicFrame>
        <p:nvGraphicFramePr>
          <p:cNvPr id="118791" name="Object 7"/>
          <p:cNvGraphicFramePr>
            <a:graphicFrameLocks noChangeAspect="1"/>
          </p:cNvGraphicFramePr>
          <p:nvPr/>
        </p:nvGraphicFramePr>
        <p:xfrm>
          <a:off x="3000364" y="5857892"/>
          <a:ext cx="2636838" cy="679450"/>
        </p:xfrm>
        <a:graphic>
          <a:graphicData uri="http://schemas.openxmlformats.org/presentationml/2006/ole">
            <p:oleObj spid="_x0000_s118791" name="Equação" r:id="rId6" imgW="1511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2288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(R4)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88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601175"/>
            <a:ext cx="6327458" cy="51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4572000" y="321468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C.G.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ector de seta reta 9"/>
          <p:cNvCxnSpPr>
            <a:stCxn id="6" idx="2"/>
          </p:cNvCxnSpPr>
          <p:nvPr/>
        </p:nvCxnSpPr>
        <p:spPr>
          <a:xfrm rot="16200000" flipH="1">
            <a:off x="4840399" y="3625961"/>
            <a:ext cx="416486" cy="332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981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(R5)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5: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os locais de chegada e saída dos ramos no eixo real do plano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são determinados a partir da seguinte expressão: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seguinte sistema: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005143" y="2786058"/>
          <a:ext cx="2281237" cy="679450"/>
        </p:xfrm>
        <a:graphic>
          <a:graphicData uri="http://schemas.openxmlformats.org/presentationml/2006/ole">
            <p:oleObj spid="_x0000_s119811" name="Equação" r:id="rId4" imgW="1307880" imgH="393480" progId="Equation.3">
              <p:embed/>
            </p:oleObj>
          </a:graphicData>
        </a:graphic>
      </p:graphicFrame>
      <p:graphicFrame>
        <p:nvGraphicFramePr>
          <p:cNvPr id="119814" name="Object 6"/>
          <p:cNvGraphicFramePr>
            <a:graphicFrameLocks noChangeAspect="1"/>
          </p:cNvGraphicFramePr>
          <p:nvPr/>
        </p:nvGraphicFramePr>
        <p:xfrm>
          <a:off x="285720" y="4357688"/>
          <a:ext cx="2835275" cy="722312"/>
        </p:xfrm>
        <a:graphic>
          <a:graphicData uri="http://schemas.openxmlformats.org/presentationml/2006/ole">
            <p:oleObj spid="_x0000_s119814" name="Equação" r:id="rId5" imgW="1625400" imgH="419040" progId="Equation.3">
              <p:embed/>
            </p:oleObj>
          </a:graphicData>
        </a:graphic>
      </p:graphicFrame>
      <p:graphicFrame>
        <p:nvGraphicFramePr>
          <p:cNvPr id="119815" name="Object 7"/>
          <p:cNvGraphicFramePr>
            <a:graphicFrameLocks noChangeAspect="1"/>
          </p:cNvGraphicFramePr>
          <p:nvPr/>
        </p:nvGraphicFramePr>
        <p:xfrm>
          <a:off x="4071934" y="4500570"/>
          <a:ext cx="4695825" cy="417512"/>
        </p:xfrm>
        <a:graphic>
          <a:graphicData uri="http://schemas.openxmlformats.org/presentationml/2006/ole">
            <p:oleObj spid="_x0000_s119815" name="Equação" r:id="rId6" imgW="2692080" imgH="24120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3286116" y="4572008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9816" name="Object 8"/>
          <p:cNvGraphicFramePr>
            <a:graphicFrameLocks noChangeAspect="1"/>
          </p:cNvGraphicFramePr>
          <p:nvPr/>
        </p:nvGraphicFramePr>
        <p:xfrm>
          <a:off x="285720" y="5286388"/>
          <a:ext cx="2281237" cy="679450"/>
        </p:xfrm>
        <a:graphic>
          <a:graphicData uri="http://schemas.openxmlformats.org/presentationml/2006/ole">
            <p:oleObj spid="_x0000_s119816" name="Equação" r:id="rId7" imgW="1307880" imgH="393480" progId="Equation.3">
              <p:embed/>
            </p:oleObj>
          </a:graphicData>
        </a:graphic>
      </p:graphicFrame>
      <p:sp>
        <p:nvSpPr>
          <p:cNvPr id="13" name="Seta para a direita 12"/>
          <p:cNvSpPr/>
          <p:nvPr/>
        </p:nvSpPr>
        <p:spPr>
          <a:xfrm>
            <a:off x="2857488" y="5500702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9817" name="Object 9"/>
          <p:cNvGraphicFramePr>
            <a:graphicFrameLocks noChangeAspect="1"/>
          </p:cNvGraphicFramePr>
          <p:nvPr/>
        </p:nvGraphicFramePr>
        <p:xfrm>
          <a:off x="3643306" y="5429264"/>
          <a:ext cx="1793875" cy="350837"/>
        </p:xfrm>
        <a:graphic>
          <a:graphicData uri="http://schemas.openxmlformats.org/presentationml/2006/ole">
            <p:oleObj spid="_x0000_s119817" name="Equação" r:id="rId8" imgW="1028520" imgH="203040" progId="Equation.3">
              <p:embed/>
            </p:oleObj>
          </a:graphicData>
        </a:graphic>
      </p:graphicFrame>
      <p:sp>
        <p:nvSpPr>
          <p:cNvPr id="15" name="Seta para a direita 14"/>
          <p:cNvSpPr/>
          <p:nvPr/>
        </p:nvSpPr>
        <p:spPr>
          <a:xfrm>
            <a:off x="5643570" y="5500702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9818" name="Object 10"/>
          <p:cNvGraphicFramePr>
            <a:graphicFrameLocks noChangeAspect="1"/>
          </p:cNvGraphicFramePr>
          <p:nvPr/>
        </p:nvGraphicFramePr>
        <p:xfrm>
          <a:off x="6421463" y="5429264"/>
          <a:ext cx="1793875" cy="350838"/>
        </p:xfrm>
        <a:graphic>
          <a:graphicData uri="http://schemas.openxmlformats.org/presentationml/2006/ole">
            <p:oleObj spid="_x0000_s119818" name="Equação" r:id="rId9" imgW="1028520" imgH="203040" progId="Equation.3">
              <p:embed/>
            </p:oleObj>
          </a:graphicData>
        </a:graphic>
      </p:graphicFrame>
      <p:graphicFrame>
        <p:nvGraphicFramePr>
          <p:cNvPr id="119819" name="Object 11"/>
          <p:cNvGraphicFramePr>
            <a:graphicFrameLocks noChangeAspect="1"/>
          </p:cNvGraphicFramePr>
          <p:nvPr/>
        </p:nvGraphicFramePr>
        <p:xfrm>
          <a:off x="6457973" y="5929330"/>
          <a:ext cx="1328737" cy="788988"/>
        </p:xfrm>
        <a:graphic>
          <a:graphicData uri="http://schemas.openxmlformats.org/presentationml/2006/ole">
            <p:oleObj spid="_x0000_s119819" name="Equação" r:id="rId10" imgW="761760" imgH="457200" progId="Equation.3">
              <p:embed/>
            </p:oleObj>
          </a:graphicData>
        </a:graphic>
      </p:graphicFrame>
      <p:cxnSp>
        <p:nvCxnSpPr>
          <p:cNvPr id="19" name="Conector reto 18"/>
          <p:cNvCxnSpPr/>
          <p:nvPr/>
        </p:nvCxnSpPr>
        <p:spPr>
          <a:xfrm>
            <a:off x="6286512" y="6286520"/>
            <a:ext cx="1857388" cy="3571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flipV="1">
            <a:off x="6286512" y="6357958"/>
            <a:ext cx="1643074" cy="285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(R5)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6410"/>
            <a:ext cx="6414135" cy="513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CaixaDeTexto 22"/>
          <p:cNvSpPr txBox="1"/>
          <p:nvPr/>
        </p:nvSpPr>
        <p:spPr>
          <a:xfrm>
            <a:off x="4071934" y="4500570"/>
            <a:ext cx="78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-0,465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Conector de seta reta 28"/>
          <p:cNvCxnSpPr/>
          <p:nvPr/>
        </p:nvCxnSpPr>
        <p:spPr>
          <a:xfrm rot="5400000" flipH="1" flipV="1">
            <a:off x="4643438" y="4071942"/>
            <a:ext cx="500066" cy="5000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6868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(R6-7)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7429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6: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 ramificações do local das raízes deixam ou entram no eixo real com ângulos de ± 90º.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7: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local das raízes é simétrico em relação ao eixo real porque as raízes são números complexos conjugados.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714752"/>
            <a:ext cx="3700463" cy="296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Método do lugar das raízes (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R8)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4296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8: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os ângulos de saída e de chegada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zeros são determinados a partir da seguinte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condição geral de ângulos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Determinar o ângulo de saída do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6986" name="Object 10"/>
          <p:cNvGraphicFramePr>
            <a:graphicFrameLocks noChangeAspect="1"/>
          </p:cNvGraphicFramePr>
          <p:nvPr/>
        </p:nvGraphicFramePr>
        <p:xfrm>
          <a:off x="1939925" y="2714625"/>
          <a:ext cx="5249863" cy="438150"/>
        </p:xfrm>
        <a:graphic>
          <a:graphicData uri="http://schemas.openxmlformats.org/presentationml/2006/ole">
            <p:oleObj spid="_x0000_s126986" name="Equação" r:id="rId3" imgW="3009600" imgH="253800" progId="Equation.3">
              <p:embed/>
            </p:oleObj>
          </a:graphicData>
        </a:graphic>
      </p:graphicFrame>
      <p:pic>
        <p:nvPicPr>
          <p:cNvPr id="126987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07508" y="3857648"/>
            <a:ext cx="3764756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R8)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42968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6986" name="Object 10"/>
          <p:cNvGraphicFramePr>
            <a:graphicFrameLocks noChangeAspect="1"/>
          </p:cNvGraphicFramePr>
          <p:nvPr/>
        </p:nvGraphicFramePr>
        <p:xfrm>
          <a:off x="4857752" y="1785926"/>
          <a:ext cx="3676650" cy="438150"/>
        </p:xfrm>
        <a:graphic>
          <a:graphicData uri="http://schemas.openxmlformats.org/presentationml/2006/ole">
            <p:oleObj spid="_x0000_s130050" name="Equação" r:id="rId3" imgW="2108160" imgH="253800" progId="Equation.3">
              <p:embed/>
            </p:oleObj>
          </a:graphicData>
        </a:graphic>
      </p:graphicFrame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2571744"/>
            <a:ext cx="4543425" cy="33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0052" name="Object 4"/>
          <p:cNvGraphicFramePr>
            <a:graphicFrameLocks noChangeAspect="1"/>
          </p:cNvGraphicFramePr>
          <p:nvPr/>
        </p:nvGraphicFramePr>
        <p:xfrm>
          <a:off x="4857752" y="2428868"/>
          <a:ext cx="2967038" cy="438150"/>
        </p:xfrm>
        <a:graphic>
          <a:graphicData uri="http://schemas.openxmlformats.org/presentationml/2006/ole">
            <p:oleObj spid="_x0000_s130052" name="Equação" r:id="rId5" imgW="1701720" imgH="253800" progId="Equation.3">
              <p:embed/>
            </p:oleObj>
          </a:graphicData>
        </a:graphic>
      </p:graphicFrame>
      <p:graphicFrame>
        <p:nvGraphicFramePr>
          <p:cNvPr id="130053" name="Object 5"/>
          <p:cNvGraphicFramePr>
            <a:graphicFrameLocks noChangeAspect="1"/>
          </p:cNvGraphicFramePr>
          <p:nvPr/>
        </p:nvGraphicFramePr>
        <p:xfrm>
          <a:off x="5786446" y="3357562"/>
          <a:ext cx="2613025" cy="1336675"/>
        </p:xfrm>
        <a:graphic>
          <a:graphicData uri="http://schemas.openxmlformats.org/presentationml/2006/ole">
            <p:oleObj spid="_x0000_s130053" name="Equação" r:id="rId6" imgW="1498320" imgH="774360" progId="Equation.3">
              <p:embed/>
            </p:oleObj>
          </a:graphicData>
        </a:graphic>
      </p:graphicFrame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4857752" y="5143512"/>
          <a:ext cx="3452812" cy="438150"/>
        </p:xfrm>
        <a:graphic>
          <a:graphicData uri="http://schemas.openxmlformats.org/presentationml/2006/ole">
            <p:oleObj spid="_x0000_s130054" name="Equação" r:id="rId7" imgW="1981080" imgH="253800" progId="Equation.3">
              <p:embed/>
            </p:oleObj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00760" y="5857892"/>
          <a:ext cx="1460500" cy="438150"/>
        </p:xfrm>
        <a:graphic>
          <a:graphicData uri="http://schemas.openxmlformats.org/presentationml/2006/ole">
            <p:oleObj spid="_x0000_s130055" name="Equação" r:id="rId8" imgW="8380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R9)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1406" y="1499749"/>
            <a:ext cx="907259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 9: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ponto onde o lugar das raízes cruza o eixo imaginário é obtido fazendo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equação característica : 1 +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(s) = 0, igualando a parte imaginária a zero para determinar 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e, com este valor, igualar a parte real a zero para determinar o valor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80" name="Object 8"/>
          <p:cNvGraphicFramePr>
            <a:graphicFrameLocks noChangeAspect="1"/>
          </p:cNvGraphicFramePr>
          <p:nvPr/>
        </p:nvGraphicFramePr>
        <p:xfrm>
          <a:off x="142844" y="3000372"/>
          <a:ext cx="2944812" cy="681037"/>
        </p:xfrm>
        <a:graphic>
          <a:graphicData uri="http://schemas.openxmlformats.org/presentationml/2006/ole">
            <p:oleObj spid="_x0000_s131080" name="Equação" r:id="rId3" imgW="1688760" imgH="393480" progId="Equation.3">
              <p:embed/>
            </p:oleObj>
          </a:graphicData>
        </a:graphic>
      </p:graphicFrame>
      <p:graphicFrame>
        <p:nvGraphicFramePr>
          <p:cNvPr id="131081" name="Object 9"/>
          <p:cNvGraphicFramePr>
            <a:graphicFrameLocks noChangeAspect="1"/>
          </p:cNvGraphicFramePr>
          <p:nvPr/>
        </p:nvGraphicFramePr>
        <p:xfrm>
          <a:off x="357158" y="3857628"/>
          <a:ext cx="2457450" cy="350837"/>
        </p:xfrm>
        <a:graphic>
          <a:graphicData uri="http://schemas.openxmlformats.org/presentationml/2006/ole">
            <p:oleObj spid="_x0000_s131081" name="Equação" r:id="rId4" imgW="1409400" imgH="203040" progId="Equation.3">
              <p:embed/>
            </p:oleObj>
          </a:graphicData>
        </a:graphic>
      </p:graphicFrame>
      <p:graphicFrame>
        <p:nvGraphicFramePr>
          <p:cNvPr id="131082" name="Object 10"/>
          <p:cNvGraphicFramePr>
            <a:graphicFrameLocks noChangeAspect="1"/>
          </p:cNvGraphicFramePr>
          <p:nvPr/>
        </p:nvGraphicFramePr>
        <p:xfrm>
          <a:off x="357158" y="5357826"/>
          <a:ext cx="2900362" cy="395287"/>
        </p:xfrm>
        <a:graphic>
          <a:graphicData uri="http://schemas.openxmlformats.org/presentationml/2006/ole">
            <p:oleObj spid="_x0000_s131082" name="Equação" r:id="rId5" imgW="1663560" imgH="228600" progId="Equation.3">
              <p:embed/>
            </p:oleObj>
          </a:graphicData>
        </a:graphic>
      </p:graphicFrame>
      <p:graphicFrame>
        <p:nvGraphicFramePr>
          <p:cNvPr id="131083" name="Object 11"/>
          <p:cNvGraphicFramePr>
            <a:graphicFrameLocks noChangeAspect="1"/>
          </p:cNvGraphicFramePr>
          <p:nvPr/>
        </p:nvGraphicFramePr>
        <p:xfrm>
          <a:off x="4714876" y="2643182"/>
          <a:ext cx="1925638" cy="1228725"/>
        </p:xfrm>
        <a:graphic>
          <a:graphicData uri="http://schemas.openxmlformats.org/presentationml/2006/ole">
            <p:oleObj spid="_x0000_s131083" name="Equação" r:id="rId6" imgW="1104840" imgH="711000" progId="Equation.3">
              <p:embed/>
            </p:oleObj>
          </a:graphicData>
        </a:graphic>
      </p:graphicFrame>
      <p:graphicFrame>
        <p:nvGraphicFramePr>
          <p:cNvPr id="131084" name="Object 12"/>
          <p:cNvGraphicFramePr>
            <a:graphicFrameLocks noChangeAspect="1"/>
          </p:cNvGraphicFramePr>
          <p:nvPr/>
        </p:nvGraphicFramePr>
        <p:xfrm>
          <a:off x="4071934" y="4214818"/>
          <a:ext cx="4006850" cy="1624013"/>
        </p:xfrm>
        <a:graphic>
          <a:graphicData uri="http://schemas.openxmlformats.org/presentationml/2006/ole">
            <p:oleObj spid="_x0000_s131084" name="Equação" r:id="rId7" imgW="2298600" imgH="939600" progId="Equation.3">
              <p:embed/>
            </p:oleObj>
          </a:graphicData>
        </a:graphic>
      </p:graphicFrame>
      <p:graphicFrame>
        <p:nvGraphicFramePr>
          <p:cNvPr id="131085" name="Object 13"/>
          <p:cNvGraphicFramePr>
            <a:graphicFrameLocks noChangeAspect="1"/>
          </p:cNvGraphicFramePr>
          <p:nvPr/>
        </p:nvGraphicFramePr>
        <p:xfrm>
          <a:off x="285720" y="4357694"/>
          <a:ext cx="3143250" cy="725488"/>
        </p:xfrm>
        <a:graphic>
          <a:graphicData uri="http://schemas.openxmlformats.org/presentationml/2006/ole">
            <p:oleObj spid="_x0000_s131085" name="Equação" r:id="rId8" imgW="1803240" imgH="419040" progId="Equation.3">
              <p:embed/>
            </p:oleObj>
          </a:graphicData>
        </a:graphic>
      </p:graphicFrame>
      <p:sp>
        <p:nvSpPr>
          <p:cNvPr id="11" name="Retângulo de cantos arredondados 10"/>
          <p:cNvSpPr/>
          <p:nvPr/>
        </p:nvSpPr>
        <p:spPr>
          <a:xfrm>
            <a:off x="4643438" y="3071810"/>
            <a:ext cx="1428760" cy="78581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4071934" y="5500702"/>
            <a:ext cx="785818" cy="42862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5429256" y="4572008"/>
            <a:ext cx="785818" cy="42862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6143636" y="3143248"/>
            <a:ext cx="22557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Frequências onde o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lugar das raízes cruza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eixo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5500694" y="5586257"/>
            <a:ext cx="35573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K=0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K = 6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Valores do ganho para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deslocar os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de malha fechada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ara os pontos de cruzamento sobre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eixo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2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2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ω</a:t>
            </a:r>
            <a:r>
              <a:rPr lang="pt-BR" sz="12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RAÍZES (R9)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7158" y="178592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Construa o lugar das raízes (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para o seguinte sistema: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12450"/>
            <a:ext cx="5743599" cy="450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7457" name="Object 1"/>
          <p:cNvGraphicFramePr>
            <a:graphicFrameLocks noChangeAspect="1"/>
          </p:cNvGraphicFramePr>
          <p:nvPr/>
        </p:nvGraphicFramePr>
        <p:xfrm>
          <a:off x="6215074" y="2285992"/>
          <a:ext cx="1925638" cy="1228725"/>
        </p:xfrm>
        <a:graphic>
          <a:graphicData uri="http://schemas.openxmlformats.org/presentationml/2006/ole">
            <p:oleObj spid="_x0000_s147457" name="Equação" r:id="rId4" imgW="1104840" imgH="711000" progId="Equation.3">
              <p:embed/>
            </p:oleObj>
          </a:graphicData>
        </a:graphic>
      </p:graphicFrame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6143636" y="3932255"/>
          <a:ext cx="2390775" cy="1997075"/>
        </p:xfrm>
        <a:graphic>
          <a:graphicData uri="http://schemas.openxmlformats.org/presentationml/2006/ole">
            <p:oleObj spid="_x0000_s147458" name="Equação" r:id="rId5" imgW="1371600" imgH="1155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RAÍZES (R10)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7158" y="1785926"/>
            <a:ext cx="84296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10: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pelo menos dois ramos do lugar das raízes vão para o infinito, então a soma 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malha fechada correspondente a um mesmo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uma constante independente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seguinte sistema: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3286116" y="4071942"/>
          <a:ext cx="2836862" cy="722313"/>
        </p:xfrm>
        <a:graphic>
          <a:graphicData uri="http://schemas.openxmlformats.org/presentationml/2006/ole">
            <p:oleObj spid="_x0000_s146435" name="Equação" r:id="rId3" imgW="16254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R10)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7158" y="178592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2285992"/>
            <a:ext cx="4632960" cy="3429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2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303637"/>
            <a:ext cx="4542473" cy="341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217488" y="5897585"/>
          <a:ext cx="4140200" cy="746125"/>
        </p:xfrm>
        <a:graphic>
          <a:graphicData uri="http://schemas.openxmlformats.org/presentationml/2006/ole">
            <p:oleObj spid="_x0000_s132101" name="Equação" r:id="rId5" imgW="2374560" imgH="431640" progId="Equation.3">
              <p:embed/>
            </p:oleObj>
          </a:graphicData>
        </a:graphic>
      </p:graphicFrame>
      <p:graphicFrame>
        <p:nvGraphicFramePr>
          <p:cNvPr id="132102" name="Object 6"/>
          <p:cNvGraphicFramePr>
            <a:graphicFrameLocks noChangeAspect="1"/>
          </p:cNvGraphicFramePr>
          <p:nvPr/>
        </p:nvGraphicFramePr>
        <p:xfrm>
          <a:off x="4689507" y="5897585"/>
          <a:ext cx="4383087" cy="746125"/>
        </p:xfrm>
        <a:graphic>
          <a:graphicData uri="http://schemas.openxmlformats.org/presentationml/2006/ole">
            <p:oleObj spid="_x0000_s132102" name="Equação" r:id="rId6" imgW="2514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/>
          <p:cNvSpPr/>
          <p:nvPr/>
        </p:nvSpPr>
        <p:spPr>
          <a:xfrm>
            <a:off x="6786578" y="5500702"/>
            <a:ext cx="2214578" cy="100013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501122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LOCALIZAÇÃO DO PÓLO ASSOCIADO AO GANHO: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determinação do ganho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associado a um ponto P do lugar das raízes é obtida a partir do cálculo do módulo da equação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 é reescrita para determinação do módulo como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Uma vez que 0 &lt;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&lt; ∞: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500430" y="3078162"/>
          <a:ext cx="2036763" cy="350838"/>
        </p:xfrm>
        <a:graphic>
          <a:graphicData uri="http://schemas.openxmlformats.org/presentationml/2006/ole">
            <p:oleObj spid="_x0000_s140290" name="Equação" r:id="rId3" imgW="1168200" imgH="203040" progId="Equation.3">
              <p:embed/>
            </p:oleObj>
          </a:graphicData>
        </a:graphic>
      </p:graphicFrame>
      <p:graphicFrame>
        <p:nvGraphicFramePr>
          <p:cNvPr id="125962" name="Object 10"/>
          <p:cNvGraphicFramePr>
            <a:graphicFrameLocks noChangeAspect="1"/>
          </p:cNvGraphicFramePr>
          <p:nvPr/>
        </p:nvGraphicFramePr>
        <p:xfrm>
          <a:off x="2249483" y="4348172"/>
          <a:ext cx="1838325" cy="350837"/>
        </p:xfrm>
        <a:graphic>
          <a:graphicData uri="http://schemas.openxmlformats.org/presentationml/2006/ole">
            <p:oleObj spid="_x0000_s140291" name="Equação" r:id="rId4" imgW="1054080" imgH="203040" progId="Equation.3">
              <p:embed/>
            </p:oleObj>
          </a:graphicData>
        </a:graphic>
      </p:graphicFrame>
      <p:sp>
        <p:nvSpPr>
          <p:cNvPr id="18" name="Seta para a direita 17"/>
          <p:cNvSpPr/>
          <p:nvPr/>
        </p:nvSpPr>
        <p:spPr>
          <a:xfrm>
            <a:off x="2071670" y="5786454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25963" name="Object 11"/>
          <p:cNvGraphicFramePr>
            <a:graphicFrameLocks noChangeAspect="1"/>
          </p:cNvGraphicFramePr>
          <p:nvPr/>
        </p:nvGraphicFramePr>
        <p:xfrm>
          <a:off x="5249879" y="4348172"/>
          <a:ext cx="1751013" cy="438150"/>
        </p:xfrm>
        <a:graphic>
          <a:graphicData uri="http://schemas.openxmlformats.org/presentationml/2006/ole">
            <p:oleObj spid="_x0000_s140292" name="Equação" r:id="rId5" imgW="1002960" imgH="253800" progId="Equation.3">
              <p:embed/>
            </p:oleObj>
          </a:graphicData>
        </a:graphic>
      </p:graphicFrame>
      <p:graphicFrame>
        <p:nvGraphicFramePr>
          <p:cNvPr id="125964" name="Object 12"/>
          <p:cNvGraphicFramePr>
            <a:graphicFrameLocks noChangeAspect="1"/>
          </p:cNvGraphicFramePr>
          <p:nvPr/>
        </p:nvGraphicFramePr>
        <p:xfrm>
          <a:off x="3357554" y="5715016"/>
          <a:ext cx="1773238" cy="438150"/>
        </p:xfrm>
        <a:graphic>
          <a:graphicData uri="http://schemas.openxmlformats.org/presentationml/2006/ole">
            <p:oleObj spid="_x0000_s140293" name="Equação" r:id="rId6" imgW="1015920" imgH="25380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5643570" y="5857892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25965" name="Object 13"/>
          <p:cNvGraphicFramePr>
            <a:graphicFrameLocks noChangeAspect="1"/>
          </p:cNvGraphicFramePr>
          <p:nvPr/>
        </p:nvGraphicFramePr>
        <p:xfrm>
          <a:off x="6858016" y="5572140"/>
          <a:ext cx="2016125" cy="809625"/>
        </p:xfrm>
        <a:graphic>
          <a:graphicData uri="http://schemas.openxmlformats.org/presentationml/2006/ole">
            <p:oleObj spid="_x0000_s140294" name="Equação" r:id="rId7" imgW="11556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RAÍZES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572560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seguinte sistema: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Qual o valor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associado ao ponto sobre 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s1,2 = -0,179±j1,01?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8006" name="Object 6"/>
          <p:cNvGraphicFramePr>
            <a:graphicFrameLocks noChangeAspect="1"/>
          </p:cNvGraphicFramePr>
          <p:nvPr/>
        </p:nvGraphicFramePr>
        <p:xfrm>
          <a:off x="3235335" y="2420936"/>
          <a:ext cx="2836863" cy="722312"/>
        </p:xfrm>
        <a:graphic>
          <a:graphicData uri="http://schemas.openxmlformats.org/presentationml/2006/ole">
            <p:oleObj spid="_x0000_s141314" name="Equação" r:id="rId3" imgW="1625400" imgH="419040" progId="Equation.3">
              <p:embed/>
            </p:oleObj>
          </a:graphicData>
        </a:graphic>
      </p:graphicFrame>
      <p:graphicFrame>
        <p:nvGraphicFramePr>
          <p:cNvPr id="128007" name="Object 7"/>
          <p:cNvGraphicFramePr>
            <a:graphicFrameLocks noChangeAspect="1"/>
          </p:cNvGraphicFramePr>
          <p:nvPr/>
        </p:nvGraphicFramePr>
        <p:xfrm>
          <a:off x="627089" y="4214818"/>
          <a:ext cx="7802563" cy="766762"/>
        </p:xfrm>
        <a:graphic>
          <a:graphicData uri="http://schemas.openxmlformats.org/presentationml/2006/ole">
            <p:oleObj spid="_x0000_s141315" name="Equação" r:id="rId4" imgW="4470120" imgH="444240" progId="Equation.3">
              <p:embed/>
            </p:oleObj>
          </a:graphicData>
        </a:graphic>
      </p:graphicFrame>
      <p:graphicFrame>
        <p:nvGraphicFramePr>
          <p:cNvPr id="128008" name="Object 8"/>
          <p:cNvGraphicFramePr>
            <a:graphicFrameLocks noChangeAspect="1"/>
          </p:cNvGraphicFramePr>
          <p:nvPr/>
        </p:nvGraphicFramePr>
        <p:xfrm>
          <a:off x="3890963" y="5565775"/>
          <a:ext cx="1019175" cy="350838"/>
        </p:xfrm>
        <a:graphic>
          <a:graphicData uri="http://schemas.openxmlformats.org/presentationml/2006/ole">
            <p:oleObj spid="_x0000_s141316" name="Equação" r:id="rId5" imgW="5839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9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7372" y="1817392"/>
            <a:ext cx="6129338" cy="475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7158" y="1785926"/>
            <a:ext cx="84296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</a:p>
          <a:p>
            <a:pPr marL="457200" indent="-457200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(a) 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Construa o lugar das raízes (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para o seguinte sistema. </a:t>
            </a:r>
          </a:p>
          <a:p>
            <a:pPr marL="457200" indent="-457200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Desloque 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complexos do sistema de tal forma que passem pelo ponto p= -1,5±1,47j, determinando o ganho K relacionado a tal posição.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357158" y="5715016"/>
          <a:ext cx="3852862" cy="768350"/>
        </p:xfrm>
        <a:graphic>
          <a:graphicData uri="http://schemas.openxmlformats.org/presentationml/2006/ole">
            <p:oleObj spid="_x0000_s133122" name="Equação" r:id="rId3" imgW="2209680" imgH="444240" progId="Equation.3">
              <p:embed/>
            </p:oleObj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643314"/>
            <a:ext cx="4314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901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928662" y="5000636"/>
            <a:ext cx="7429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Quais serão as variações na localização 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quando um ou mais parâmetros do controlador  são variados ? </a:t>
            </a:r>
            <a:endParaRPr lang="pt-BR" sz="2500" b="1" u="sng" dirty="0">
              <a:solidFill>
                <a:srgbClr val="FF0000"/>
              </a:solidFill>
            </a:endParaRPr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31" y="2000240"/>
            <a:ext cx="5594033" cy="2186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Conector de seta reta 9"/>
          <p:cNvCxnSpPr/>
          <p:nvPr/>
        </p:nvCxnSpPr>
        <p:spPr>
          <a:xfrm>
            <a:off x="857224" y="1571612"/>
            <a:ext cx="1000132" cy="500066"/>
          </a:xfrm>
          <a:prstGeom prst="straightConnector1">
            <a:avLst/>
          </a:prstGeom>
          <a:ln w="635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981730" y="3714752"/>
          <a:ext cx="2947988" cy="744537"/>
        </p:xfrm>
        <a:graphic>
          <a:graphicData uri="http://schemas.openxmlformats.org/presentationml/2006/ole">
            <p:oleObj spid="_x0000_s90116" name="Equação" r:id="rId5" imgW="1688760" imgH="431640" progId="Equation.3">
              <p:embed/>
            </p:oleObj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286512" y="2258319"/>
            <a:ext cx="2714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T(s):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Função de Transferência do Sistema (função de transferência global):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7158" y="178592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3286116" y="1459083"/>
          <a:ext cx="3071834" cy="612595"/>
        </p:xfrm>
        <a:graphic>
          <a:graphicData uri="http://schemas.openxmlformats.org/presentationml/2006/ole">
            <p:oleObj spid="_x0000_s136194" name="Equação" r:id="rId3" imgW="2209680" imgH="444240" progId="Equation.3">
              <p:embed/>
            </p:oleObj>
          </a:graphicData>
        </a:graphic>
      </p:graphicFrame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2714620"/>
            <a:ext cx="190501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06" y="4214818"/>
            <a:ext cx="2196388" cy="162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aixaDeTexto 10"/>
          <p:cNvSpPr txBox="1"/>
          <p:nvPr/>
        </p:nvSpPr>
        <p:spPr>
          <a:xfrm>
            <a:off x="214282" y="2357430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Regra1: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000496" y="3286124"/>
            <a:ext cx="15001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Regra4: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824319" y="3786190"/>
          <a:ext cx="2925763" cy="831850"/>
        </p:xfrm>
        <a:graphic>
          <a:graphicData uri="http://schemas.openxmlformats.org/presentationml/2006/ole">
            <p:oleObj spid="_x0000_s136197" name="Equação" r:id="rId6" imgW="1676160" imgH="482400" progId="Equation.3">
              <p:embed/>
            </p:oleObj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3824319" y="4965716"/>
          <a:ext cx="5319713" cy="677862"/>
        </p:xfrm>
        <a:graphic>
          <a:graphicData uri="http://schemas.openxmlformats.org/presentationml/2006/ole">
            <p:oleObj spid="_x0000_s136198" name="Equação" r:id="rId7" imgW="3047760" imgH="393480" progId="Equation.3">
              <p:embed/>
            </p:oleObj>
          </a:graphicData>
        </a:graphic>
      </p:graphicFrame>
      <p:graphicFrame>
        <p:nvGraphicFramePr>
          <p:cNvPr id="136200" name="Object 8"/>
          <p:cNvGraphicFramePr>
            <a:graphicFrameLocks noChangeAspect="1"/>
          </p:cNvGraphicFramePr>
          <p:nvPr/>
        </p:nvGraphicFramePr>
        <p:xfrm>
          <a:off x="5896021" y="6000768"/>
          <a:ext cx="954088" cy="306387"/>
        </p:xfrm>
        <a:graphic>
          <a:graphicData uri="http://schemas.openxmlformats.org/presentationml/2006/ole">
            <p:oleObj spid="_x0000_s136200" name="Equação" r:id="rId8" imgW="545760" imgH="177480" progId="Equation.3">
              <p:embed/>
            </p:oleObj>
          </a:graphicData>
        </a:graphic>
      </p:graphicFrame>
      <p:graphicFrame>
        <p:nvGraphicFramePr>
          <p:cNvPr id="136201" name="Object 9"/>
          <p:cNvGraphicFramePr>
            <a:graphicFrameLocks noChangeAspect="1"/>
          </p:cNvGraphicFramePr>
          <p:nvPr/>
        </p:nvGraphicFramePr>
        <p:xfrm>
          <a:off x="5429256" y="2500306"/>
          <a:ext cx="2835275" cy="809625"/>
        </p:xfrm>
        <a:graphic>
          <a:graphicData uri="http://schemas.openxmlformats.org/presentationml/2006/ole">
            <p:oleObj spid="_x0000_s136201" name="Equação" r:id="rId9" imgW="1625400" imgH="469800" progId="Equation.3">
              <p:embed/>
            </p:oleObj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000496" y="2643182"/>
            <a:ext cx="13573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Regra3: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14282" y="6143644"/>
            <a:ext cx="30003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Regra2: Sobre eixo real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601" y="154539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5291138" y="1571612"/>
          <a:ext cx="3281390" cy="654385"/>
        </p:xfrm>
        <a:graphic>
          <a:graphicData uri="http://schemas.openxmlformats.org/presentationml/2006/ole">
            <p:oleObj spid="_x0000_s137218" name="Equação" r:id="rId4" imgW="2209680" imgH="444240" progId="Equation.3">
              <p:embed/>
            </p:oleObj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10469" y="2006221"/>
            <a:ext cx="13611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Regra5: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7223" name="Object 7"/>
          <p:cNvGraphicFramePr>
            <a:graphicFrameLocks noChangeAspect="1"/>
          </p:cNvGraphicFramePr>
          <p:nvPr/>
        </p:nvGraphicFramePr>
        <p:xfrm>
          <a:off x="504813" y="2498391"/>
          <a:ext cx="2281237" cy="679450"/>
        </p:xfrm>
        <a:graphic>
          <a:graphicData uri="http://schemas.openxmlformats.org/presentationml/2006/ole">
            <p:oleObj spid="_x0000_s137223" name="Equação" r:id="rId5" imgW="1307880" imgH="393480" progId="Equation.3">
              <p:embed/>
            </p:oleObj>
          </a:graphicData>
        </a:graphic>
      </p:graphicFrame>
      <p:pic>
        <p:nvPicPr>
          <p:cNvPr id="13722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3852" y="3308509"/>
            <a:ext cx="2003636" cy="344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Seta para a direita 14"/>
          <p:cNvSpPr/>
          <p:nvPr/>
        </p:nvSpPr>
        <p:spPr>
          <a:xfrm>
            <a:off x="714380" y="6261123"/>
            <a:ext cx="28572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4071934" y="2928934"/>
            <a:ext cx="39290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6: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 ramificações do local das raízes deixam ou entram no eixo real com ângulos de ± 90º.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7: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local das raízes é simétrico em relação ao eixo real porque as raízes são números complexos conjugados.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601" y="154539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4214810" y="1500174"/>
          <a:ext cx="2865784" cy="571504"/>
        </p:xfrm>
        <a:graphic>
          <a:graphicData uri="http://schemas.openxmlformats.org/presentationml/2006/ole">
            <p:oleObj spid="_x0000_s138242" name="Equação" r:id="rId4" imgW="2209680" imgH="444240" progId="Equation.3">
              <p:embed/>
            </p:oleObj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10469" y="2006221"/>
            <a:ext cx="12182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8: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8245" name="Object 5"/>
          <p:cNvGraphicFramePr>
            <a:graphicFrameLocks noChangeAspect="1"/>
          </p:cNvGraphicFramePr>
          <p:nvPr/>
        </p:nvGraphicFramePr>
        <p:xfrm>
          <a:off x="214282" y="2500306"/>
          <a:ext cx="5249863" cy="438150"/>
        </p:xfrm>
        <a:graphic>
          <a:graphicData uri="http://schemas.openxmlformats.org/presentationml/2006/ole">
            <p:oleObj spid="_x0000_s138245" name="Equação" r:id="rId5" imgW="3009600" imgH="253800" progId="Equation.3">
              <p:embed/>
            </p:oleObj>
          </a:graphicData>
        </a:graphic>
      </p:graphicFrame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3157540"/>
            <a:ext cx="190501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06" y="4657738"/>
            <a:ext cx="2196388" cy="162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8247" name="Object 7"/>
          <p:cNvGraphicFramePr>
            <a:graphicFrameLocks noChangeAspect="1"/>
          </p:cNvGraphicFramePr>
          <p:nvPr/>
        </p:nvGraphicFramePr>
        <p:xfrm>
          <a:off x="3714744" y="2928934"/>
          <a:ext cx="3565525" cy="438150"/>
        </p:xfrm>
        <a:graphic>
          <a:graphicData uri="http://schemas.openxmlformats.org/presentationml/2006/ole">
            <p:oleObj spid="_x0000_s138247" name="Equação" r:id="rId8" imgW="2044440" imgH="253800" progId="Equation.3">
              <p:embed/>
            </p:oleObj>
          </a:graphicData>
        </a:graphic>
      </p:graphicFrame>
      <p:graphicFrame>
        <p:nvGraphicFramePr>
          <p:cNvPr id="138248" name="Object 8"/>
          <p:cNvGraphicFramePr>
            <a:graphicFrameLocks noChangeAspect="1"/>
          </p:cNvGraphicFramePr>
          <p:nvPr/>
        </p:nvGraphicFramePr>
        <p:xfrm>
          <a:off x="3929058" y="3429000"/>
          <a:ext cx="3521075" cy="438150"/>
        </p:xfrm>
        <a:graphic>
          <a:graphicData uri="http://schemas.openxmlformats.org/presentationml/2006/ole">
            <p:oleObj spid="_x0000_s138248" name="Equação" r:id="rId9" imgW="2019240" imgH="253800" progId="Equation.3">
              <p:embed/>
            </p:oleObj>
          </a:graphicData>
        </a:graphic>
      </p:graphicFrame>
      <p:pic>
        <p:nvPicPr>
          <p:cNvPr id="138249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58076" y="3857628"/>
            <a:ext cx="6085956" cy="297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CaixaDeTexto 19"/>
          <p:cNvSpPr txBox="1"/>
          <p:nvPr/>
        </p:nvSpPr>
        <p:spPr>
          <a:xfrm>
            <a:off x="5500694" y="5547856"/>
            <a:ext cx="34290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9 e 10: Não são 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necessárias neste exemplo.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1971783"/>
            <a:ext cx="6000792" cy="474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35601" y="154539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10736" y="1629213"/>
            <a:ext cx="36433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Ganho K para 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em p: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6497801" y="2609709"/>
          <a:ext cx="2016125" cy="809625"/>
        </p:xfrm>
        <a:graphic>
          <a:graphicData uri="http://schemas.openxmlformats.org/presentationml/2006/ole">
            <p:oleObj spid="_x0000_s142338" name="Equação" r:id="rId4" imgW="1155600" imgH="469800" progId="Equation.3">
              <p:embed/>
            </p:oleObj>
          </a:graphicData>
        </a:graphic>
      </p:graphicFrame>
      <p:sp>
        <p:nvSpPr>
          <p:cNvPr id="9" name="Retângulo 8"/>
          <p:cNvSpPr/>
          <p:nvPr/>
        </p:nvSpPr>
        <p:spPr>
          <a:xfrm>
            <a:off x="6755119" y="2101755"/>
            <a:ext cx="1447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p= -1,5±1,47j</a:t>
            </a:r>
            <a:endParaRPr lang="pt-BR" dirty="0"/>
          </a:p>
        </p:txBody>
      </p:sp>
      <p:pic>
        <p:nvPicPr>
          <p:cNvPr id="14233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1033" y="3764227"/>
            <a:ext cx="25527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00010" y="155448"/>
            <a:ext cx="8972584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94" y="2581632"/>
            <a:ext cx="4572000" cy="35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2565917"/>
            <a:ext cx="4357687" cy="3506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35601" y="1545396"/>
            <a:ext cx="8429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K=3,93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500694" y="1643050"/>
            <a:ext cx="1447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p= -1,5±1,47j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752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742955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Método do Lugar das Raízes foi desenvolvido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por W. R. Evans (1953);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Permite que o “lugar das raízes”, no plano s, de uma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equação seja analisado em função da variação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contínua de um parâmetro;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obtenção do lugar das raízes permite que seja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escolhido um valor específico do parâmetro variado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para obtenção dos requisitos desejados;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método pode ser empregado tanto em sistemas contínuos quanto em sistemas digitais.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48443" y="1643050"/>
            <a:ext cx="2581275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/>
          <p:cNvSpPr/>
          <p:nvPr/>
        </p:nvSpPr>
        <p:spPr>
          <a:xfrm>
            <a:off x="6286512" y="5143512"/>
            <a:ext cx="2500330" cy="785818"/>
          </a:xfrm>
          <a:prstGeom prst="round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854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5720" y="1714488"/>
            <a:ext cx="7429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seguinte sistema realimentado: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6286512" y="5154613"/>
          <a:ext cx="2416175" cy="722312"/>
        </p:xfrm>
        <a:graphic>
          <a:graphicData uri="http://schemas.openxmlformats.org/presentationml/2006/ole">
            <p:oleObj spid="_x0000_s108547" name="Equação" r:id="rId4" imgW="1384200" imgH="419040" progId="Equation.3">
              <p:embed/>
            </p:oleObj>
          </a:graphicData>
        </a:graphic>
      </p:graphicFrame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5" y="2652720"/>
            <a:ext cx="4314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5429256" y="2285992"/>
            <a:ext cx="37147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Sendo a função de transferência de malha aberta: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a função de transferência de malha fechada: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6329363" y="3222626"/>
          <a:ext cx="1330325" cy="349250"/>
        </p:xfrm>
        <a:graphic>
          <a:graphicData uri="http://schemas.openxmlformats.org/presentationml/2006/ole">
            <p:oleObj spid="_x0000_s108549" name="Equação" r:id="rId6" imgW="761760" imgH="203040" progId="Equation.3">
              <p:embed/>
            </p:oleObj>
          </a:graphicData>
        </a:graphic>
      </p:graphicFrame>
      <p:sp>
        <p:nvSpPr>
          <p:cNvPr id="10" name="Retângulo de cantos arredondados 9"/>
          <p:cNvSpPr/>
          <p:nvPr/>
        </p:nvSpPr>
        <p:spPr>
          <a:xfrm>
            <a:off x="6286512" y="3143248"/>
            <a:ext cx="1428760" cy="500066"/>
          </a:xfrm>
          <a:prstGeom prst="roundRect">
            <a:avLst/>
          </a:prstGeom>
          <a:solidFill>
            <a:srgbClr val="0070C0">
              <a:alpha val="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500034" y="5010377"/>
            <a:ext cx="46434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OBJETIVO: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 a reação devido a variação do ganho 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(0 &lt;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&lt; ∞) sobre a localização 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em malha fechada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957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14488"/>
            <a:ext cx="8143932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Em outras palavras, aplicar procedimentos para determinação do lugar geométrico formado pelas raízes de 1 +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= 0 quando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variar de 0 &lt;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&lt; ∞.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Determinar  o lugar das raízes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malha fechada em função de K) para o seguinte sistema: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1643042" y="5314973"/>
          <a:ext cx="2149475" cy="1400175"/>
        </p:xfrm>
        <a:graphic>
          <a:graphicData uri="http://schemas.openxmlformats.org/presentationml/2006/ole">
            <p:oleObj spid="_x0000_s109571" name="Equação" r:id="rId4" imgW="1231560" imgH="812520" progId="Equation.3">
              <p:embed/>
            </p:oleObj>
          </a:graphicData>
        </a:graphic>
      </p:graphicFrame>
      <p:pic>
        <p:nvPicPr>
          <p:cNvPr id="1095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4086238"/>
            <a:ext cx="42767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Seta para a direita 9"/>
          <p:cNvSpPr/>
          <p:nvPr/>
        </p:nvSpPr>
        <p:spPr>
          <a:xfrm>
            <a:off x="4078269" y="5857892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5214932" y="5646738"/>
          <a:ext cx="2305050" cy="677862"/>
        </p:xfrm>
        <a:graphic>
          <a:graphicData uri="http://schemas.openxmlformats.org/presentationml/2006/ole">
            <p:oleObj spid="_x0000_s109574" name="Equação" r:id="rId6" imgW="13204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6000760" y="4643446"/>
          <a:ext cx="228600" cy="431800"/>
        </p:xfrm>
        <a:graphic>
          <a:graphicData uri="http://schemas.openxmlformats.org/presentationml/2006/ole">
            <p:oleObj spid="_x0000_s11161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16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22274" y="1705949"/>
            <a:ext cx="5993130" cy="486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4000504"/>
            <a:ext cx="2095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87661" y="4003770"/>
            <a:ext cx="2095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68993" y="4010096"/>
            <a:ext cx="1714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98796" y="3996448"/>
            <a:ext cx="1714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5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96882" y="4014218"/>
            <a:ext cx="152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6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89956" y="4017418"/>
            <a:ext cx="152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7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31737" y="4028505"/>
            <a:ext cx="228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9" name="Picture 1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19844" y="4021256"/>
            <a:ext cx="228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30" name="Picture 1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75221" y="3794007"/>
            <a:ext cx="476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31" name="Picture 1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83822" y="3002153"/>
            <a:ext cx="4381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32" name="Picture 1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90221" y="5005174"/>
            <a:ext cx="4381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33" name="Picture 1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74297" y="2133458"/>
            <a:ext cx="4572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34" name="Picture 1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84746" y="5856097"/>
            <a:ext cx="4572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Seta para baixo 20"/>
          <p:cNvSpPr/>
          <p:nvPr/>
        </p:nvSpPr>
        <p:spPr>
          <a:xfrm>
            <a:off x="5429256" y="535782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 flipV="1">
            <a:off x="5357818" y="2214554"/>
            <a:ext cx="21431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/>
        </p:nvSpPr>
        <p:spPr>
          <a:xfrm>
            <a:off x="4572000" y="241672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latin typeface="Times New Roman"/>
                <a:cs typeface="Times New Roman"/>
              </a:rPr>
              <a:t>K</a:t>
            </a:r>
            <a:r>
              <a:rPr lang="pt-BR" dirty="0" smtClean="0">
                <a:latin typeface="Times New Roman"/>
                <a:cs typeface="Times New Roman"/>
              </a:rPr>
              <a:t> →∞</a:t>
            </a:r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4552789" y="542926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latin typeface="Times New Roman"/>
                <a:cs typeface="Times New Roman"/>
              </a:rPr>
              <a:t>K</a:t>
            </a:r>
            <a:r>
              <a:rPr lang="pt-BR" dirty="0" smtClean="0">
                <a:latin typeface="Times New Roman"/>
                <a:cs typeface="Times New Roman"/>
              </a:rPr>
              <a:t> →∞</a:t>
            </a:r>
            <a:endParaRPr lang="pt-BR" dirty="0"/>
          </a:p>
        </p:txBody>
      </p:sp>
      <p:pic>
        <p:nvPicPr>
          <p:cNvPr id="26" name="Picture 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14282" y="4429132"/>
            <a:ext cx="2586990" cy="2080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642910" y="2143116"/>
          <a:ext cx="1506537" cy="350838"/>
        </p:xfrm>
        <a:graphic>
          <a:graphicData uri="http://schemas.openxmlformats.org/presentationml/2006/ole">
            <p:oleObj spid="_x0000_s111619" name="Equação" r:id="rId13" imgW="863280" imgH="203040" progId="Equation.3">
              <p:embed/>
            </p:oleObj>
          </a:graphicData>
        </a:graphic>
      </p:graphicFrame>
      <p:sp>
        <p:nvSpPr>
          <p:cNvPr id="28" name="Seta para a direita 27"/>
          <p:cNvSpPr/>
          <p:nvPr/>
        </p:nvSpPr>
        <p:spPr>
          <a:xfrm rot="5400000">
            <a:off x="1000100" y="3071810"/>
            <a:ext cx="35719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71406" y="3643314"/>
          <a:ext cx="2459038" cy="460375"/>
        </p:xfrm>
        <a:graphic>
          <a:graphicData uri="http://schemas.openxmlformats.org/presentationml/2006/ole">
            <p:oleObj spid="_x0000_s111620" name="Equação" r:id="rId14" imgW="1409400" imgH="266400" progId="Equation.3">
              <p:embed/>
            </p:oleObj>
          </a:graphicData>
        </a:graphic>
      </p:graphicFrame>
      <p:sp>
        <p:nvSpPr>
          <p:cNvPr id="30" name="CaixaDeTexto 29"/>
          <p:cNvSpPr txBox="1"/>
          <p:nvPr/>
        </p:nvSpPr>
        <p:spPr>
          <a:xfrm>
            <a:off x="37949" y="1531748"/>
            <a:ext cx="7429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continuação....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754677" y="2593075"/>
            <a:ext cx="7429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raízes....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264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(R1)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85926"/>
            <a:ext cx="850112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Serão considerados 10 passos para a construção e verificação do lugar das raízes.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REGRA 1: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os ramos do lugar das raízes iniciam nos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nos quais K = 0 e terminam nos zeros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para quando K </a:t>
            </a:r>
            <a:r>
              <a:rPr lang="pt-BR" sz="2100" dirty="0" smtClean="0">
                <a:latin typeface="Times New Roman"/>
                <a:cs typeface="Times New Roman"/>
              </a:rPr>
              <a:t>→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incluindo os zeros no infinito.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número de zeros no infinito é determinado por: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explícitos de malha aberta: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Zeros explícitos de malha aberta: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6026171" y="4370397"/>
          <a:ext cx="1617663" cy="415925"/>
        </p:xfrm>
        <a:graphic>
          <a:graphicData uri="http://schemas.openxmlformats.org/presentationml/2006/ole">
            <p:oleObj spid="_x0000_s112643" name="Equação" r:id="rId4" imgW="927000" imgH="241200" progId="Equation.3">
              <p:embed/>
            </p:oleObj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4082648" y="4959870"/>
          <a:ext cx="400050" cy="415925"/>
        </p:xfrm>
        <a:graphic>
          <a:graphicData uri="http://schemas.openxmlformats.org/presentationml/2006/ole">
            <p:oleObj spid="_x0000_s112644" name="Equação" r:id="rId5" imgW="228600" imgH="241200" progId="Equation.3">
              <p:embed/>
            </p:oleObj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4070135" y="5670391"/>
          <a:ext cx="376237" cy="371475"/>
        </p:xfrm>
        <a:graphic>
          <a:graphicData uri="http://schemas.openxmlformats.org/presentationml/2006/ole">
            <p:oleObj spid="_x0000_s112645" name="Equação" r:id="rId6" imgW="2156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CONSTRUÇÃO DO LUGAR DAS RAÍZES (R1)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500174"/>
            <a:ext cx="857256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(comprovação quanto a origem e destino do lugar das raízes conforme declarado na regra 1)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que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são: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(origem):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 são 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658814" y="3500444"/>
          <a:ext cx="2038350" cy="349250"/>
        </p:xfrm>
        <a:graphic>
          <a:graphicData uri="http://schemas.openxmlformats.org/presentationml/2006/ole">
            <p:oleObj spid="_x0000_s113668" name="Equação" r:id="rId3" imgW="1168200" imgH="203040" progId="Equation.3">
              <p:embed/>
            </p:oleObj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4225939" y="3336932"/>
          <a:ext cx="2417763" cy="720725"/>
        </p:xfrm>
        <a:graphic>
          <a:graphicData uri="http://schemas.openxmlformats.org/presentationml/2006/ole">
            <p:oleObj spid="_x0000_s113669" name="Equação" r:id="rId4" imgW="1384200" imgH="41904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3071802" y="3571876"/>
            <a:ext cx="71438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2857488" y="4678374"/>
          <a:ext cx="3171825" cy="393700"/>
        </p:xfrm>
        <a:graphic>
          <a:graphicData uri="http://schemas.openxmlformats.org/presentationml/2006/ole">
            <p:oleObj spid="_x0000_s113670" name="Equação" r:id="rId5" imgW="1815840" imgH="228600" progId="Equation.3">
              <p:embed/>
            </p:oleObj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/>
        </p:nvGraphicFramePr>
        <p:xfrm>
          <a:off x="1898637" y="5286388"/>
          <a:ext cx="1376362" cy="393700"/>
        </p:xfrm>
        <a:graphic>
          <a:graphicData uri="http://schemas.openxmlformats.org/presentationml/2006/ole">
            <p:oleObj spid="_x0000_s113671" name="Equação" r:id="rId6" imgW="787320" imgH="228600" progId="Equation.3">
              <p:embed/>
            </p:oleObj>
          </a:graphicData>
        </a:graphic>
      </p:graphicFrame>
      <p:graphicFrame>
        <p:nvGraphicFramePr>
          <p:cNvPr id="113672" name="Object 8"/>
          <p:cNvGraphicFramePr>
            <a:graphicFrameLocks noChangeAspect="1"/>
          </p:cNvGraphicFramePr>
          <p:nvPr/>
        </p:nvGraphicFramePr>
        <p:xfrm>
          <a:off x="4398967" y="5286388"/>
          <a:ext cx="1220787" cy="371475"/>
        </p:xfrm>
        <a:graphic>
          <a:graphicData uri="http://schemas.openxmlformats.org/presentationml/2006/ole">
            <p:oleObj spid="_x0000_s113672" name="Equação" r:id="rId7" imgW="698400" imgH="215640" progId="Equation.3">
              <p:embed/>
            </p:oleObj>
          </a:graphicData>
        </a:graphic>
      </p:graphicFrame>
      <p:graphicFrame>
        <p:nvGraphicFramePr>
          <p:cNvPr id="113674" name="Object 10"/>
          <p:cNvGraphicFramePr>
            <a:graphicFrameLocks noChangeAspect="1"/>
          </p:cNvGraphicFramePr>
          <p:nvPr/>
        </p:nvGraphicFramePr>
        <p:xfrm>
          <a:off x="6042041" y="5286388"/>
          <a:ext cx="887413" cy="393700"/>
        </p:xfrm>
        <a:graphic>
          <a:graphicData uri="http://schemas.openxmlformats.org/presentationml/2006/ole">
            <p:oleObj spid="_x0000_s113674" name="Equação" r:id="rId8" imgW="507960" imgH="228600" progId="Equation.3">
              <p:embed/>
            </p:oleObj>
          </a:graphicData>
        </a:graphic>
      </p:graphicFrame>
      <p:sp>
        <p:nvSpPr>
          <p:cNvPr id="12" name="Seta para a direita 11"/>
          <p:cNvSpPr/>
          <p:nvPr/>
        </p:nvSpPr>
        <p:spPr>
          <a:xfrm>
            <a:off x="3470273" y="5429264"/>
            <a:ext cx="71438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3675" name="Object 11"/>
          <p:cNvGraphicFramePr>
            <a:graphicFrameLocks noChangeAspect="1"/>
          </p:cNvGraphicFramePr>
          <p:nvPr/>
        </p:nvGraphicFramePr>
        <p:xfrm>
          <a:off x="2482845" y="2251072"/>
          <a:ext cx="1374775" cy="677862"/>
        </p:xfrm>
        <a:graphic>
          <a:graphicData uri="http://schemas.openxmlformats.org/presentationml/2006/ole">
            <p:oleObj spid="_x0000_s113675" name="Equação" r:id="rId9" imgW="787320" imgH="393480" progId="Equation.3">
              <p:embed/>
            </p:oleObj>
          </a:graphicData>
        </a:graphic>
      </p:graphicFrame>
      <p:graphicFrame>
        <p:nvGraphicFramePr>
          <p:cNvPr id="113676" name="Object 12"/>
          <p:cNvGraphicFramePr>
            <a:graphicFrameLocks noChangeAspect="1"/>
          </p:cNvGraphicFramePr>
          <p:nvPr/>
        </p:nvGraphicFramePr>
        <p:xfrm>
          <a:off x="4938725" y="2285992"/>
          <a:ext cx="1419225" cy="677863"/>
        </p:xfrm>
        <a:graphic>
          <a:graphicData uri="http://schemas.openxmlformats.org/presentationml/2006/ole">
            <p:oleObj spid="_x0000_s113676" name="Equação" r:id="rId10" imgW="8125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11561</TotalTime>
  <Words>1518</Words>
  <Application>Microsoft Office PowerPoint</Application>
  <PresentationFormat>Apresentação na tela (4:3)</PresentationFormat>
  <Paragraphs>281</Paragraphs>
  <Slides>34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34</vt:i4>
      </vt:variant>
    </vt:vector>
  </HeadingPairs>
  <TitlesOfParts>
    <vt:vector size="37" baseType="lpstr">
      <vt:lpstr>Módulo</vt:lpstr>
      <vt:lpstr>Equação</vt:lpstr>
      <vt:lpstr>Microsoft Equation 3.0</vt:lpstr>
      <vt:lpstr>Slide 1</vt:lpstr>
      <vt:lpstr>HOJE...</vt:lpstr>
      <vt:lpstr>ONDE ESTAMOS...  </vt:lpstr>
      <vt:lpstr>INTRODUÇÃO</vt:lpstr>
      <vt:lpstr>INTRODUÇÃO</vt:lpstr>
      <vt:lpstr>INTRODUÇÃO</vt:lpstr>
      <vt:lpstr>INTRODUÇÃO</vt:lpstr>
      <vt:lpstr>CONSTRUÇÃO DO LUGAR DAS RAÍZES (R1)</vt:lpstr>
      <vt:lpstr>CONSTRUÇÃO DO LUGAR DAS RAÍZES (R1)</vt:lpstr>
      <vt:lpstr>CONSTRUÇÃO DO LUGAR DAS RAÍZES (R1)</vt:lpstr>
      <vt:lpstr>CONSTRUÇÃO DO LUGAR DAS RAÍZES (R2)</vt:lpstr>
      <vt:lpstr>CONSTRUÇÃO DO LUGAR DAS RAÍZES (R2)</vt:lpstr>
      <vt:lpstr>CONSTRUÇÃO DO LUGAR DAS RAÍZES (R3)</vt:lpstr>
      <vt:lpstr>CONSTRUÇÃO DO LUGAR DAS RAÍZES (R3)</vt:lpstr>
      <vt:lpstr>CONSTRUÇÃO DO LUGAR DAS RAÍZES (R4)</vt:lpstr>
      <vt:lpstr>CONSTRUÇÃO DO LUGAR DAS RAÍZES (R4)</vt:lpstr>
      <vt:lpstr>CONSTRUÇÃO DO LUGAR DAS RAÍZES (R5)</vt:lpstr>
      <vt:lpstr>CONSTRUÇÃO DO LUGAR DAS RAÍZES (R5)</vt:lpstr>
      <vt:lpstr>CONSTRUÇÃO DO LUGAR DAS RAÍZES (R6-7)</vt:lpstr>
      <vt:lpstr>CONSTRUÇÃO DO LUGAR DAS RAÍZES (R8)</vt:lpstr>
      <vt:lpstr>CONSTRUÇÃO DO LUGAR DAS RAÍZES (R8)</vt:lpstr>
      <vt:lpstr>CONSTRUÇÃO DO LUGAR DAS RAÍZES (R9)</vt:lpstr>
      <vt:lpstr>CONSTRUÇÃO DO LUGAR DAS RAÍZES (R9) </vt:lpstr>
      <vt:lpstr>CONSTRUÇÃO DO LUGAR DAS RAÍZES (R10) </vt:lpstr>
      <vt:lpstr>CONSTRUÇÃO DO LUGAR DAS RAÍZES (R10)</vt:lpstr>
      <vt:lpstr>CONSTRUÇÃO DO LUGAR DAS RAÍZES </vt:lpstr>
      <vt:lpstr>CONSTRUÇÃO DO LUGAR DAS RAÍZES</vt:lpstr>
      <vt:lpstr>CONSTRUÇÃO DO LUGAR DAS RAÍZES </vt:lpstr>
      <vt:lpstr>CONSTRUÇÃO DO LUGAR DAS RAÍZES </vt:lpstr>
      <vt:lpstr>CONSTRUÇÃO DO LUGAR DAS RAÍZES </vt:lpstr>
      <vt:lpstr>CONSTRUÇÃO DO LUGAR DAS RAÍZES </vt:lpstr>
      <vt:lpstr>CONSTRUÇÃO DO LUGAR DAS RAÍZES </vt:lpstr>
      <vt:lpstr>CONSTRUÇÃO DO LUGAR DAS RAÍZES </vt:lpstr>
      <vt:lpstr>CONSTRUÇÃO DO LUGAR DAS RAÍZES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1687</cp:revision>
  <dcterms:created xsi:type="dcterms:W3CDTF">2012-12-02T20:53:22Z</dcterms:created>
  <dcterms:modified xsi:type="dcterms:W3CDTF">2014-12-01T12:50:58Z</dcterms:modified>
</cp:coreProperties>
</file>