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handoutMasterIdLst>
    <p:handoutMasterId r:id="rId43"/>
  </p:handoutMasterIdLst>
  <p:sldIdLst>
    <p:sldId id="362" r:id="rId2"/>
    <p:sldId id="360" r:id="rId3"/>
    <p:sldId id="361" r:id="rId4"/>
    <p:sldId id="314" r:id="rId5"/>
    <p:sldId id="324" r:id="rId6"/>
    <p:sldId id="317" r:id="rId7"/>
    <p:sldId id="325" r:id="rId8"/>
    <p:sldId id="318" r:id="rId9"/>
    <p:sldId id="326" r:id="rId10"/>
    <p:sldId id="328" r:id="rId11"/>
    <p:sldId id="329" r:id="rId12"/>
    <p:sldId id="330" r:id="rId13"/>
    <p:sldId id="333" r:id="rId14"/>
    <p:sldId id="334" r:id="rId15"/>
    <p:sldId id="364" r:id="rId16"/>
    <p:sldId id="335" r:id="rId17"/>
    <p:sldId id="336" r:id="rId18"/>
    <p:sldId id="337" r:id="rId19"/>
    <p:sldId id="339" r:id="rId20"/>
    <p:sldId id="365" r:id="rId21"/>
    <p:sldId id="366" r:id="rId22"/>
    <p:sldId id="343" r:id="rId23"/>
    <p:sldId id="344" r:id="rId24"/>
    <p:sldId id="345" r:id="rId25"/>
    <p:sldId id="346" r:id="rId26"/>
    <p:sldId id="347" r:id="rId27"/>
    <p:sldId id="363" r:id="rId28"/>
    <p:sldId id="348" r:id="rId29"/>
    <p:sldId id="349" r:id="rId30"/>
    <p:sldId id="367" r:id="rId31"/>
    <p:sldId id="368" r:id="rId32"/>
    <p:sldId id="352" r:id="rId33"/>
    <p:sldId id="353" r:id="rId34"/>
    <p:sldId id="354" r:id="rId35"/>
    <p:sldId id="355" r:id="rId36"/>
    <p:sldId id="356" r:id="rId37"/>
    <p:sldId id="357" r:id="rId38"/>
    <p:sldId id="369" r:id="rId39"/>
    <p:sldId id="358" r:id="rId40"/>
    <p:sldId id="370" r:id="rId41"/>
    <p:sldId id="351" r:id="rId42"/>
  </p:sldIdLst>
  <p:sldSz cx="9144000" cy="6858000" type="screen4x3"/>
  <p:notesSz cx="7102475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1" autoAdjust="0"/>
    <p:restoredTop sz="94660"/>
  </p:normalViewPr>
  <p:slideViewPr>
    <p:cSldViewPr>
      <p:cViewPr>
        <p:scale>
          <a:sx n="70" d="100"/>
          <a:sy n="70" d="100"/>
        </p:scale>
        <p:origin x="-5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F0F27F7-9238-4A7E-8A82-0A0FD2788A42}" type="datetimeFigureOut">
              <a:rPr lang="pt-BR" smtClean="0"/>
              <a:pPr/>
              <a:t>08/12/2014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B804960-4868-4EA6-B831-215143F261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08/12/2014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08/12/2014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08/12/2014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aginapessoal.utfpr.edu.br/chiame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77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83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3.bin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2.png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1406" y="4549700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CONTATOS PARA DÚVIDAS</a:t>
            </a:r>
          </a:p>
          <a:p>
            <a:pPr lvl="1"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- Email: </a:t>
            </a:r>
            <a:r>
              <a:rPr lang="pt-BR" sz="2100" u="sng" dirty="0" smtClean="0">
                <a:latin typeface="Times New Roman" pitchFamily="18" charset="0"/>
                <a:cs typeface="Times New Roman" pitchFamily="18" charset="0"/>
              </a:rPr>
              <a:t>ismael.utfpr@gmail.com</a:t>
            </a:r>
            <a:endParaRPr lang="pt-BR" sz="2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Local: DAELT/UTFPR</a:t>
            </a:r>
          </a:p>
          <a:p>
            <a:pPr lvl="1"/>
            <a:endParaRPr lang="pt-BR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PLANO DE ENSINO, PLANO DE AULAS E INFORMAÇÕES:</a:t>
            </a:r>
          </a:p>
          <a:p>
            <a:pPr lvl="2"/>
            <a:r>
              <a:rPr lang="pt-BR" sz="2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https://paginapessoal.utfpr.edu.br/chiamenti</a:t>
            </a:r>
            <a:endParaRPr lang="pt-BR" sz="21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pt-BR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0076" y="285728"/>
            <a:ext cx="102108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1674495" cy="8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785918" y="142852"/>
            <a:ext cx="8077200" cy="164249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Disciplina: Sistemas de Controle 1 -  ET76H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Prof. Dr. Ismael </a:t>
            </a:r>
            <a:r>
              <a:rPr kumimoji="0" lang="pt-B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Chiamenti</a:t>
            </a: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2014/2</a:t>
            </a: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18060" y="2714620"/>
            <a:ext cx="1754006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700" b="1" dirty="0" smtClean="0">
                <a:latin typeface="Times New Roman" pitchFamily="18" charset="0"/>
                <a:cs typeface="Times New Roman" pitchFamily="18" charset="0"/>
              </a:rPr>
              <a:t>Aula 10</a:t>
            </a:r>
            <a:endParaRPr lang="pt-BR" sz="3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PROJETOS COM REQUERIMENTO DE FAIXA DE VALORES: </a:t>
            </a:r>
          </a:p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para o sistema projetado anteriormente, considerar os requerimentos PO%&lt;16% 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&lt; 0,8s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condições factíveis.</a:t>
            </a: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grpSp>
        <p:nvGrpSpPr>
          <p:cNvPr id="18" name="Grupo 17"/>
          <p:cNvGrpSpPr/>
          <p:nvPr/>
        </p:nvGrpSpPr>
        <p:grpSpPr>
          <a:xfrm>
            <a:off x="714348" y="3000372"/>
            <a:ext cx="4562475" cy="3600450"/>
            <a:chOff x="2428860" y="2928934"/>
            <a:chExt cx="4562475" cy="360045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8860" y="2928934"/>
              <a:ext cx="4562475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Conector em curva 12"/>
            <p:cNvCxnSpPr/>
            <p:nvPr/>
          </p:nvCxnSpPr>
          <p:spPr>
            <a:xfrm rot="5400000">
              <a:off x="4250529" y="3393281"/>
              <a:ext cx="1357322" cy="100013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em curva 14"/>
            <p:cNvCxnSpPr/>
            <p:nvPr/>
          </p:nvCxnSpPr>
          <p:spPr>
            <a:xfrm rot="16200000" flipV="1">
              <a:off x="4179091" y="4964917"/>
              <a:ext cx="1428760" cy="92869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 rot="10800000">
              <a:off x="5000628" y="4500570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550049" y="5500702"/>
          <a:ext cx="1379537" cy="395288"/>
        </p:xfrm>
        <a:graphic>
          <a:graphicData uri="http://schemas.openxmlformats.org/presentationml/2006/ole">
            <p:oleObj spid="_x0000_s5122" name="Equação" r:id="rId4" imgW="698400" imgH="203040" progId="Equation.3">
              <p:embed/>
            </p:oleObj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394" y="2928934"/>
            <a:ext cx="3707606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PROJETO CONTROLADOR P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6000768"/>
            <a:ext cx="2158365" cy="69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6072206"/>
            <a:ext cx="904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para o sistema projetado anteriormente, considerar os requerimentos PO%&lt;10% 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&lt; 0,19s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condições não factíveis.</a:t>
            </a: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grpSp>
        <p:nvGrpSpPr>
          <p:cNvPr id="16" name="Grupo 15"/>
          <p:cNvGrpSpPr/>
          <p:nvPr/>
        </p:nvGrpSpPr>
        <p:grpSpPr>
          <a:xfrm>
            <a:off x="2214546" y="2786058"/>
            <a:ext cx="4562475" cy="3581400"/>
            <a:chOff x="1142976" y="2928934"/>
            <a:chExt cx="4562475" cy="35814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2928934"/>
              <a:ext cx="4562475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Conector de seta reta 10"/>
            <p:cNvCxnSpPr/>
            <p:nvPr/>
          </p:nvCxnSpPr>
          <p:spPr>
            <a:xfrm rot="10800000">
              <a:off x="1643042" y="4429132"/>
              <a:ext cx="5000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em curva 12"/>
            <p:cNvCxnSpPr/>
            <p:nvPr/>
          </p:nvCxnSpPr>
          <p:spPr>
            <a:xfrm rot="5400000">
              <a:off x="2928926" y="3429000"/>
              <a:ext cx="1214446" cy="107157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em curva 14"/>
            <p:cNvCxnSpPr/>
            <p:nvPr/>
          </p:nvCxnSpPr>
          <p:spPr>
            <a:xfrm rot="16200000" flipV="1">
              <a:off x="2857488" y="4857760"/>
              <a:ext cx="1285884" cy="100013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PROJETO CONTROLADOR P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CONTROLADOR PI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			PROJETO DE CONTROLADOR PI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Técnica: incluir um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a malha aberta,  na origem do plano s.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/>
              <a:buChar char="à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Tal inclusão altera o lugar das raízes. </a:t>
            </a: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Esta alteração é amortizada adicionando-se um zero próximo ao </a:t>
            </a:r>
            <a:r>
              <a:rPr lang="pt-BR" sz="2100" b="1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incluído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/>
              <a:buChar char="à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/>
              <a:buChar char="à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/>
              <a:buChar char="à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PRINCIPAL AÇÃO: ZERAR ERRO DE ESTADO ESTACIONÁRIO.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256307" y="1592982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Considere o seguinte sistema: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080" y="2146340"/>
            <a:ext cx="36099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607" y="2034076"/>
            <a:ext cx="38481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CONTROLADOR PI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Solução: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2144" y="1657336"/>
            <a:ext cx="35528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CONTROLADOR PI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Possível forma de implementação para inclusão do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na origem e de um zero próximo a ele: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5520690" cy="245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429264"/>
            <a:ext cx="3505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CONTROLADOR PI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072074"/>
            <a:ext cx="34671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Corrigir o erro de estado estacionário do sistema, com a mínima intervenção na resposta transitória, considerando como sinal de referência uma entrada em degrau. O sistema opera com coeficiente de amortecimento de 0,174.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Com a inclusão do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na origem e do zero próximo a ele (escolha arbitrária do zero):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334023"/>
            <a:ext cx="65055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947994"/>
            <a:ext cx="65341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CONTROLADOR PI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6209" y="1928802"/>
            <a:ext cx="5366385" cy="439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50094" y="1552515"/>
            <a:ext cx="580779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Etapas do Projeto para controlador PI: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  1) Determinação dos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      (por inspeção gráfica)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      de malha fechada sem 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      compensação e determinação 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      do erro em regime estacionário.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Para K = 164,6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Kp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= 8,23 e e(∞) = 0,108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CONTROLADOR PI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406777" y="6215082"/>
          <a:ext cx="1379537" cy="395288"/>
        </p:xfrm>
        <a:graphic>
          <a:graphicData uri="http://schemas.openxmlformats.org/presentationml/2006/ole">
            <p:oleObj spid="_x0000_s24578" name="Equação" r:id="rId4" imgW="698400" imgH="203040" progId="Equation.3">
              <p:embed/>
            </p:oleObj>
          </a:graphicData>
        </a:graphic>
      </p:graphicFrame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9717" y="6000768"/>
            <a:ext cx="2158365" cy="69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-32" y="1775191"/>
            <a:ext cx="2757478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2) Inclusão do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 do zero, calculo do ganho associado ao local do novo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(por inspeção gráfica):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Sistema do tipo 1:</a:t>
            </a:r>
          </a:p>
          <a:p>
            <a:pPr>
              <a:buNone/>
            </a:pP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e.e.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 ao degrau = 0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Zero (MA) diminui a ação do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(MF)  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32" y="2490811"/>
            <a:ext cx="60579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CONTROLADOR PI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249238" y="3571875"/>
          <a:ext cx="5362575" cy="808038"/>
        </p:xfrm>
        <a:graphic>
          <a:graphicData uri="http://schemas.openxmlformats.org/presentationml/2006/ole">
            <p:oleObj spid="_x0000_s51201" name="Equação" r:id="rId4" imgW="307332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-285784" y="2232391"/>
            <a:ext cx="3500462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   Comparação entre as respostas do sistema compensado e não compensado.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CONTROLADOR PI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8922" y="1739240"/>
            <a:ext cx="6372234" cy="490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HOJE...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Conceitos básicos de sistemas de controle;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Sistemas em malha aberta e malha fechada;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(Revisão TL) e Simplificação de diagrama de blocos;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Funções de transferência 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Modelo na forma de variáveis de estado;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Caracterização da resposta de sistemas de                                              primeira ordem, segunda ordem e ordem superior;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Erro de estado estacionário;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Estabilidade;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Introdução a controladores PID;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Sintonia de controladores PID;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Método do lugar das raízes (</a:t>
            </a:r>
            <a:r>
              <a:rPr lang="pt-BR" sz="21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locus</a:t>
            </a: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Projeto PID via lugar das raízes;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Resposta em frequência;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Margens de ganho e fase e estabilidade relativa;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Projeto de controlador por avanço e atraso de fase;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Controlabilidade</a:t>
            </a: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1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Observabilidade</a:t>
            </a: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-285784" y="2232391"/>
            <a:ext cx="3500462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   Comparação entre as respostas do sistema compensado e não compensado.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CONTROLADOR PI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79591"/>
            <a:ext cx="6643702" cy="52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71406" y="2232391"/>
            <a:ext cx="3000396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Variação da 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escolha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do zero de 0,1 para 0,5.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CONTROLADOR PI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7839" y="1643050"/>
            <a:ext cx="629616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CONTROLADOR PD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775191"/>
            <a:ext cx="8715436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			PROJETO DE CONTROLADOR PD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Técnica: inclusão de um zero na função de transferência a malha aberta.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Pergunta: Onde, no plano s, incluir o zero?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Projetar um controlador PD para que o sistema abaixo tenha um PO%  </a:t>
            </a:r>
            <a:r>
              <a:rPr lang="pt-BR" sz="2100" smtClean="0">
                <a:latin typeface="Times New Roman" pitchFamily="18" charset="0"/>
                <a:cs typeface="Times New Roman" pitchFamily="18" charset="0"/>
              </a:rPr>
              <a:t>= 15%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 com redução de três vezes no tempo de assentamento em relação ao tempo de assentamento sem controle.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13" y="5334021"/>
            <a:ext cx="3838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754" y="3058834"/>
            <a:ext cx="5958840" cy="366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500174"/>
            <a:ext cx="8786874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Continuação....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Para PO% = 15% o coeficiente de amortecimento é 0,504, com um par de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em s = -1,205 ± j2,064, sendo localizado pela intersecção do local das raízes com a reta associada ao coeficiente de amortecimento. 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Da coordenada do eixo real: 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2845" y="4835452"/>
            <a:ext cx="27860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Terceiro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em7,59 p/ K = 43,35: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sistema aproximado por segunda ordem (5 x mais distante que os de segunda ordem).</a:t>
            </a:r>
            <a:endParaRPr lang="pt-BR" dirty="0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668338" y="3613150"/>
          <a:ext cx="3436937" cy="744538"/>
        </p:xfrm>
        <a:graphic>
          <a:graphicData uri="http://schemas.openxmlformats.org/presentationml/2006/ole">
            <p:oleObj spid="_x0000_s33793" name="Equação" r:id="rId4" imgW="19684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PD 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75191"/>
            <a:ext cx="8715436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Continuação....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Reduzindo o tempo de assentamento para um terço do sistema não compensado: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Resultando em: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00372"/>
            <a:ext cx="32194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429132"/>
            <a:ext cx="33718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de cantos arredondados 7"/>
          <p:cNvSpPr/>
          <p:nvPr/>
        </p:nvSpPr>
        <p:spPr>
          <a:xfrm>
            <a:off x="5012044" y="5786454"/>
            <a:ext cx="2857520" cy="7143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956" y="5942298"/>
            <a:ext cx="2476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786058"/>
            <a:ext cx="3707606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500174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Continuação....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Observando o lugar das raízes e a localização dos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desejados...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1320" y="2500336"/>
            <a:ext cx="46482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7"/>
            <a:ext cx="3857652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Continuação....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Necessário incluir um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derivador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para alterar o lugar das raízes de forma a incluir os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do compensador desejado.</a:t>
            </a:r>
          </a:p>
          <a:p>
            <a:pPr>
              <a:buNone/>
            </a:pPr>
            <a:endParaRPr lang="pt-B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Determinação do local de inclusão do zero: critério da soma dos ângulos!</a:t>
            </a:r>
          </a:p>
          <a:p>
            <a:pPr>
              <a:buNone/>
            </a:pPr>
            <a:endParaRPr lang="pt-BR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85720" y="4367225"/>
          <a:ext cx="3725862" cy="919163"/>
        </p:xfrm>
        <a:graphic>
          <a:graphicData uri="http://schemas.openxmlformats.org/presentationml/2006/ole">
            <p:oleObj spid="_x0000_s26626" name="Equação" r:id="rId3" imgW="2133360" imgH="533160" progId="Equation.3">
              <p:embed/>
            </p:oleObj>
          </a:graphicData>
        </a:graphic>
      </p:graphicFrame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71414"/>
            <a:ext cx="46577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74613" y="5500688"/>
          <a:ext cx="3992562" cy="1357312"/>
        </p:xfrm>
        <a:graphic>
          <a:graphicData uri="http://schemas.openxmlformats.org/presentationml/2006/ole">
            <p:oleObj spid="_x0000_s26628" name="Equação" r:id="rId5" imgW="2286000" imgH="787320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429124" y="4500570"/>
          <a:ext cx="4213225" cy="831850"/>
        </p:xfrm>
        <a:graphic>
          <a:graphicData uri="http://schemas.openxmlformats.org/presentationml/2006/ole">
            <p:oleObj spid="_x0000_s26629" name="Equação" r:id="rId6" imgW="2412720" imgH="482400" progId="Equation.3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4414869" y="5561036"/>
          <a:ext cx="4657725" cy="1225550"/>
        </p:xfrm>
        <a:graphic>
          <a:graphicData uri="http://schemas.openxmlformats.org/presentationml/2006/ole">
            <p:oleObj spid="_x0000_s26630" name="Equação" r:id="rId7" imgW="266688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428737"/>
            <a:ext cx="3857652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Continuação....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9555"/>
            <a:ext cx="5500726" cy="492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500570"/>
            <a:ext cx="15335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71406" y="1428736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Continuação....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Lugar das raízes do sistema compensado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214554"/>
            <a:ext cx="44958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57" y="2628916"/>
            <a:ext cx="45243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Possível forma de implementação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357430"/>
            <a:ext cx="5318760" cy="216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643446"/>
            <a:ext cx="3524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3714750" y="5572140"/>
          <a:ext cx="1285875" cy="1139825"/>
        </p:xfrm>
        <a:graphic>
          <a:graphicData uri="http://schemas.openxmlformats.org/presentationml/2006/ole">
            <p:oleObj spid="_x0000_s43009" name="Equação" r:id="rId5" imgW="73656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026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ONDE ESTAMOS...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5000636"/>
            <a:ext cx="742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Projetar os parâmetros do controlador PID a partir do lugar das raízes com o objetivo de atender aos requisitos de um dado projeto. </a:t>
            </a:r>
            <a:endParaRPr lang="pt-BR" sz="2500" b="1" u="sng" dirty="0">
              <a:solidFill>
                <a:srgbClr val="FF0000"/>
              </a:solidFill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31" y="2000240"/>
            <a:ext cx="5594033" cy="218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ector de seta reta 9"/>
          <p:cNvCxnSpPr/>
          <p:nvPr/>
        </p:nvCxnSpPr>
        <p:spPr>
          <a:xfrm>
            <a:off x="857224" y="1571612"/>
            <a:ext cx="1000132" cy="500066"/>
          </a:xfrm>
          <a:prstGeom prst="straightConnector1">
            <a:avLst/>
          </a:prstGeom>
          <a:ln w="635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5981730" y="3714752"/>
          <a:ext cx="2947988" cy="744537"/>
        </p:xfrm>
        <a:graphic>
          <a:graphicData uri="http://schemas.openxmlformats.org/presentationml/2006/ole">
            <p:oleObj spid="_x0000_s1027" name="Equação" r:id="rId5" imgW="1688760" imgH="431640" progId="Equation.3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286512" y="2258319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T(s):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Função de Transferência do Sistema (função de transferência global):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71406" y="1428736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Continuação....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Lugar das raízes do sistema compensado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571744"/>
            <a:ext cx="4145293" cy="42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1714488"/>
            <a:ext cx="52197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71406" y="1428736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Continuação....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Lugar das raízes do sistema compensado.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Os cálculos utilizados,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que envolveram os 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parâmetros       e      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são para sistemas de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segunda ordem. 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 gráfico ao lado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comprova as 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diferenças resultantes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da aproximação do 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sistema por um de 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segunda ordem. 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214554"/>
            <a:ext cx="6240518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1522151" y="3102092"/>
          <a:ext cx="266700" cy="350837"/>
        </p:xfrm>
        <a:graphic>
          <a:graphicData uri="http://schemas.openxmlformats.org/presentationml/2006/ole">
            <p:oleObj spid="_x0000_s49153" name="Equação" r:id="rId4" imgW="152280" imgH="203040" progId="Equation.3">
              <p:embed/>
            </p:oleObj>
          </a:graphicData>
        </a:graphic>
      </p:graphicFrame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2068061" y="3105291"/>
          <a:ext cx="333375" cy="395287"/>
        </p:xfrm>
        <a:graphic>
          <a:graphicData uri="http://schemas.openxmlformats.org/presentationml/2006/ole">
            <p:oleObj spid="_x0000_s49154" name="Equação" r:id="rId5" imgW="190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PID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006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Etapas do projeto para controlador PID baseado no lugar das raízes:</a:t>
            </a:r>
          </a:p>
          <a:p>
            <a:pPr>
              <a:lnSpc>
                <a:spcPct val="150000"/>
              </a:lnSpc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1) Determinar desempenho do sistema não compensado;</a:t>
            </a:r>
          </a:p>
          <a:p>
            <a:pPr>
              <a:lnSpc>
                <a:spcPct val="150000"/>
              </a:lnSpc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2) Projetar o PD (localização do zero e determinação do ganho) para obtenção das especificações do projeto;</a:t>
            </a:r>
          </a:p>
          <a:p>
            <a:pPr>
              <a:lnSpc>
                <a:spcPct val="150000"/>
              </a:lnSpc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3) Simular sistema;</a:t>
            </a:r>
          </a:p>
          <a:p>
            <a:pPr>
              <a:lnSpc>
                <a:spcPct val="150000"/>
              </a:lnSpc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4) Reprojetar, se necessário;</a:t>
            </a:r>
          </a:p>
          <a:p>
            <a:pPr>
              <a:lnSpc>
                <a:spcPct val="150000"/>
              </a:lnSpc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5) Projetar o PI para correção do erro de estado estacionário;</a:t>
            </a:r>
          </a:p>
          <a:p>
            <a:pPr>
              <a:lnSpc>
                <a:spcPct val="150000"/>
              </a:lnSpc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6) Determinar os ganhos do controlador;</a:t>
            </a:r>
          </a:p>
          <a:p>
            <a:pPr>
              <a:lnSpc>
                <a:spcPct val="150000"/>
              </a:lnSpc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7) Simular sistema e;</a:t>
            </a:r>
          </a:p>
          <a:p>
            <a:pPr>
              <a:lnSpc>
                <a:spcPct val="150000"/>
              </a:lnSpc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8) Reprojetar, se necessário.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PID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43050"/>
            <a:ext cx="8643998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Dado o sistema abaixo, projetar um controlador PID para que o sistema opere com dois terços do tempo de pico do sistema não compensado (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= 1 na figura), mantendo PO% = 20% e resultando em erro do estado estacionário nulo para uma entrada em degrau (sistema original do Tipo 0).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641894"/>
            <a:ext cx="5610701" cy="128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PID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Continuação...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ETAPA 1 – Sistema não compensado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Para PO% = 20%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Por inspeção gráfica: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Considerando os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dominantes:</a:t>
            </a: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8753" y="1500174"/>
            <a:ext cx="38481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071538" y="3500438"/>
          <a:ext cx="2705100" cy="1181100"/>
        </p:xfrm>
        <a:graphic>
          <a:graphicData uri="http://schemas.openxmlformats.org/presentationml/2006/ole">
            <p:oleObj spid="_x0000_s38914" name="Equação" r:id="rId4" imgW="1549080" imgH="68580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2928926" y="2857496"/>
          <a:ext cx="1109663" cy="349250"/>
        </p:xfrm>
        <a:graphic>
          <a:graphicData uri="http://schemas.openxmlformats.org/presentationml/2006/ole">
            <p:oleObj spid="_x0000_s38915" name="Equação" r:id="rId5" imgW="634680" imgH="20304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214414" y="5214950"/>
          <a:ext cx="1951037" cy="414338"/>
        </p:xfrm>
        <a:graphic>
          <a:graphicData uri="http://schemas.openxmlformats.org/presentationml/2006/ole">
            <p:oleObj spid="_x0000_s38916" name="Equação" r:id="rId6" imgW="1117440" imgH="241200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907115" y="5617330"/>
          <a:ext cx="2836863" cy="808037"/>
        </p:xfrm>
        <a:graphic>
          <a:graphicData uri="http://schemas.openxmlformats.org/presentationml/2006/ole">
            <p:oleObj spid="_x0000_s38917" name="Equação" r:id="rId7" imgW="1625400" imgH="46980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5093373" y="5980424"/>
          <a:ext cx="3346450" cy="808037"/>
        </p:xfrm>
        <a:graphic>
          <a:graphicData uri="http://schemas.openxmlformats.org/presentationml/2006/ole">
            <p:oleObj spid="_x0000_s38918" name="Equação" r:id="rId8" imgW="191736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PID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-3436" y="1583141"/>
            <a:ext cx="4000528" cy="4829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Continuação...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ETAPA 2 – Parte imaginária do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dominante </a:t>
            </a: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compensado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 a parte real (mantendo PO%): 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14752"/>
            <a:ext cx="3665220" cy="28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4929190" y="1500174"/>
            <a:ext cx="39741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Geometria para o compensador PD</a:t>
            </a:r>
            <a:endParaRPr lang="pt-BR" sz="2100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73088" y="4289444"/>
          <a:ext cx="2481262" cy="1925638"/>
        </p:xfrm>
        <a:graphic>
          <a:graphicData uri="http://schemas.openxmlformats.org/presentationml/2006/ole">
            <p:oleObj spid="_x0000_s39938" name="Equação" r:id="rId4" imgW="1422360" imgH="1117440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089629" y="1912389"/>
          <a:ext cx="5057775" cy="874712"/>
        </p:xfrm>
        <a:graphic>
          <a:graphicData uri="http://schemas.openxmlformats.org/presentationml/2006/ole">
            <p:oleObj spid="_x0000_s39939" name="Equação" r:id="rId5" imgW="2895480" imgH="507960" progId="Equation.3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394200" y="2928934"/>
          <a:ext cx="4749800" cy="742950"/>
        </p:xfrm>
        <a:graphic>
          <a:graphicData uri="http://schemas.openxmlformats.org/presentationml/2006/ole">
            <p:oleObj spid="_x0000_s39940" name="Equação" r:id="rId6" imgW="2717640" imgH="431640" progId="Equation.3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714348" y="6370661"/>
          <a:ext cx="2171700" cy="415925"/>
        </p:xfrm>
        <a:graphic>
          <a:graphicData uri="http://schemas.openxmlformats.org/presentationml/2006/ole">
            <p:oleObj spid="_x0000_s39942" name="Equação" r:id="rId7" imgW="1244520" imgH="241200" progId="Equation.3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-34925" y="2765425"/>
          <a:ext cx="4079875" cy="1073150"/>
        </p:xfrm>
        <a:graphic>
          <a:graphicData uri="http://schemas.openxmlformats.org/presentationml/2006/ole">
            <p:oleObj spid="_x0000_s39944" name="Equação" r:id="rId8" imgW="2336760" imgH="622080" progId="Equation.3">
              <p:embed/>
            </p:oleObj>
          </a:graphicData>
        </a:graphic>
      </p:graphicFrame>
      <p:cxnSp>
        <p:nvCxnSpPr>
          <p:cNvPr id="14" name="Conector reto 13"/>
          <p:cNvCxnSpPr/>
          <p:nvPr/>
        </p:nvCxnSpPr>
        <p:spPr>
          <a:xfrm rot="5400000">
            <a:off x="1535885" y="4107661"/>
            <a:ext cx="5072098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PID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571612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Continuação...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Compensador PD e o lugar das raízes resultante.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574630"/>
            <a:ext cx="5623560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19451"/>
            <a:ext cx="2362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57158" y="4049722"/>
          <a:ext cx="2749551" cy="808038"/>
        </p:xfrm>
        <a:graphic>
          <a:graphicData uri="http://schemas.openxmlformats.org/presentationml/2006/ole">
            <p:oleObj spid="_x0000_s53250" name="Equação" r:id="rId5" imgW="157464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6204" y="2711790"/>
            <a:ext cx="5477828" cy="400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PID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Continuação...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ETAPA 3 4 – SIMULAÇÃO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ETAPA 5 – Projeto PI. Escolhendo o seguinte compensador: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Por inspeção gráfica:    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Cálculo do ganho associado: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148015"/>
            <a:ext cx="18478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714348" y="4857760"/>
          <a:ext cx="2216150" cy="349250"/>
        </p:xfrm>
        <a:graphic>
          <a:graphicData uri="http://schemas.openxmlformats.org/presentationml/2006/ole">
            <p:oleObj spid="_x0000_s54274" name="Equação" r:id="rId5" imgW="1269720" imgH="203040" progId="Equation.3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00034" y="5835672"/>
          <a:ext cx="2636837" cy="808038"/>
        </p:xfrm>
        <a:graphic>
          <a:graphicData uri="http://schemas.openxmlformats.org/presentationml/2006/ole">
            <p:oleObj spid="_x0000_s54275" name="Equação" r:id="rId6" imgW="151128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PID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Possível forma de implementação: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643182"/>
            <a:ext cx="4579620" cy="265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781697"/>
            <a:ext cx="59340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PID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Continuação...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ETAPA 6 – Determinação dos ganhos: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ETAPA 7 e 8 – Simulação resposta.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3284220" cy="261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1074" y="3857628"/>
            <a:ext cx="454152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71612"/>
            <a:ext cx="3714776" cy="21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1472" y="1785926"/>
            <a:ext cx="8408071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 lugar das raízes pode permitir a escolha do ganho a malha aberta para 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atender uma determinada resposta transitória do sistema em malha fechada, 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assim, as possíveis respostas são limitadas pelo lugar das raízes.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A: atende PO%, mas prolonga o tempo de assentamento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em relação a B.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B: Atende PO% 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mas não está sobre o lugar das raízes.</a:t>
            </a:r>
            <a:endParaRPr lang="pt-BR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916" y="2928934"/>
            <a:ext cx="3646170" cy="277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6320" y="3026108"/>
            <a:ext cx="4251960" cy="261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PID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3767392" cy="243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071678"/>
            <a:ext cx="5857884" cy="425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IMPLEMENTAÇÃO ELETRÔNICA</a:t>
            </a:r>
            <a:r>
              <a:rPr kumimoji="0" lang="pt-BR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PID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5"/>
            <a:ext cx="5929354" cy="486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357158" y="5000636"/>
          <a:ext cx="2572988" cy="857256"/>
        </p:xfrm>
        <a:graphic>
          <a:graphicData uri="http://schemas.openxmlformats.org/presentationml/2006/ole">
            <p:oleObj spid="_x0000_s66562" name="Equação" r:id="rId4" imgW="1917360" imgH="647640" progId="Equation.3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714744" y="4857760"/>
          <a:ext cx="4924965" cy="1000115"/>
        </p:xfrm>
        <a:graphic>
          <a:graphicData uri="http://schemas.openxmlformats.org/presentationml/2006/ole">
            <p:oleObj spid="_x0000_s66563" name="Equação" r:id="rId5" imgW="3390840" imgH="698400" progId="Equation.3">
              <p:embed/>
            </p:oleObj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5929330"/>
            <a:ext cx="59340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643050"/>
            <a:ext cx="3328988" cy="213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eta para a direita 8"/>
          <p:cNvSpPr/>
          <p:nvPr/>
        </p:nvSpPr>
        <p:spPr>
          <a:xfrm>
            <a:off x="3143240" y="5357826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286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           PROJETO SOMENTE DO CONTROLADOR P</a:t>
            </a:r>
          </a:p>
          <a:p>
            <a:pPr>
              <a:buNone/>
            </a:pPr>
            <a:endParaRPr lang="pt-BR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Considere o sistema abaixo com K = 841 no compensador P.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Nesta configuração (K = 841) os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a malha fechada são: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b="1" u="sng" dirty="0" smtClean="0">
                <a:latin typeface="Times New Roman" pitchFamily="18" charset="0"/>
                <a:cs typeface="Times New Roman" pitchFamily="18" charset="0"/>
              </a:rPr>
              <a:t>Requisitos do projeto: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reduzir a porcentagem do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overshoot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para 6%, sem reduzir o tempo de estabilização.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PROJETO CONTROLADOR P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86058"/>
            <a:ext cx="618363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000636"/>
            <a:ext cx="209359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14488"/>
            <a:ext cx="8929718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 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Continuação....</a:t>
            </a:r>
            <a:endParaRPr lang="pt-BR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As seguintes características são observadas na resposta a um degrau unitário: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PO% = 31,5%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≈ 0,4s (tempo de estabilização)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														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PROJETO CONTROLADOR P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48101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2002" y="3429000"/>
            <a:ext cx="4121997" cy="32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 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Continuação....</a:t>
            </a:r>
            <a:endParaRPr lang="pt-BR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3707606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71744"/>
            <a:ext cx="28384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PROJETO CONTROLADOR P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85720" y="5929330"/>
          <a:ext cx="1379537" cy="395288"/>
        </p:xfrm>
        <a:graphic>
          <a:graphicData uri="http://schemas.openxmlformats.org/presentationml/2006/ole">
            <p:oleObj spid="_x0000_s4098" name="Equação" r:id="rId5" imgW="698400" imgH="20304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6877080" y="5643578"/>
          <a:ext cx="1981200" cy="912812"/>
        </p:xfrm>
        <a:graphic>
          <a:graphicData uri="http://schemas.openxmlformats.org/presentationml/2006/ole">
            <p:oleObj spid="_x0000_s4099" name="Equação" r:id="rId6" imgW="1002960" imgH="46980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000232" y="5715016"/>
          <a:ext cx="3055938" cy="909637"/>
        </p:xfrm>
        <a:graphic>
          <a:graphicData uri="http://schemas.openxmlformats.org/presentationml/2006/ole">
            <p:oleObj spid="_x0000_s4100" name="Equação" r:id="rId7" imgW="1549080" imgH="469800" progId="Equation.3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357818" y="5786454"/>
          <a:ext cx="1176337" cy="836612"/>
        </p:xfrm>
        <a:graphic>
          <a:graphicData uri="http://schemas.openxmlformats.org/presentationml/2006/ole">
            <p:oleObj spid="_x0000_s4101" name="Equação" r:id="rId8" imgW="5968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571612"/>
            <a:ext cx="8858312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 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Continuação....</a:t>
            </a:r>
            <a:endParaRPr lang="pt-BR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= 0,4                                                             Com PO% = 6%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Assim, os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que atendem  aos requisitos do projeto são:</a:t>
            </a: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compensados pelo controlador P estão sobre o lugar das raízes do sistema em questão?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357430"/>
            <a:ext cx="2524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85992"/>
            <a:ext cx="3714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286124"/>
            <a:ext cx="22669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357826"/>
            <a:ext cx="43053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PROJETO CONTROLADOR P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796920" y="4338650"/>
          <a:ext cx="3060700" cy="876300"/>
        </p:xfrm>
        <a:graphic>
          <a:graphicData uri="http://schemas.openxmlformats.org/presentationml/2006/ole">
            <p:oleObj spid="_x0000_s21505" name="Equação" r:id="rId7" imgW="1752480" imgH="507960" progId="Equation.3">
              <p:embed/>
            </p:oleObj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572132" y="6357958"/>
          <a:ext cx="2505075" cy="393700"/>
        </p:xfrm>
        <a:graphic>
          <a:graphicData uri="http://schemas.openxmlformats.org/presentationml/2006/ole">
            <p:oleObj spid="_x0000_s21506" name="Equação" r:id="rId8" imgW="1434960" imgH="228600" progId="Equation.3">
              <p:embed/>
            </p:oleObj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91056" y="3990994"/>
            <a:ext cx="46101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4282" y="1643050"/>
            <a:ext cx="8429684" cy="428628"/>
          </a:xfrm>
        </p:spPr>
        <p:txBody>
          <a:bodyPr>
            <a:normAutofit/>
          </a:bodyPr>
          <a:lstStyle/>
          <a:p>
            <a:r>
              <a:rPr lang="pt-BR" sz="2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Determinação do ganho para os </a:t>
            </a:r>
            <a:r>
              <a:rPr lang="pt-BR" sz="21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obtidos:</a:t>
            </a:r>
            <a:endParaRPr lang="pt-BR" sz="21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142852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PROJETO CONTROLADOR P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428596" y="2285992"/>
          <a:ext cx="2016125" cy="809625"/>
        </p:xfrm>
        <a:graphic>
          <a:graphicData uri="http://schemas.openxmlformats.org/presentationml/2006/ole">
            <p:oleObj spid="_x0000_s22529" name="Equação" r:id="rId3" imgW="1155600" imgH="469800" progId="Equation.3">
              <p:embed/>
            </p:oleObj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4282" y="3571876"/>
          <a:ext cx="2590800" cy="1182688"/>
        </p:xfrm>
        <a:graphic>
          <a:graphicData uri="http://schemas.openxmlformats.org/presentationml/2006/ole">
            <p:oleObj spid="_x0000_s22530" name="Equação" r:id="rId4" imgW="1485720" imgH="685800" progId="Equation.3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785786" y="5143512"/>
          <a:ext cx="1284287" cy="349250"/>
        </p:xfrm>
        <a:graphic>
          <a:graphicData uri="http://schemas.openxmlformats.org/presentationml/2006/ole">
            <p:oleObj spid="_x0000_s22531" name="Equação" r:id="rId5" imgW="736560" imgH="203040" progId="Equation.3">
              <p:embed/>
            </p:oleObj>
          </a:graphicData>
        </a:graphic>
      </p:graphicFrame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104535"/>
            <a:ext cx="5929322" cy="475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2591</TotalTime>
  <Words>1223</Words>
  <Application>Microsoft Office PowerPoint</Application>
  <PresentationFormat>Apresentação na tela (4:3)</PresentationFormat>
  <Paragraphs>842</Paragraphs>
  <Slides>41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41</vt:i4>
      </vt:variant>
    </vt:vector>
  </HeadingPairs>
  <TitlesOfParts>
    <vt:vector size="44" baseType="lpstr">
      <vt:lpstr>Módulo</vt:lpstr>
      <vt:lpstr>Equação</vt:lpstr>
      <vt:lpstr>Microsoft Equation 3.0</vt:lpstr>
      <vt:lpstr>Slide 1</vt:lpstr>
      <vt:lpstr>HOJE...</vt:lpstr>
      <vt:lpstr>ONDE ESTAMOS...  </vt:lpstr>
      <vt:lpstr>INTRODUÇÃO</vt:lpstr>
      <vt:lpstr>PROJETO CONTROLADOR P</vt:lpstr>
      <vt:lpstr>PROJETO CONTROLADOR P</vt:lpstr>
      <vt:lpstr>PROJETO CONTROLADOR P</vt:lpstr>
      <vt:lpstr>PROJETO CONTROLADOR P</vt:lpstr>
      <vt:lpstr>Determinação do ganho para os pólos obtidos:</vt:lpstr>
      <vt:lpstr>PROJETO CONTROLADOR P</vt:lpstr>
      <vt:lpstr>PROJETO CONTROLADOR P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722</dc:creator>
  <cp:lastModifiedBy>722</cp:lastModifiedBy>
  <cp:revision>368</cp:revision>
  <dcterms:created xsi:type="dcterms:W3CDTF">2012-12-02T20:53:22Z</dcterms:created>
  <dcterms:modified xsi:type="dcterms:W3CDTF">2014-12-08T22:50:54Z</dcterms:modified>
</cp:coreProperties>
</file>