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1"/>
  </p:notesMasterIdLst>
  <p:handoutMasterIdLst>
    <p:handoutMasterId r:id="rId22"/>
  </p:handoutMasterIdLst>
  <p:sldIdLst>
    <p:sldId id="386" r:id="rId2"/>
    <p:sldId id="385" r:id="rId3"/>
    <p:sldId id="314" r:id="rId4"/>
    <p:sldId id="316" r:id="rId5"/>
    <p:sldId id="359" r:id="rId6"/>
    <p:sldId id="361" r:id="rId7"/>
    <p:sldId id="362" r:id="rId8"/>
    <p:sldId id="363" r:id="rId9"/>
    <p:sldId id="364" r:id="rId10"/>
    <p:sldId id="366" r:id="rId11"/>
    <p:sldId id="367" r:id="rId12"/>
    <p:sldId id="370" r:id="rId13"/>
    <p:sldId id="371" r:id="rId14"/>
    <p:sldId id="373" r:id="rId15"/>
    <p:sldId id="374" r:id="rId16"/>
    <p:sldId id="377" r:id="rId17"/>
    <p:sldId id="380" r:id="rId18"/>
    <p:sldId id="381" r:id="rId19"/>
    <p:sldId id="382" r:id="rId20"/>
  </p:sldIdLst>
  <p:sldSz cx="9144000" cy="6858000" type="screen4x3"/>
  <p:notesSz cx="7102475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1" autoAdjust="0"/>
    <p:restoredTop sz="94660"/>
  </p:normalViewPr>
  <p:slideViewPr>
    <p:cSldViewPr>
      <p:cViewPr>
        <p:scale>
          <a:sx n="70" d="100"/>
          <a:sy n="70" d="100"/>
        </p:scale>
        <p:origin x="-138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FF0F27F7-9238-4A7E-8A82-0A0FD2788A42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0B804960-4868-4EA6-B831-215143F2612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F55A2C-74E3-4067-9BC3-22F75748885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849EF-D61B-4BA0-89F7-4F47BABA67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aginapessoal.utfpr.edu.br/chiament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0.png"/><Relationship Id="rId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5.png"/><Relationship Id="rId4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oleObject" Target="../embeddings/oleObject1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png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8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7.png"/><Relationship Id="rId5" Type="http://schemas.openxmlformats.org/officeDocument/2006/relationships/image" Target="../media/image47.png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1.pn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png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71406" y="4549700"/>
            <a:ext cx="90011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CONTATOS PARA DÚVIDAS</a:t>
            </a:r>
          </a:p>
          <a:p>
            <a:pPr lvl="1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- Email: </a:t>
            </a:r>
            <a:r>
              <a:rPr lang="pt-BR" sz="2100" u="sng" dirty="0" smtClean="0">
                <a:latin typeface="Times New Roman" pitchFamily="18" charset="0"/>
                <a:cs typeface="Times New Roman" pitchFamily="18" charset="0"/>
              </a:rPr>
              <a:t>ismael.utfpr@gmail.com</a:t>
            </a:r>
            <a:endParaRPr lang="pt-BR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-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Local: DAELT/UTFPR</a:t>
            </a:r>
          </a:p>
          <a:p>
            <a:pPr lvl="1"/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PLANO DE ENSINO, PLANO DE AULAS E INFORMAÇÕES:</a:t>
            </a:r>
          </a:p>
          <a:p>
            <a:pPr lvl="2"/>
            <a:r>
              <a:rPr lang="pt-BR" sz="21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https://paginapessoal.utfpr.edu.br/chiamenti</a:t>
            </a:r>
            <a:endParaRPr lang="pt-BR" sz="21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pt-BR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80076" y="285728"/>
            <a:ext cx="1021080" cy="7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285728"/>
            <a:ext cx="1674495" cy="89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ubtítulo 2"/>
          <p:cNvSpPr txBox="1">
            <a:spLocks/>
          </p:cNvSpPr>
          <p:nvPr/>
        </p:nvSpPr>
        <p:spPr>
          <a:xfrm>
            <a:off x="1785918" y="142852"/>
            <a:ext cx="8077200" cy="1642492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Disciplina: Sistemas de Controle 1 -  ET76H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Prof. Dr. Ismael </a:t>
            </a:r>
            <a:r>
              <a:rPr kumimoji="0" lang="pt-BR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Chiamenti</a:t>
            </a: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2014/2</a:t>
            </a: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318060" y="2714620"/>
            <a:ext cx="1846468" cy="6617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700" b="1" dirty="0" smtClean="0">
                <a:latin typeface="Times New Roman" pitchFamily="18" charset="0"/>
                <a:cs typeface="Times New Roman" pitchFamily="18" charset="0"/>
              </a:rPr>
              <a:t>Aula 11 </a:t>
            </a:r>
            <a:endParaRPr lang="pt-BR" sz="37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EM FREQUÊNCIA - BODE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6" descr="Zer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94501" y="1357298"/>
            <a:ext cx="4270375" cy="535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aixaDeTexto 29"/>
          <p:cNvSpPr txBox="1">
            <a:spLocks noChangeArrowheads="1"/>
          </p:cNvSpPr>
          <p:nvPr/>
        </p:nvSpPr>
        <p:spPr bwMode="auto">
          <a:xfrm>
            <a:off x="428596" y="3000372"/>
            <a:ext cx="40005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Clr>
                <a:srgbClr val="FF0000"/>
              </a:buClr>
              <a:buFont typeface="Arial" charset="0"/>
              <a:buChar char="•"/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Módulo: 0dB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até 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frequência normalizada do </a:t>
            </a:r>
            <a:r>
              <a:rPr lang="pt-BR" sz="2100" dirty="0" err="1">
                <a:latin typeface="Times New Roman" pitchFamily="18" charset="0"/>
                <a:cs typeface="Times New Roman" pitchFamily="18" charset="0"/>
              </a:rPr>
              <a:t>pólo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 (A) e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incremento de +20dB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por década a partir desse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ponto; </a:t>
            </a:r>
          </a:p>
          <a:p>
            <a:pPr algn="just">
              <a:buClr>
                <a:srgbClr val="FF0000"/>
              </a:buClr>
            </a:pPr>
            <a:endParaRPr lang="pt-BR" sz="21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  <a:buFont typeface="Arial" charset="0"/>
              <a:buChar char="•"/>
            </a:pP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Fase: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segue em 0º até uma década antes da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frequência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pt-BR" sz="2100" dirty="0" err="1">
                <a:latin typeface="Times New Roman" pitchFamily="18" charset="0"/>
                <a:cs typeface="Times New Roman" pitchFamily="18" charset="0"/>
              </a:rPr>
              <a:t>pólo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 (A), onde aumenta 45° por década até uma década após 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frequência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A, onde se mantêm constante em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°.</a:t>
            </a:r>
          </a:p>
        </p:txBody>
      </p:sp>
      <p:sp>
        <p:nvSpPr>
          <p:cNvPr id="8" name="Retângulo 5"/>
          <p:cNvSpPr>
            <a:spLocks noChangeArrowheads="1"/>
          </p:cNvSpPr>
          <p:nvPr/>
        </p:nvSpPr>
        <p:spPr bwMode="auto">
          <a:xfrm>
            <a:off x="137565" y="1596788"/>
            <a:ext cx="2071669" cy="57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FF0000"/>
              </a:buClr>
              <a:buFont typeface="Arial" pitchFamily="34" charset="0"/>
              <a:buChar char="•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ZERO REAL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1319201" y="2143116"/>
          <a:ext cx="1609725" cy="785812"/>
        </p:xfrm>
        <a:graphic>
          <a:graphicData uri="http://schemas.openxmlformats.org/presentationml/2006/ole">
            <p:oleObj spid="_x0000_s7170" name="Equação" r:id="rId4" imgW="799920" imgH="393480" progId="Equation.3">
              <p:embed/>
            </p:oleObj>
          </a:graphicData>
        </a:graphic>
      </p:graphicFrame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1521" y="6607222"/>
            <a:ext cx="22574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8961" y="1559045"/>
            <a:ext cx="8229600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Zero real, aproximação por assíntotas e curva exata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EM FREQUÊNCIA - BODE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219" y="2643211"/>
            <a:ext cx="4143375" cy="42148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643306" y="2000240"/>
          <a:ext cx="1609725" cy="785813"/>
        </p:xfrm>
        <a:graphic>
          <a:graphicData uri="http://schemas.openxmlformats.org/presentationml/2006/ole">
            <p:oleObj spid="_x0000_s8194" name="Equação" r:id="rId4" imgW="799920" imgH="393480" progId="Equation.3">
              <p:embed/>
            </p:oleObj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06" y="2627336"/>
            <a:ext cx="3929063" cy="423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40943" y="1571613"/>
            <a:ext cx="4312691" cy="4829188"/>
          </a:xfrm>
        </p:spPr>
        <p:txBody>
          <a:bodyPr>
            <a:norm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PÓLOS COMPLEXOS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Módulo: 0 dB até a frequência A e depois decai com -40 dB/década.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Pico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 ressonância: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EM FREQUÊNCIA - BODE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/>
        </p:nvGraphicFramePr>
        <p:xfrm>
          <a:off x="361950" y="3214688"/>
          <a:ext cx="3832225" cy="1316037"/>
        </p:xfrm>
        <a:graphic>
          <a:graphicData uri="http://schemas.openxmlformats.org/presentationml/2006/ole">
            <p:oleObj spid="_x0000_s10242" name="Equação" r:id="rId3" imgW="1904760" imgH="660240" progId="Equation.3">
              <p:embed/>
            </p:oleObj>
          </a:graphicData>
        </a:graphic>
      </p:graphicFrame>
      <p:graphicFrame>
        <p:nvGraphicFramePr>
          <p:cNvPr id="10245" name="Object 4"/>
          <p:cNvGraphicFramePr>
            <a:graphicFrameLocks noChangeAspect="1"/>
          </p:cNvGraphicFramePr>
          <p:nvPr/>
        </p:nvGraphicFramePr>
        <p:xfrm>
          <a:off x="382588" y="5429250"/>
          <a:ext cx="3756025" cy="1165225"/>
        </p:xfrm>
        <a:graphic>
          <a:graphicData uri="http://schemas.openxmlformats.org/presentationml/2006/ole">
            <p:oleObj spid="_x0000_s10245" name="Equação" r:id="rId4" imgW="1866600" imgH="583920" progId="Equation.3">
              <p:embed/>
            </p:oleObj>
          </a:graphicData>
        </a:graphic>
      </p:graphicFrame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3438" y="1500174"/>
            <a:ext cx="4086225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10075" y="4086225"/>
            <a:ext cx="473392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3543296" cy="4829188"/>
          </a:xfrm>
        </p:spPr>
        <p:txBody>
          <a:bodyPr>
            <a:norm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Fase: segue em 0º até um valor de frequência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1,  passando por -90° na frequência A e assumindo um valor de -180° a partir de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2.  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EM FREQUÊNCIA - BODE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285852" y="3786190"/>
          <a:ext cx="2028825" cy="1052512"/>
        </p:xfrm>
        <a:graphic>
          <a:graphicData uri="http://schemas.openxmlformats.org/presentationml/2006/ole">
            <p:oleObj spid="_x0000_s11266" name="Equação" r:id="rId3" imgW="1066680" imgH="558720" progId="Equation.3">
              <p:embed/>
            </p:oleObj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214414" y="5286388"/>
          <a:ext cx="2047890" cy="1071570"/>
        </p:xfrm>
        <a:graphic>
          <a:graphicData uri="http://schemas.openxmlformats.org/presentationml/2006/ole">
            <p:oleObj spid="_x0000_s11267" name="Equação" r:id="rId4" imgW="1091880" imgH="571320" progId="Equation.3">
              <p:embed/>
            </p:oleObj>
          </a:graphicData>
        </a:graphic>
      </p:graphicFrame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1571612"/>
            <a:ext cx="398145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76725" y="4500570"/>
            <a:ext cx="4867275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EM FREQUÊNCIA - BODE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Line 25"/>
          <p:cNvSpPr>
            <a:spLocks noChangeShapeType="1"/>
          </p:cNvSpPr>
          <p:nvPr/>
        </p:nvSpPr>
        <p:spPr bwMode="auto">
          <a:xfrm>
            <a:off x="0" y="6429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" name="Retângulo 5"/>
          <p:cNvSpPr>
            <a:spLocks noChangeArrowheads="1"/>
          </p:cNvSpPr>
          <p:nvPr/>
        </p:nvSpPr>
        <p:spPr bwMode="auto">
          <a:xfrm>
            <a:off x="285720" y="1643050"/>
            <a:ext cx="3857652" cy="170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Clr>
                <a:srgbClr val="FF0000"/>
              </a:buClr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Representar por diagrama de Bode (usando aproximação por assíntotas) a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resposta em frequência da função </a:t>
            </a:r>
            <a:r>
              <a:rPr lang="pt-BR" sz="2100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30" name="Picture 6" descr="Ex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1571612"/>
            <a:ext cx="4086225" cy="523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8480403" y="2660650"/>
            <a:ext cx="606425" cy="2762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100" b="1">
                <a:latin typeface="Calibri" pitchFamily="34" charset="0"/>
              </a:rPr>
              <a:t>Ganho</a:t>
            </a:r>
            <a:endParaRPr lang="pt-BR"/>
          </a:p>
        </p:txBody>
      </p:sp>
      <p:sp>
        <p:nvSpPr>
          <p:cNvPr id="32" name="Text Box 9"/>
          <p:cNvSpPr txBox="1">
            <a:spLocks noChangeArrowheads="1"/>
          </p:cNvSpPr>
          <p:nvPr/>
        </p:nvSpPr>
        <p:spPr bwMode="auto">
          <a:xfrm>
            <a:off x="7369153" y="3214688"/>
            <a:ext cx="606425" cy="2778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100" b="1">
                <a:latin typeface="Calibri" pitchFamily="34" charset="0"/>
              </a:rPr>
              <a:t>Pólo</a:t>
            </a:r>
            <a:endParaRPr lang="pt-BR"/>
          </a:p>
        </p:txBody>
      </p:sp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7672366" y="1722438"/>
            <a:ext cx="606425" cy="2778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100" b="1" dirty="0">
                <a:latin typeface="Calibri" pitchFamily="34" charset="0"/>
              </a:rPr>
              <a:t>Zero</a:t>
            </a:r>
            <a:endParaRPr lang="pt-BR" dirty="0"/>
          </a:p>
        </p:txBody>
      </p:sp>
      <p:sp>
        <p:nvSpPr>
          <p:cNvPr id="34" name="Text Box 11"/>
          <p:cNvSpPr txBox="1">
            <a:spLocks noChangeArrowheads="1"/>
          </p:cNvSpPr>
          <p:nvPr/>
        </p:nvSpPr>
        <p:spPr bwMode="auto">
          <a:xfrm>
            <a:off x="5943578" y="1735138"/>
            <a:ext cx="920750" cy="3698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pt-BR" sz="1100" b="1" dirty="0">
                <a:latin typeface="Calibri" pitchFamily="34" charset="0"/>
              </a:rPr>
              <a:t>Resposta</a:t>
            </a:r>
            <a:r>
              <a:rPr lang="en-US" sz="1100" b="1" dirty="0">
                <a:latin typeface="Calibri" pitchFamily="34" charset="0"/>
              </a:rPr>
              <a:t>     Final</a:t>
            </a:r>
            <a:endParaRPr lang="pt-BR" dirty="0"/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 flipV="1">
            <a:off x="7773966" y="3122613"/>
            <a:ext cx="403225" cy="1841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6" name="Line 13"/>
          <p:cNvSpPr>
            <a:spLocks noChangeShapeType="1"/>
          </p:cNvSpPr>
          <p:nvPr/>
        </p:nvSpPr>
        <p:spPr bwMode="auto">
          <a:xfrm>
            <a:off x="6800828" y="2143125"/>
            <a:ext cx="303213" cy="1841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7" name="Line 14"/>
          <p:cNvSpPr>
            <a:spLocks noChangeShapeType="1"/>
          </p:cNvSpPr>
          <p:nvPr/>
        </p:nvSpPr>
        <p:spPr bwMode="auto">
          <a:xfrm>
            <a:off x="8177191" y="1857375"/>
            <a:ext cx="303212" cy="920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8" name="Line 15"/>
          <p:cNvSpPr>
            <a:spLocks noChangeShapeType="1"/>
          </p:cNvSpPr>
          <p:nvPr/>
        </p:nvSpPr>
        <p:spPr bwMode="auto">
          <a:xfrm flipH="1" flipV="1">
            <a:off x="8010503" y="2500313"/>
            <a:ext cx="504825" cy="2778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7480278" y="4437063"/>
            <a:ext cx="606425" cy="2778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100" b="1">
                <a:latin typeface="Calibri" pitchFamily="34" charset="0"/>
              </a:rPr>
              <a:t>Zero</a:t>
            </a:r>
            <a:endParaRPr lang="pt-BR"/>
          </a:p>
        </p:txBody>
      </p:sp>
      <p:sp>
        <p:nvSpPr>
          <p:cNvPr id="40" name="Line 17"/>
          <p:cNvSpPr>
            <a:spLocks noChangeShapeType="1"/>
          </p:cNvSpPr>
          <p:nvPr/>
        </p:nvSpPr>
        <p:spPr bwMode="auto">
          <a:xfrm>
            <a:off x="7875566" y="4602163"/>
            <a:ext cx="403225" cy="276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6764316" y="6080125"/>
            <a:ext cx="504825" cy="2778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100" b="1">
                <a:latin typeface="Calibri" pitchFamily="34" charset="0"/>
              </a:rPr>
              <a:t>Pólo</a:t>
            </a:r>
            <a:endParaRPr lang="pt-BR"/>
          </a:p>
        </p:txBody>
      </p:sp>
      <p:sp>
        <p:nvSpPr>
          <p:cNvPr id="42" name="Line 19"/>
          <p:cNvSpPr>
            <a:spLocks noChangeShapeType="1"/>
          </p:cNvSpPr>
          <p:nvPr/>
        </p:nvSpPr>
        <p:spPr bwMode="auto">
          <a:xfrm flipV="1">
            <a:off x="7269141" y="5988050"/>
            <a:ext cx="403225" cy="1857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43" name="Text Box 11"/>
          <p:cNvSpPr txBox="1">
            <a:spLocks noChangeArrowheads="1"/>
          </p:cNvSpPr>
          <p:nvPr/>
        </p:nvSpPr>
        <p:spPr bwMode="auto">
          <a:xfrm>
            <a:off x="5443516" y="4694238"/>
            <a:ext cx="920750" cy="3698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pt-BR" sz="1100" b="1">
                <a:latin typeface="Calibri" pitchFamily="34" charset="0"/>
              </a:rPr>
              <a:t>Resposta</a:t>
            </a:r>
            <a:r>
              <a:rPr lang="en-US" sz="1100" b="1">
                <a:latin typeface="Calibri" pitchFamily="34" charset="0"/>
              </a:rPr>
              <a:t>     Final</a:t>
            </a:r>
            <a:endParaRPr lang="pt-BR"/>
          </a:p>
        </p:txBody>
      </p:sp>
      <p:sp>
        <p:nvSpPr>
          <p:cNvPr id="44" name="Line 13"/>
          <p:cNvSpPr>
            <a:spLocks noChangeShapeType="1"/>
          </p:cNvSpPr>
          <p:nvPr/>
        </p:nvSpPr>
        <p:spPr bwMode="auto">
          <a:xfrm>
            <a:off x="6300766" y="5102225"/>
            <a:ext cx="303212" cy="1841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13319" name="Object 1"/>
          <p:cNvGraphicFramePr>
            <a:graphicFrameLocks noChangeAspect="1"/>
          </p:cNvGraphicFramePr>
          <p:nvPr/>
        </p:nvGraphicFramePr>
        <p:xfrm>
          <a:off x="1444618" y="3143248"/>
          <a:ext cx="2127250" cy="714375"/>
        </p:xfrm>
        <a:graphic>
          <a:graphicData uri="http://schemas.openxmlformats.org/presentationml/2006/ole">
            <p:oleObj spid="_x0000_s13319" name="Equação" r:id="rId4" imgW="1244520" imgH="419040" progId="Equation.3">
              <p:embed/>
            </p:oleObj>
          </a:graphicData>
        </a:graphic>
      </p:graphicFrame>
      <p:graphicFrame>
        <p:nvGraphicFramePr>
          <p:cNvPr id="13320" name="Object 3"/>
          <p:cNvGraphicFramePr>
            <a:graphicFrameLocks noChangeAspect="1"/>
          </p:cNvGraphicFramePr>
          <p:nvPr/>
        </p:nvGraphicFramePr>
        <p:xfrm>
          <a:off x="1210494" y="4214818"/>
          <a:ext cx="3004315" cy="2428892"/>
        </p:xfrm>
        <a:graphic>
          <a:graphicData uri="http://schemas.openxmlformats.org/presentationml/2006/ole">
            <p:oleObj spid="_x0000_s13320" name="Equação" r:id="rId5" imgW="1523880" imgH="1231560" progId="Equation.3">
              <p:embed/>
            </p:oleObj>
          </a:graphicData>
        </a:graphic>
      </p:graphicFrame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47263" y="6650867"/>
            <a:ext cx="315277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Comparando com MATLAB: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EM FREQUÊNCIA - BODE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 descr="Ex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4931" y="1357298"/>
            <a:ext cx="4086225" cy="523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285992"/>
            <a:ext cx="4610100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63694" y="6497542"/>
            <a:ext cx="315277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tângulo 5"/>
          <p:cNvSpPr>
            <a:spLocks noChangeArrowheads="1"/>
          </p:cNvSpPr>
          <p:nvPr/>
        </p:nvSpPr>
        <p:spPr bwMode="auto">
          <a:xfrm>
            <a:off x="571472" y="6215082"/>
            <a:ext cx="38576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</a:pPr>
            <a:r>
              <a:rPr lang="pt-B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ATIVIDADE (I)</a:t>
            </a:r>
            <a:endParaRPr lang="pt-B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23"/>
          <p:cNvSpPr txBox="1">
            <a:spLocks noChangeArrowheads="1"/>
          </p:cNvSpPr>
          <p:nvPr/>
        </p:nvSpPr>
        <p:spPr bwMode="auto">
          <a:xfrm>
            <a:off x="214282" y="285728"/>
            <a:ext cx="769832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000" b="1" dirty="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ANÁLISE DA ESTABILIDADE ATRAVÉS </a:t>
            </a:r>
          </a:p>
          <a:p>
            <a:r>
              <a:rPr lang="pt-BR" sz="3000" b="1" dirty="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DA RESPOSTA EM FREQUÊNCIA</a:t>
            </a:r>
          </a:p>
        </p:txBody>
      </p:sp>
      <p:pic>
        <p:nvPicPr>
          <p:cNvPr id="7" name="Picture 2" descr="Comp, cascat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71612"/>
            <a:ext cx="49720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362" name="Object 3"/>
          <p:cNvGraphicFramePr>
            <a:graphicFrameLocks noChangeAspect="1"/>
          </p:cNvGraphicFramePr>
          <p:nvPr/>
        </p:nvGraphicFramePr>
        <p:xfrm>
          <a:off x="5286380" y="1785938"/>
          <a:ext cx="3008313" cy="714375"/>
        </p:xfrm>
        <a:graphic>
          <a:graphicData uri="http://schemas.openxmlformats.org/presentationml/2006/ole">
            <p:oleObj spid="_x0000_s15362" name="Equação" r:id="rId4" imgW="1765080" imgH="419040" progId="Equation.3">
              <p:embed/>
            </p:oleObj>
          </a:graphicData>
        </a:graphic>
      </p:graphicFrame>
      <p:sp>
        <p:nvSpPr>
          <p:cNvPr id="9" name="CaixaDeTexto 29"/>
          <p:cNvSpPr txBox="1">
            <a:spLocks noChangeArrowheads="1"/>
          </p:cNvSpPr>
          <p:nvPr/>
        </p:nvSpPr>
        <p:spPr bwMode="auto">
          <a:xfrm>
            <a:off x="92947" y="3643314"/>
            <a:ext cx="885825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Clr>
                <a:srgbClr val="FF0000"/>
              </a:buClr>
              <a:buFont typeface="Arial" charset="0"/>
              <a:buChar char="•"/>
            </a:pP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 Na resposta em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frequência da função de transferência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em malha aberta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o sistema será considerado estável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 a fase for menor que -180° (ou 180°) e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o módulo for menor que 1, ou seja,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&lt; 0dB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sistema será instável se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fase for maior ou igual a -180° (ou 180°) e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o módulo for maior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ou igual que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a 0dB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Clr>
                <a:srgbClr val="FF0000"/>
              </a:buClr>
              <a:buFont typeface="Arial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  <a:buFont typeface="Arial" charset="0"/>
              <a:buChar char="•"/>
            </a:pPr>
            <a:endParaRPr lang="pt-BR" sz="21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  <a:buFont typeface="Arial" charset="0"/>
              <a:buChar char="•"/>
            </a:pP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comprovação do exposto acima será realizada através do diagrama 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Nyquist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CaixaDeTexto 31"/>
          <p:cNvSpPr txBox="1">
            <a:spLocks noChangeArrowheads="1"/>
          </p:cNvSpPr>
          <p:nvPr/>
        </p:nvSpPr>
        <p:spPr bwMode="auto">
          <a:xfrm>
            <a:off x="6215063" y="2286000"/>
            <a:ext cx="269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18" name="CaixaDeTexto 31"/>
          <p:cNvSpPr txBox="1">
            <a:spLocks noChangeArrowheads="1"/>
          </p:cNvSpPr>
          <p:nvPr/>
        </p:nvSpPr>
        <p:spPr bwMode="auto">
          <a:xfrm>
            <a:off x="642910" y="2214554"/>
            <a:ext cx="3193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000" b="1" dirty="0" smtClean="0">
                <a:solidFill>
                  <a:srgbClr val="FF0000"/>
                </a:solidFill>
              </a:rPr>
              <a:t>+</a:t>
            </a:r>
            <a:endParaRPr lang="pt-BR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23"/>
          <p:cNvSpPr txBox="1">
            <a:spLocks noChangeArrowheads="1"/>
          </p:cNvSpPr>
          <p:nvPr/>
        </p:nvSpPr>
        <p:spPr bwMode="auto">
          <a:xfrm>
            <a:off x="214282" y="285728"/>
            <a:ext cx="769832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000" b="1" dirty="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ANÁLISE DA ESTABILIDADE ATRAVÉS </a:t>
            </a:r>
          </a:p>
          <a:p>
            <a:r>
              <a:rPr lang="pt-BR" sz="3000" b="1" dirty="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DA RESPOSTA EM FREQUÊNCIA</a:t>
            </a:r>
          </a:p>
        </p:txBody>
      </p:sp>
      <p:sp>
        <p:nvSpPr>
          <p:cNvPr id="13" name="CaixaDeTexto 29"/>
          <p:cNvSpPr txBox="1">
            <a:spLocks noChangeArrowheads="1"/>
          </p:cNvSpPr>
          <p:nvPr/>
        </p:nvSpPr>
        <p:spPr bwMode="auto">
          <a:xfrm>
            <a:off x="142871" y="1753451"/>
            <a:ext cx="3786187" cy="4847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b="1" dirty="0">
                <a:latin typeface="Times New Roman" pitchFamily="18" charset="0"/>
                <a:cs typeface="Times New Roman" pitchFamily="18" charset="0"/>
              </a:rPr>
              <a:t>Margem de Ganho (MG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Valor, em dB, para mudar o módulo, na frequência de -180° (ou 180°) para 0 dB. 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MG &gt; 0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sistema estável,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MG &lt; 0   sistema instável.</a:t>
            </a:r>
          </a:p>
          <a:p>
            <a:pPr algn="just"/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just"/>
            <a:endParaRPr lang="pt-BR" sz="21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just"/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Margem </a:t>
            </a:r>
            <a:r>
              <a:rPr lang="pt-BR" sz="2100" b="1" dirty="0">
                <a:latin typeface="Times New Roman" pitchFamily="18" charset="0"/>
                <a:cs typeface="Times New Roman" pitchFamily="18" charset="0"/>
              </a:rPr>
              <a:t>de Fase (MF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algn="just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Valor para alterar a fase, na frequência onde o módulo é igual a 0dB, para -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180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° (ou 180°). </a:t>
            </a:r>
          </a:p>
          <a:p>
            <a:pPr algn="just"/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3" descr="MFM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538311"/>
            <a:ext cx="418465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23"/>
          <p:cNvSpPr txBox="1">
            <a:spLocks noChangeArrowheads="1"/>
          </p:cNvSpPr>
          <p:nvPr/>
        </p:nvSpPr>
        <p:spPr bwMode="auto">
          <a:xfrm>
            <a:off x="214282" y="285728"/>
            <a:ext cx="769832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000" b="1" dirty="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ANÁLISE DA ESTABILIDADE ATRAVÉS </a:t>
            </a:r>
          </a:p>
          <a:p>
            <a:r>
              <a:rPr lang="pt-BR" sz="3000" b="1" dirty="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DA RESPOSTA EM FREQUÊNCIA</a:t>
            </a:r>
          </a:p>
        </p:txBody>
      </p:sp>
      <p:sp>
        <p:nvSpPr>
          <p:cNvPr id="6" name="CaixaDeTexto 30"/>
          <p:cNvSpPr txBox="1">
            <a:spLocks noChangeArrowheads="1"/>
          </p:cNvSpPr>
          <p:nvPr/>
        </p:nvSpPr>
        <p:spPr bwMode="auto">
          <a:xfrm>
            <a:off x="-32" y="1500174"/>
            <a:ext cx="500066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Atividade: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Estimar o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valor do ganho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limite para o sistema manter a estabilidade.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/>
        </p:nvGraphicFramePr>
        <p:xfrm>
          <a:off x="928662" y="2285992"/>
          <a:ext cx="3343275" cy="706437"/>
        </p:xfrm>
        <a:graphic>
          <a:graphicData uri="http://schemas.openxmlformats.org/presentationml/2006/ole">
            <p:oleObj spid="_x0000_s17410" name="Equação" r:id="rId3" imgW="1981080" imgH="419040" progId="Equation.3">
              <p:embed/>
            </p:oleObj>
          </a:graphicData>
        </a:graphic>
      </p:graphicFrame>
      <p:sp>
        <p:nvSpPr>
          <p:cNvPr id="9" name="CaixaDeTexto 31"/>
          <p:cNvSpPr txBox="1">
            <a:spLocks noChangeArrowheads="1"/>
          </p:cNvSpPr>
          <p:nvPr/>
        </p:nvSpPr>
        <p:spPr bwMode="auto">
          <a:xfrm>
            <a:off x="1000100" y="3143248"/>
            <a:ext cx="319991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dirty="0">
                <a:latin typeface="Times New Roman" pitchFamily="18" charset="0"/>
                <a:cs typeface="Times New Roman" pitchFamily="18" charset="0"/>
              </a:rPr>
              <a:t>Considerando inicialmente k =1.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303213" y="3714752"/>
          <a:ext cx="4678362" cy="742950"/>
        </p:xfrm>
        <a:graphic>
          <a:graphicData uri="http://schemas.openxmlformats.org/presentationml/2006/ole">
            <p:oleObj spid="_x0000_s17411" name="Equação" r:id="rId4" imgW="2641320" imgH="419040" progId="Equation.3">
              <p:embed/>
            </p:oleObj>
          </a:graphicData>
        </a:graphic>
      </p:graphicFrame>
      <p:pic>
        <p:nvPicPr>
          <p:cNvPr id="11" name="Picture 5" descr="ExmMar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67318" y="1628799"/>
            <a:ext cx="4033838" cy="515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lipse 11"/>
          <p:cNvSpPr/>
          <p:nvPr/>
        </p:nvSpPr>
        <p:spPr>
          <a:xfrm>
            <a:off x="7215206" y="1571612"/>
            <a:ext cx="571504" cy="4786346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20601" y="6673662"/>
            <a:ext cx="315277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7412" name="Object 5"/>
          <p:cNvGraphicFramePr>
            <a:graphicFrameLocks noChangeAspect="1"/>
          </p:cNvGraphicFramePr>
          <p:nvPr/>
        </p:nvGraphicFramePr>
        <p:xfrm>
          <a:off x="1785918" y="4857760"/>
          <a:ext cx="1792288" cy="371475"/>
        </p:xfrm>
        <a:graphic>
          <a:graphicData uri="http://schemas.openxmlformats.org/presentationml/2006/ole">
            <p:oleObj spid="_x0000_s17412" name="Equação" r:id="rId7" imgW="965160" imgH="203040" progId="Equation.3">
              <p:embed/>
            </p:oleObj>
          </a:graphicData>
        </a:graphic>
      </p:graphicFrame>
      <p:graphicFrame>
        <p:nvGraphicFramePr>
          <p:cNvPr id="17413" name="Object 4"/>
          <p:cNvGraphicFramePr>
            <a:graphicFrameLocks noChangeAspect="1"/>
          </p:cNvGraphicFramePr>
          <p:nvPr/>
        </p:nvGraphicFramePr>
        <p:xfrm>
          <a:off x="2000232" y="5429264"/>
          <a:ext cx="1270000" cy="676275"/>
        </p:xfrm>
        <a:graphic>
          <a:graphicData uri="http://schemas.openxmlformats.org/presentationml/2006/ole">
            <p:oleObj spid="_x0000_s17413" name="Equação" r:id="rId8" imgW="736280" imgH="393529" progId="Equation.3">
              <p:embed/>
            </p:oleObj>
          </a:graphicData>
        </a:graphic>
      </p:graphicFrame>
      <p:graphicFrame>
        <p:nvGraphicFramePr>
          <p:cNvPr id="17414" name="Object 8"/>
          <p:cNvGraphicFramePr>
            <a:graphicFrameLocks noChangeAspect="1"/>
          </p:cNvGraphicFramePr>
          <p:nvPr/>
        </p:nvGraphicFramePr>
        <p:xfrm>
          <a:off x="1500166" y="6215082"/>
          <a:ext cx="2366963" cy="428625"/>
        </p:xfrm>
        <a:graphic>
          <a:graphicData uri="http://schemas.openxmlformats.org/presentationml/2006/ole">
            <p:oleObj spid="_x0000_s17414" name="Equação" r:id="rId9" imgW="1104900" imgH="203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23"/>
          <p:cNvSpPr txBox="1">
            <a:spLocks noChangeArrowheads="1"/>
          </p:cNvSpPr>
          <p:nvPr/>
        </p:nvSpPr>
        <p:spPr bwMode="auto">
          <a:xfrm>
            <a:off x="214282" y="285728"/>
            <a:ext cx="769832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000" b="1" dirty="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ANÁLISE DA ESTABILIDADE ATRAVÉS </a:t>
            </a:r>
          </a:p>
          <a:p>
            <a:r>
              <a:rPr lang="pt-BR" sz="3000" b="1" dirty="0" smtClean="0">
                <a:solidFill>
                  <a:schemeClr val="accent1">
                    <a:satMod val="1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DA RESPOSTA EM FREQUÊNCIA</a:t>
            </a:r>
          </a:p>
        </p:txBody>
      </p:sp>
      <p:sp>
        <p:nvSpPr>
          <p:cNvPr id="3" name="CaixaDeTexto 35"/>
          <p:cNvSpPr txBox="1">
            <a:spLocks noChangeArrowheads="1"/>
          </p:cNvSpPr>
          <p:nvPr/>
        </p:nvSpPr>
        <p:spPr bwMode="auto">
          <a:xfrm>
            <a:off x="214282" y="1584316"/>
            <a:ext cx="77153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Verificando com o MATLAB:</a:t>
            </a:r>
            <a:endParaRPr lang="pt-BR" dirty="0"/>
          </a:p>
        </p:txBody>
      </p:sp>
      <p:pic>
        <p:nvPicPr>
          <p:cNvPr id="4" name="Picture 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071678"/>
            <a:ext cx="4643437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3571876"/>
            <a:ext cx="30861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HOJE...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625609"/>
          </a:xfrm>
        </p:spPr>
        <p:txBody>
          <a:bodyPr>
            <a:normAutofit fontScale="92500" lnSpcReduction="10000"/>
          </a:bodyPr>
          <a:lstStyle/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Conceitos básicos de sistemas de controle;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Sistemas em malha aberta e malha fechada;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(Revisão TL) e Simplificação de diagrama de blocos;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Funções de transferência 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Modelo na forma de variáveis de estado;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Caracterização da resposta de sistemas de                                              primeira ordem, segunda ordem e ordem superior;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Erro de estado estacionário;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Estabilidade;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Introdução a controladores PID;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Sintonia de controladores PID;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Método do lugar das raízes (</a:t>
            </a: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root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locus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Projeto PID via método do lugar das raízes;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Resposta em frequência;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Margens de ganho e fase e estabilidade relativa;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Projeto de controlador por avanço e atraso de fase;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Controlabilidade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Observabilidade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t-BR" sz="13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500034" y="1571612"/>
            <a:ext cx="814393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Em um sistema linear, uma entrada senoidal produzirá, na saída do sistema, uma resposta também senoidal. Entretanto, pode haver variação de amplitude e fase.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552712"/>
            <a:ext cx="706374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aixaDeTexto 6"/>
          <p:cNvSpPr txBox="1"/>
          <p:nvPr/>
        </p:nvSpPr>
        <p:spPr>
          <a:xfrm>
            <a:off x="428596" y="5214950"/>
            <a:ext cx="81439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Análise: varia-se a frequência do sinal de entrada e analisam-se as alterações resultantes na resposta.</a:t>
            </a:r>
          </a:p>
          <a:p>
            <a:pPr>
              <a:buFont typeface="Arial" pitchFamily="34" charset="0"/>
              <a:buChar char="•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As mudanças podem ser na amplitude, fase ou em ambos os parâmetros da resposta.</a:t>
            </a:r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ONDE ESTAMOS...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4829188"/>
          </a:xfrm>
        </p:spPr>
        <p:txBody>
          <a:bodyPr>
            <a:normAutofit/>
          </a:bodyPr>
          <a:lstStyle/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Abordagens típicas da análise da resposta em frequência: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a) Diagrama de Bode;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b) Análise 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Nyquist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(Diagrama polar);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c) Diagrama 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Nichols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EM FREQUÊNCIA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5474886"/>
            <a:ext cx="2937673" cy="13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BODE: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Considerando uma função de transferência composta por um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EM FREQUÊNCIA - BODE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1" name="Object 1"/>
          <p:cNvGraphicFramePr>
            <a:graphicFrameLocks noChangeAspect="1"/>
          </p:cNvGraphicFramePr>
          <p:nvPr/>
        </p:nvGraphicFramePr>
        <p:xfrm>
          <a:off x="614363" y="2357438"/>
          <a:ext cx="1368425" cy="676275"/>
        </p:xfrm>
        <a:graphic>
          <a:graphicData uri="http://schemas.openxmlformats.org/presentationml/2006/ole">
            <p:oleObj spid="_x0000_s2051" name="Equação" r:id="rId4" imgW="787320" imgH="393480" progId="Equation.3">
              <p:embed/>
            </p:oleObj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3632200" y="2571750"/>
          <a:ext cx="863600" cy="357188"/>
        </p:xfrm>
        <a:graphic>
          <a:graphicData uri="http://schemas.openxmlformats.org/presentationml/2006/ole">
            <p:oleObj spid="_x0000_s2052" name="Equação" r:id="rId5" imgW="457200" imgH="190440" progId="Equation.3">
              <p:embed/>
            </p:oleObj>
          </a:graphicData>
        </a:graphic>
      </p:graphicFrame>
      <p:sp>
        <p:nvSpPr>
          <p:cNvPr id="9" name="CaixaDeTexto 10"/>
          <p:cNvSpPr txBox="1">
            <a:spLocks noChangeArrowheads="1"/>
          </p:cNvSpPr>
          <p:nvPr/>
        </p:nvSpPr>
        <p:spPr bwMode="auto">
          <a:xfrm>
            <a:off x="2198140" y="2543818"/>
            <a:ext cx="13003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Assumindo: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6046788" y="2254250"/>
          <a:ext cx="2109787" cy="857250"/>
        </p:xfrm>
        <a:graphic>
          <a:graphicData uri="http://schemas.openxmlformats.org/presentationml/2006/ole">
            <p:oleObj spid="_x0000_s2053" name="Equação" r:id="rId6" imgW="1028520" imgH="419040" progId="Equation.3">
              <p:embed/>
            </p:oleObj>
          </a:graphicData>
        </a:graphic>
      </p:graphicFrame>
      <p:sp>
        <p:nvSpPr>
          <p:cNvPr id="13" name="CaixaDeTexto 17"/>
          <p:cNvSpPr txBox="1">
            <a:spLocks noChangeArrowheads="1"/>
          </p:cNvSpPr>
          <p:nvPr/>
        </p:nvSpPr>
        <p:spPr bwMode="auto">
          <a:xfrm>
            <a:off x="2078038" y="3429006"/>
            <a:ext cx="188545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dirty="0">
                <a:latin typeface="Times New Roman" pitchFamily="18" charset="0"/>
                <a:cs typeface="Times New Roman" pitchFamily="18" charset="0"/>
              </a:rPr>
              <a:t>Multiplicando 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pelo conjugado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9"/>
          <p:cNvGraphicFramePr>
            <a:graphicFrameLocks noChangeAspect="1"/>
          </p:cNvGraphicFramePr>
          <p:nvPr/>
        </p:nvGraphicFramePr>
        <p:xfrm>
          <a:off x="4302125" y="3286125"/>
          <a:ext cx="2259013" cy="857250"/>
        </p:xfrm>
        <a:graphic>
          <a:graphicData uri="http://schemas.openxmlformats.org/presentationml/2006/ole">
            <p:oleObj spid="_x0000_s2055" name="Equação" r:id="rId7" imgW="1028520" imgH="393480" progId="Equation.3">
              <p:embed/>
            </p:oleObj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2854325" y="4438650"/>
          <a:ext cx="5546725" cy="765175"/>
        </p:xfrm>
        <a:graphic>
          <a:graphicData uri="http://schemas.openxmlformats.org/presentationml/2006/ole">
            <p:oleObj spid="_x0000_s2056" name="Equação" r:id="rId8" imgW="3492360" imgH="482400" progId="Equation.3">
              <p:embed/>
            </p:oleObj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/>
        </p:nvGraphicFramePr>
        <p:xfrm>
          <a:off x="1704975" y="5357813"/>
          <a:ext cx="4433888" cy="1212850"/>
        </p:xfrm>
        <a:graphic>
          <a:graphicData uri="http://schemas.openxmlformats.org/presentationml/2006/ole">
            <p:oleObj spid="_x0000_s2057" name="Equação" r:id="rId9" imgW="2705040" imgH="736560" progId="Equation.3">
              <p:embed/>
            </p:oleObj>
          </a:graphicData>
        </a:graphic>
      </p:graphicFrame>
      <p:sp>
        <p:nvSpPr>
          <p:cNvPr id="16" name="Retângulo 15"/>
          <p:cNvSpPr/>
          <p:nvPr/>
        </p:nvSpPr>
        <p:spPr>
          <a:xfrm>
            <a:off x="7560860" y="4429132"/>
            <a:ext cx="940230" cy="7858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7" name="Retângulo 16"/>
          <p:cNvSpPr/>
          <p:nvPr/>
        </p:nvSpPr>
        <p:spPr>
          <a:xfrm>
            <a:off x="5072066" y="5572140"/>
            <a:ext cx="1143008" cy="8329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8" name="Retângulo 5"/>
          <p:cNvSpPr>
            <a:spLocks noChangeArrowheads="1"/>
          </p:cNvSpPr>
          <p:nvPr/>
        </p:nvSpPr>
        <p:spPr bwMode="auto">
          <a:xfrm>
            <a:off x="214282" y="4572002"/>
            <a:ext cx="2714625" cy="46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buClr>
                <a:srgbClr val="FF0000"/>
              </a:buClr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Módulo do sistema:</a:t>
            </a:r>
            <a:endParaRPr lang="pt-BR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tângulo 5"/>
          <p:cNvSpPr>
            <a:spLocks noChangeArrowheads="1"/>
          </p:cNvSpPr>
          <p:nvPr/>
        </p:nvSpPr>
        <p:spPr bwMode="auto">
          <a:xfrm>
            <a:off x="-428660" y="5786454"/>
            <a:ext cx="2714625" cy="46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buClr>
                <a:srgbClr val="FF0000"/>
              </a:buClr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Fase do sistema:</a:t>
            </a:r>
            <a:endParaRPr lang="pt-BR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Seta para a direita 19"/>
          <p:cNvSpPr/>
          <p:nvPr/>
        </p:nvSpPr>
        <p:spPr>
          <a:xfrm>
            <a:off x="4857752" y="2643182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829188"/>
          </a:xfrm>
        </p:spPr>
        <p:txBody>
          <a:bodyPr>
            <a:norm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aproximação da resposta em frequência por assíntotas será realizada a partir da determinação da contribuição de cada parcela da função de transferência (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zeros, ganho e suas combinações);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módulo será representado em dB (20log(x)), assim, 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cada parcela das componentes da função de transferência serão somadas para a composição do gráfico final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Obtém-se o gráfico da fase de forma semelhante.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EM FREQUÊNCIA - BODE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EM FREQUÊNCIA - BODE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85720" y="1857364"/>
            <a:ext cx="38576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GANHO  k</a:t>
            </a:r>
          </a:p>
          <a:p>
            <a:pPr algn="just"/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O ganho k desloca o módulo da resposta do sistema em 20log(k) Nota-se que se k&gt;1 o modulo será positivo e se k&lt;1 o modulo será negativo. Se o ganho for unitário o módulo será 0 dB. </a:t>
            </a:r>
          </a:p>
          <a:p>
            <a:pPr algn="just"/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O ganho não é dependente da frequência e não causa alteração na fase do sistema.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Gan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6770" y="1357298"/>
            <a:ext cx="4194175" cy="526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8510" y="6540405"/>
            <a:ext cx="33242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EM FREQUÊNCIA - BODE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4282" y="1571612"/>
            <a:ext cx="4643470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FF0000"/>
              </a:buClr>
              <a:buFont typeface="Arial" charset="0"/>
              <a:buChar char="•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INTEGRADOR</a:t>
            </a:r>
          </a:p>
          <a:p>
            <a:pPr algn="just">
              <a:buClr>
                <a:srgbClr val="FF0000"/>
              </a:buClr>
              <a:buFont typeface="Arial" charset="0"/>
              <a:buChar char="•"/>
            </a:pP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  <a:buFont typeface="Arial" charset="0"/>
              <a:buChar char="•"/>
            </a:pP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  <a:buFont typeface="Arial" charset="0"/>
              <a:buChar char="•"/>
            </a:pP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  <a:buFont typeface="Arial" charset="0"/>
              <a:buChar char="•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Módulo: segmento de reta com inclinação negativa de -20dB por década, possuindo módulo igual a 0 dB quando a frequência é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1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rad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/s;</a:t>
            </a:r>
          </a:p>
          <a:p>
            <a:pPr algn="just">
              <a:buClr>
                <a:srgbClr val="FF0000"/>
              </a:buClr>
              <a:buFont typeface="Arial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  <a:buFont typeface="Arial" charset="0"/>
              <a:buChar char="•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 fase é deslocada em -90° para todo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Clr>
                <a:srgbClr val="FF0000"/>
              </a:buClr>
              <a:buFont typeface="Arial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  <a:buFont typeface="Arial" charset="0"/>
              <a:buChar char="•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Se houver dois integradores, considera-se uma redução de 40dB por década e um deslocamento de fase de -180º, e assim sucessivamente.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I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93884" y="1500174"/>
            <a:ext cx="387985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84448" y="2143116"/>
          <a:ext cx="1231900" cy="633412"/>
        </p:xfrm>
        <a:graphic>
          <a:graphicData uri="http://schemas.openxmlformats.org/presentationml/2006/ole">
            <p:oleObj spid="_x0000_s4098" name="Equação" r:id="rId4" imgW="761760" imgH="393480" progId="Equation.3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409700" y="2071688"/>
          <a:ext cx="3573463" cy="782637"/>
        </p:xfrm>
        <a:graphic>
          <a:graphicData uri="http://schemas.openxmlformats.org/presentationml/2006/ole">
            <p:oleObj spid="_x0000_s4099" name="Equação" r:id="rId5" imgW="2082600" imgH="457200" progId="Equation.3">
              <p:embed/>
            </p:oleObj>
          </a:graphicData>
        </a:graphic>
      </p:graphicFrame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17077" y="6357938"/>
            <a:ext cx="30861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EM FREQUÊNCIA - BODE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22" name="Object 3"/>
          <p:cNvGraphicFramePr>
            <a:graphicFrameLocks noChangeAspect="1"/>
          </p:cNvGraphicFramePr>
          <p:nvPr/>
        </p:nvGraphicFramePr>
        <p:xfrm>
          <a:off x="1462077" y="2000240"/>
          <a:ext cx="1538287" cy="857250"/>
        </p:xfrm>
        <a:graphic>
          <a:graphicData uri="http://schemas.openxmlformats.org/presentationml/2006/ole">
            <p:oleObj spid="_x0000_s5122" name="Equação" r:id="rId3" imgW="888840" imgH="495000" progId="Equation.3">
              <p:embed/>
            </p:oleObj>
          </a:graphicData>
        </a:graphic>
      </p:graphicFrame>
      <p:sp>
        <p:nvSpPr>
          <p:cNvPr id="7" name="CaixaDeTexto 13"/>
          <p:cNvSpPr txBox="1">
            <a:spLocks noChangeArrowheads="1"/>
          </p:cNvSpPr>
          <p:nvPr/>
        </p:nvSpPr>
        <p:spPr bwMode="auto">
          <a:xfrm>
            <a:off x="357158" y="3000372"/>
            <a:ext cx="40005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Clr>
                <a:srgbClr val="FF0000"/>
              </a:buClr>
              <a:buFont typeface="Arial" charset="0"/>
              <a:buChar char="•"/>
            </a:pP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Módulo: 0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dB até 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frequência normalizada do </a:t>
            </a:r>
            <a:r>
              <a:rPr lang="pt-BR" sz="2100" dirty="0" err="1">
                <a:latin typeface="Times New Roman" pitchFamily="18" charset="0"/>
                <a:cs typeface="Times New Roman" pitchFamily="18" charset="0"/>
              </a:rPr>
              <a:t>pólo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 (A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e então decai -20dB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por década a partir desse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ponto;</a:t>
            </a:r>
          </a:p>
          <a:p>
            <a:pPr algn="just">
              <a:buClr>
                <a:srgbClr val="FF0000"/>
              </a:buClr>
            </a:pPr>
            <a:endParaRPr lang="pt-BR" sz="21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  <a:buFont typeface="Arial" charset="0"/>
              <a:buChar char="•"/>
            </a:pP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Fase: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segue em 0º até uma década antes da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frequência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pt-BR" sz="2100" dirty="0" err="1">
                <a:latin typeface="Times New Roman" pitchFamily="18" charset="0"/>
                <a:cs typeface="Times New Roman" pitchFamily="18" charset="0"/>
              </a:rPr>
              <a:t>pólo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 (A), onde decai 45° por década até uma década após 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frequência </a:t>
            </a:r>
            <a:r>
              <a:rPr lang="pt-BR" sz="2100" dirty="0">
                <a:latin typeface="Times New Roman" pitchFamily="18" charset="0"/>
                <a:cs typeface="Times New Roman" pitchFamily="18" charset="0"/>
              </a:rPr>
              <a:t>A, onde se mantêm constante em -90°.</a:t>
            </a:r>
          </a:p>
        </p:txBody>
      </p:sp>
      <p:pic>
        <p:nvPicPr>
          <p:cNvPr id="8" name="Picture 2" descr="Pol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61335" y="1428736"/>
            <a:ext cx="4038600" cy="509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142844" y="1428736"/>
            <a:ext cx="2357453" cy="458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FF0000"/>
              </a:buClr>
              <a:buFont typeface="Arial" pitchFamily="34" charset="0"/>
              <a:buChar char="•"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 PÓLO REAL</a:t>
            </a:r>
            <a:endParaRPr lang="pt-BR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35062" y="6506334"/>
            <a:ext cx="22574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2413</TotalTime>
  <Words>1006</Words>
  <Application>Microsoft Office PowerPoint</Application>
  <PresentationFormat>Apresentação na tela (4:3)</PresentationFormat>
  <Paragraphs>142</Paragraphs>
  <Slides>19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1" baseType="lpstr">
      <vt:lpstr>Módulo</vt:lpstr>
      <vt:lpstr>Equação</vt:lpstr>
      <vt:lpstr>Slide 1</vt:lpstr>
      <vt:lpstr>HOJE...</vt:lpstr>
      <vt:lpstr>ONDE ESTAMOS...  </vt:lpstr>
      <vt:lpstr>RESPOSTA EM FREQUÊNCIA</vt:lpstr>
      <vt:lpstr>RESPOSTA EM FREQUÊNCIA - BODE</vt:lpstr>
      <vt:lpstr>RESPOSTA EM FREQUÊNCIA - BODE</vt:lpstr>
      <vt:lpstr>RESPOSTA EM FREQUÊNCIA - BODE</vt:lpstr>
      <vt:lpstr>RESPOSTA EM FREQUÊNCIA - BODE</vt:lpstr>
      <vt:lpstr>RESPOSTA EM FREQUÊNCIA - BODE</vt:lpstr>
      <vt:lpstr>RESPOSTA EM FREQUÊNCIA - BODE</vt:lpstr>
      <vt:lpstr>RESPOSTA EM FREQUÊNCIA - BODE</vt:lpstr>
      <vt:lpstr>RESPOSTA EM FREQUÊNCIA - BODE</vt:lpstr>
      <vt:lpstr>RESPOSTA EM FREQUÊNCIA - BODE</vt:lpstr>
      <vt:lpstr>RESPOSTA EM FREQUÊNCIA - BODE</vt:lpstr>
      <vt:lpstr>RESPOSTA EM FREQUÊNCIA - BODE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413</cp:revision>
  <dcterms:created xsi:type="dcterms:W3CDTF">2012-12-02T20:53:22Z</dcterms:created>
  <dcterms:modified xsi:type="dcterms:W3CDTF">2014-12-11T12:30:57Z</dcterms:modified>
</cp:coreProperties>
</file>