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3"/>
  </p:notesMasterIdLst>
  <p:handoutMasterIdLst>
    <p:handoutMasterId r:id="rId34"/>
  </p:handoutMasterIdLst>
  <p:sldIdLst>
    <p:sldId id="386" r:id="rId2"/>
    <p:sldId id="385" r:id="rId3"/>
    <p:sldId id="421" r:id="rId4"/>
    <p:sldId id="390" r:id="rId5"/>
    <p:sldId id="391" r:id="rId6"/>
    <p:sldId id="393" r:id="rId7"/>
    <p:sldId id="396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6" r:id="rId18"/>
    <p:sldId id="407" r:id="rId19"/>
    <p:sldId id="408" r:id="rId20"/>
    <p:sldId id="409" r:id="rId21"/>
    <p:sldId id="410" r:id="rId22"/>
    <p:sldId id="411" r:id="rId23"/>
    <p:sldId id="412" r:id="rId24"/>
    <p:sldId id="413" r:id="rId25"/>
    <p:sldId id="414" r:id="rId26"/>
    <p:sldId id="415" r:id="rId27"/>
    <p:sldId id="416" r:id="rId28"/>
    <p:sldId id="417" r:id="rId29"/>
    <p:sldId id="418" r:id="rId30"/>
    <p:sldId id="419" r:id="rId31"/>
    <p:sldId id="420" r:id="rId32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466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55A2C-74E3-4067-9BC3-22F75748885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849EF-D61B-4BA0-89F7-4F47BABA67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Aplicado em sistemas com atraso (</a:t>
            </a:r>
            <a:r>
              <a:rPr lang="pt-BR" dirty="0" err="1" smtClean="0"/>
              <a:t>delay</a:t>
            </a:r>
            <a:r>
              <a:rPr lang="pt-BR" dirty="0" smtClean="0"/>
              <a:t>) ou em sistemas com funções de transferência não racionais.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849EF-D61B-4BA0-89F7-4F47BABA676E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Nichols</a:t>
            </a:r>
            <a:r>
              <a:rPr lang="pt-BR" dirty="0" smtClean="0"/>
              <a:t>: usado em controle robusto</a:t>
            </a:r>
            <a:r>
              <a:rPr lang="pt-BR" baseline="0" dirty="0" smtClean="0"/>
              <a:t>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849EF-D61B-4BA0-89F7-4F47BABA676E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16/12/2014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aginapessoal.utfpr.edu.br/chiament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3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1406" y="4549700"/>
            <a:ext cx="9001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CONTATOS PARA DÚVIDAS</a:t>
            </a:r>
          </a:p>
          <a:p>
            <a:pPr lvl="1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 Email: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ismael.utfpr@gmail.com</a:t>
            </a:r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Local: DAELT/UTFPR</a:t>
            </a:r>
          </a:p>
          <a:p>
            <a:pPr lvl="1"/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PLANO DE ENSINO, PLANO DE AULAS E INFORMAÇÕES:</a:t>
            </a:r>
          </a:p>
          <a:p>
            <a:pPr lvl="2"/>
            <a:r>
              <a:rPr lang="pt-BR" sz="21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https://paginapessoal.utfpr.edu.br/chiamenti</a:t>
            </a:r>
            <a:endParaRPr lang="pt-BR" sz="21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pt-BR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0076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1785918" y="142852"/>
            <a:ext cx="8077200" cy="1642492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Disciplina: Sistemas de Controle 1 -  ET76H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Prof. Dr. Ismael </a:t>
            </a:r>
            <a:r>
              <a:rPr kumimoji="0" lang="pt-BR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Chiamenti</a:t>
            </a: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2014/2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18060" y="2714620"/>
            <a:ext cx="1754006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700" b="1" dirty="0" smtClean="0">
                <a:latin typeface="Times New Roman" pitchFamily="18" charset="0"/>
                <a:cs typeface="Times New Roman" pitchFamily="18" charset="0"/>
              </a:rPr>
              <a:t>Aula 12</a:t>
            </a:r>
            <a:endParaRPr lang="pt-BR" sz="3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de cantos arredondados 25"/>
          <p:cNvSpPr/>
          <p:nvPr/>
        </p:nvSpPr>
        <p:spPr>
          <a:xfrm>
            <a:off x="3286116" y="3286124"/>
            <a:ext cx="2071702" cy="35719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Line 25"/>
          <p:cNvSpPr>
            <a:spLocks noChangeShapeType="1"/>
          </p:cNvSpPr>
          <p:nvPr/>
        </p:nvSpPr>
        <p:spPr bwMode="auto">
          <a:xfrm>
            <a:off x="0" y="642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1571612"/>
            <a:ext cx="8572560" cy="5286387"/>
          </a:xfrm>
        </p:spPr>
        <p:txBody>
          <a:bodyPr>
            <a:normAutofit lnSpcReduction="10000"/>
          </a:bodyPr>
          <a:lstStyle/>
          <a:p>
            <a:pPr algn="just">
              <a:buClr>
                <a:srgbClr val="FF0000"/>
              </a:buCl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MAPEAMENTO DE CONTORNOS NO PLANO COMPLEXO:</a:t>
            </a:r>
          </a:p>
          <a:p>
            <a:pPr algn="just">
              <a:buClr>
                <a:srgbClr val="FF0000"/>
              </a:buClr>
            </a:pP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representada por um polinômio em s, com grau no denominador maior que o do numerador. Para tal, tem-se a seguinte equação característica: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				     F(s) = 1+ G(s)H(s) 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Exemplo)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Mapeamento de </a:t>
            </a:r>
          </a:p>
          <a:p>
            <a:pPr>
              <a:buNone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contornos entre planos</a:t>
            </a:r>
          </a:p>
          <a:p>
            <a:pPr>
              <a:buNone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para: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A grade é mapeada</a:t>
            </a:r>
          </a:p>
          <a:p>
            <a:pPr>
              <a:buNone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no plano F(s) conforme</a:t>
            </a:r>
          </a:p>
          <a:p>
            <a:pPr>
              <a:buNone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a figura da direita.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02298" y="3776686"/>
            <a:ext cx="602742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6561" name="Object 3"/>
          <p:cNvGraphicFramePr>
            <a:graphicFrameLocks noChangeAspect="1"/>
          </p:cNvGraphicFramePr>
          <p:nvPr/>
        </p:nvGraphicFramePr>
        <p:xfrm>
          <a:off x="642910" y="5219717"/>
          <a:ext cx="1477962" cy="709613"/>
        </p:xfrm>
        <a:graphic>
          <a:graphicData uri="http://schemas.openxmlformats.org/presentationml/2006/ole">
            <p:oleObj spid="_x0000_s66561" name="Equação" r:id="rId4" imgW="8632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25"/>
          <p:cNvSpPr>
            <a:spLocks noChangeShapeType="1"/>
          </p:cNvSpPr>
          <p:nvPr/>
        </p:nvSpPr>
        <p:spPr bwMode="auto">
          <a:xfrm>
            <a:off x="0" y="642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13"/>
            <a:ext cx="8472518" cy="4829188"/>
          </a:xfrm>
        </p:spPr>
        <p:txBody>
          <a:bodyPr>
            <a:normAutofit lnSpcReduction="10000"/>
          </a:bodyPr>
          <a:lstStyle/>
          <a:p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Um contorno fechado no plano s, que não passe por pontos singulares (</a:t>
            </a:r>
            <a:r>
              <a:rPr lang="pt-BR" sz="19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 e/ou zeros), corresponde a um contorno fechado no plano F(s);</a:t>
            </a:r>
          </a:p>
          <a:p>
            <a:endParaRPr lang="pt-BR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O número e o sentido do envolvimento da origem do plano F(s) pela curva fechada estão correlacionados à estabilidade do sistema;</a:t>
            </a:r>
          </a:p>
          <a:p>
            <a:endParaRPr lang="pt-BR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O sentido de um envolvimento no plano F(s) depende de o contorno no plano s envolver um </a:t>
            </a:r>
            <a:r>
              <a:rPr lang="pt-BR" sz="1900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 ou um zero;</a:t>
            </a:r>
          </a:p>
          <a:p>
            <a:endParaRPr lang="pt-BR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A localização de um </a:t>
            </a:r>
            <a:r>
              <a:rPr lang="pt-BR" sz="1900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 ou de um zero no SPLE ou SPLD não faz diferença no contorno do plano F(s);</a:t>
            </a:r>
          </a:p>
          <a:p>
            <a:endParaRPr lang="pt-BR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900" b="1" dirty="0" smtClean="0">
                <a:latin typeface="Times New Roman" pitchFamily="18" charset="0"/>
                <a:cs typeface="Times New Roman" pitchFamily="18" charset="0"/>
              </a:rPr>
              <a:t>O envolvimento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 de um </a:t>
            </a:r>
            <a:r>
              <a:rPr lang="pt-BR" sz="1900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 ou de um 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zero por um contorno 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no plano s faz diferença no contorno do plano F(s);</a:t>
            </a:r>
          </a:p>
          <a:p>
            <a:endParaRPr lang="pt-BR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o contorno envolver 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um mesmo número de </a:t>
            </a:r>
            <a:r>
              <a:rPr lang="pt-BR" sz="19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1900" dirty="0" smtClean="0">
                <a:latin typeface="Times New Roman" pitchFamily="18" charset="0"/>
                <a:cs typeface="Times New Roman" pitchFamily="18" charset="0"/>
              </a:rPr>
              <a:t> e zeros no plano s, não será envolvida a origem pelo contorno no plano F(s).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262196"/>
            <a:ext cx="646747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4789" y="4581549"/>
            <a:ext cx="64674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Espaço Reservado para Conteúdo 2"/>
          <p:cNvSpPr>
            <a:spLocks noGrp="1"/>
          </p:cNvSpPr>
          <p:nvPr>
            <p:ph idx="1"/>
          </p:nvPr>
        </p:nvSpPr>
        <p:spPr>
          <a:xfrm>
            <a:off x="6143636" y="1571612"/>
            <a:ext cx="2828916" cy="714380"/>
          </a:xfrm>
        </p:spPr>
        <p:txBody>
          <a:bodyPr>
            <a:normAutofit/>
          </a:bodyPr>
          <a:lstStyle/>
          <a:p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Contorno no plano s no sentido horário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6529430" y="2285992"/>
            <a:ext cx="2471726" cy="1928826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(a) contornando</a:t>
            </a:r>
            <a:r>
              <a:rPr kumimoji="0" lang="pt-BR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um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no plano s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 inclui origem do plano F(s) e contorno no sentido anti-horário.</a:t>
            </a:r>
            <a:endParaRPr kumimoji="0" lang="pt-B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6529430" y="4500570"/>
            <a:ext cx="2471726" cy="1928826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(b) contornando</a:t>
            </a:r>
            <a:r>
              <a:rPr kumimoji="0" lang="pt-BR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um zero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no plano s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 inclui origem do plano F(s) e contorno no sentido horário.</a:t>
            </a:r>
            <a:endParaRPr kumimoji="0" lang="pt-B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63490" name="Object 3"/>
          <p:cNvGraphicFramePr>
            <a:graphicFrameLocks noChangeAspect="1"/>
          </p:cNvGraphicFramePr>
          <p:nvPr/>
        </p:nvGraphicFramePr>
        <p:xfrm>
          <a:off x="4357686" y="1571612"/>
          <a:ext cx="1477962" cy="709613"/>
        </p:xfrm>
        <a:graphic>
          <a:graphicData uri="http://schemas.openxmlformats.org/presentationml/2006/ole">
            <p:oleObj spid="_x0000_s63490" name="Equação" r:id="rId5" imgW="863280" imgH="419040" progId="Equation.3">
              <p:embed/>
            </p:oleObj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142976" y="1714488"/>
          <a:ext cx="2173287" cy="342900"/>
        </p:xfrm>
        <a:graphic>
          <a:graphicData uri="http://schemas.openxmlformats.org/presentationml/2006/ole">
            <p:oleObj spid="_x0000_s63491" name="Equação" r:id="rId6" imgW="12697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Espaço Reservado para Conteúdo 2"/>
          <p:cNvSpPr>
            <a:spLocks noGrp="1"/>
          </p:cNvSpPr>
          <p:nvPr>
            <p:ph idx="1"/>
          </p:nvPr>
        </p:nvSpPr>
        <p:spPr>
          <a:xfrm>
            <a:off x="6286512" y="1571612"/>
            <a:ext cx="2828916" cy="714380"/>
          </a:xfrm>
        </p:spPr>
        <p:txBody>
          <a:bodyPr>
            <a:normAutofit/>
          </a:bodyPr>
          <a:lstStyle/>
          <a:p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Contorno no plano s no sentido horário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6529430" y="2285992"/>
            <a:ext cx="2471726" cy="1928826"/>
          </a:xfrm>
          <a:prstGeom prst="rect">
            <a:avLst/>
          </a:prstGeom>
        </p:spPr>
        <p:txBody>
          <a:bodyPr vert="horz" lIns="54864" tIns="91440" rtlCol="0">
            <a:normAutofit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(c) contornando</a:t>
            </a:r>
            <a:r>
              <a:rPr kumimoji="0" lang="pt-BR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um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e um zero no plano s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não inclui origem do plano F(s) e contorno no sentido anti-horário.</a:t>
            </a:r>
            <a:endParaRPr kumimoji="0" lang="pt-B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6529430" y="4500570"/>
            <a:ext cx="2471726" cy="1928826"/>
          </a:xfrm>
          <a:prstGeom prst="rect">
            <a:avLst/>
          </a:prstGeom>
        </p:spPr>
        <p:txBody>
          <a:bodyPr vert="horz" lIns="54864" tIns="91440" rtlCol="0">
            <a:normAutofit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(d) não contornando</a:t>
            </a:r>
            <a:r>
              <a:rPr kumimoji="0" lang="pt-BR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zeros ou </a:t>
            </a:r>
            <a:r>
              <a:rPr kumimoji="0" lang="pt-BR" sz="1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pólos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no plano s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não inclui origem do plano F(s) e contorno no sentido horário.</a:t>
            </a:r>
            <a:endParaRPr kumimoji="0" lang="pt-B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214570"/>
            <a:ext cx="64579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643446"/>
            <a:ext cx="641032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9393" name="Object 3"/>
          <p:cNvGraphicFramePr>
            <a:graphicFrameLocks noChangeAspect="1"/>
          </p:cNvGraphicFramePr>
          <p:nvPr/>
        </p:nvGraphicFramePr>
        <p:xfrm>
          <a:off x="4357688" y="1571625"/>
          <a:ext cx="1477962" cy="709613"/>
        </p:xfrm>
        <a:graphic>
          <a:graphicData uri="http://schemas.openxmlformats.org/presentationml/2006/ole">
            <p:oleObj spid="_x0000_s59393" name="Equação" r:id="rId5" imgW="863280" imgH="419040" progId="Equation.3">
              <p:embed/>
            </p:oleObj>
          </a:graphicData>
        </a:graphic>
      </p:graphicFrame>
      <p:graphicFrame>
        <p:nvGraphicFramePr>
          <p:cNvPr id="59394" name="Object 3"/>
          <p:cNvGraphicFramePr>
            <a:graphicFrameLocks noChangeAspect="1"/>
          </p:cNvGraphicFramePr>
          <p:nvPr/>
        </p:nvGraphicFramePr>
        <p:xfrm>
          <a:off x="1143000" y="1714500"/>
          <a:ext cx="2173288" cy="342900"/>
        </p:xfrm>
        <a:graphic>
          <a:graphicData uri="http://schemas.openxmlformats.org/presentationml/2006/ole">
            <p:oleObj spid="_x0000_s59394" name="Equação" r:id="rId6" imgW="12697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71612"/>
            <a:ext cx="8572560" cy="5000660"/>
          </a:xfrm>
        </p:spPr>
        <p:txBody>
          <a:bodyPr>
            <a:normAutofit/>
          </a:bodyPr>
          <a:lstStyle/>
          <a:p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APLICAÇÃO DO TEOREMA DO MAPEAMENTO NA ANÁLISE DE ESTABILIDADE DO SISTEMA A MALHA FECHADA.</a:t>
            </a: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Princípio do método: contornar , no sentido horário, todo semi plano lateral direito (SPLD) do plano s, incluindo o eixo j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desde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- ∞ até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∞, formando, assim, um semicírculo com raio infinito.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Caso não haja zeros de F(s) envolvidos pelo contorno, não haverá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 malha fechada no SPLD e, portanto, o sistema será estável.</a:t>
            </a: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4222" y="4429132"/>
            <a:ext cx="27051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Espaço Reservado para Conteúdo 2"/>
          <p:cNvSpPr>
            <a:spLocks noGrp="1"/>
          </p:cNvSpPr>
          <p:nvPr>
            <p:ph idx="1"/>
          </p:nvPr>
        </p:nvSpPr>
        <p:spPr>
          <a:xfrm>
            <a:off x="0" y="1500174"/>
            <a:ext cx="8858280" cy="5000660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Aplicação do mapeamento a F(s) = 1+ G(s)H(s):</a:t>
            </a: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Se o contorno fechado no plano s envolver todo o SPLD do plano s, 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então, 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o número de raízes da função F(s)=1+G(s)H(s) , Z, no SPLD é igual ao números de </a:t>
            </a:r>
            <a:r>
              <a:rPr lang="pt-BR" sz="18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, P, de G(s)H(s) no SPLD mais o número de envolvimentos da origem, N, no plano F(s), com N &gt;0 para o sentido horário e N&lt;0 para o sentido anti-horário da curva fechada correspondente no plano F(s):</a:t>
            </a:r>
          </a:p>
          <a:p>
            <a:pPr lvl="1"/>
            <a:endParaRPr lang="pt-BR" sz="800" dirty="0" smtClean="0">
              <a:latin typeface="Times New Roman" pitchFamily="18" charset="0"/>
              <a:cs typeface="Times New Roman" pitchFamily="18" charset="0"/>
            </a:endParaRPr>
          </a:p>
          <a:p>
            <a:pPr lvl="7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  		                    Z = P + N</a:t>
            </a: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Aplicação do mapeamento a </a:t>
            </a:r>
          </a:p>
          <a:p>
            <a:pPr>
              <a:buNone/>
            </a:pP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      G(s)H(s</a:t>
            </a: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): o </a:t>
            </a: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contorno será em </a:t>
            </a:r>
            <a:endParaRPr lang="pt-B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torno do </a:t>
            </a: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ponto -1 + j0 no </a:t>
            </a:r>
            <a:endParaRPr lang="pt-B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1800" b="1" dirty="0" smtClean="0">
                <a:latin typeface="Times New Roman" pitchFamily="18" charset="0"/>
                <a:cs typeface="Times New Roman" pitchFamily="18" charset="0"/>
              </a:rPr>
              <a:t>plano G(s)H(s).</a:t>
            </a:r>
            <a:endParaRPr lang="pt-B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3714744" y="3714752"/>
            <a:ext cx="1357322" cy="50006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4286256"/>
            <a:ext cx="5340668" cy="261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ANÁLISE DA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928802"/>
            <a:ext cx="8572560" cy="4357718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 o percurso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Nyquist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no plano s envolver zeros 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1 +G(s)H(s) e não passar por nenhum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ou zero de 1+ G(s)H(s) a medida que um ponto representativo s percorre tal contorno no sentido horário,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então,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contorno correspondente no plano G(s)H(s) envolve o ponto -1 +j0 N = Z – P vezes no sentido horário. (N &lt; 0 implica em um envolvimento no sentido anti horário).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Situações possíveis...</a:t>
            </a:r>
            <a:endParaRPr lang="pt-BR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ANÁLISE DA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K, T, T1 e T2 são todos positivos.</a:t>
            </a:r>
            <a:endParaRPr lang="pt-BR" sz="1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b="1" u="sng" dirty="0" smtClean="0">
                <a:latin typeface="Times New Roman" pitchFamily="18" charset="0"/>
                <a:cs typeface="Times New Roman" pitchFamily="18" charset="0"/>
              </a:rPr>
              <a:t>Exemplo 1):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Sistema de malha fechada com a função de transferência de malha aberta dada por: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97288" y="3571876"/>
            <a:ext cx="2803208" cy="311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715008" y="2571744"/>
            <a:ext cx="2471726" cy="4286256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G(s)H(s) não tem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pt-BR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pólos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no SPLD do plano s. (P = 0)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 ponto -1 +j0 não é envolvido pelo contorno no plano G(s)H(s). (N=0)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Logo: sistema estável para qualquer valor de T1 e T2.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Z=P+N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 Z = 0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2000232" y="2571744"/>
          <a:ext cx="3057525" cy="744537"/>
        </p:xfrm>
        <a:graphic>
          <a:graphicData uri="http://schemas.openxmlformats.org/presentationml/2006/ole">
            <p:oleObj spid="_x0000_s40962" name="Equação" r:id="rId4" imgW="17524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ANÁLISE DA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00174"/>
            <a:ext cx="5429288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K, T, T1 e T2 são todos positivos.</a:t>
            </a:r>
            <a:endParaRPr lang="pt-BR" sz="1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b="1" u="sng" dirty="0" smtClean="0">
                <a:latin typeface="Times New Roman" pitchFamily="18" charset="0"/>
                <a:cs typeface="Times New Roman" pitchFamily="18" charset="0"/>
              </a:rPr>
              <a:t>Exemplo 2):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Sistema de malha fechada com a função de transferência de malha aberta dada por G(s)H(s). Determine a estabilidade para (a) K pequeno e (b) K grande.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072198" y="1714488"/>
            <a:ext cx="2714644" cy="4857784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Para K pequeno, não há envolvimento do ponto -1 +j0 e nem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pólos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de G(s)H(s)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no SPLD do plano s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 sistema estável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Para K grande há dois envolvimentos no sentido horário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 sistema instável. Isto indica a presença de dois </a:t>
            </a:r>
            <a:r>
              <a:rPr kumimoji="0" lang="pt-BR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pólos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 a malha fechada no SPLD do plano s.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sz="2100" baseline="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(P=0,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N=2  Z=2)</a:t>
            </a: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571876"/>
            <a:ext cx="5350669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2214546" y="2786058"/>
          <a:ext cx="3189287" cy="744538"/>
        </p:xfrm>
        <a:graphic>
          <a:graphicData uri="http://schemas.openxmlformats.org/presentationml/2006/ole">
            <p:oleObj spid="_x0000_s41986" name="Equação" r:id="rId4" imgW="18288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ANÁLISE DA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00174"/>
            <a:ext cx="5429288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K, T, T1 e T2 são todos positivos.</a:t>
            </a:r>
            <a:endParaRPr lang="pt-BR" sz="1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b="1" u="sng" dirty="0" smtClean="0">
                <a:latin typeface="Times New Roman" pitchFamily="18" charset="0"/>
                <a:cs typeface="Times New Roman" pitchFamily="18" charset="0"/>
              </a:rPr>
              <a:t>Exemplo 3):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Sistema de malha fechada com a função de transferência de malha aberta dada por G(s)H(s). A estabilidade depende da magnitude relativa entre T1 e T2.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072198" y="1714488"/>
            <a:ext cx="2714644" cy="4857784"/>
          </a:xfrm>
          <a:prstGeom prst="rect">
            <a:avLst/>
          </a:prstGeom>
        </p:spPr>
        <p:txBody>
          <a:bodyPr vert="horz" lIns="54864" tIns="91440" rtlCol="0">
            <a:normAutofit fontScale="92500" lnSpcReduction="2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T1 &lt; T2:  não há envolvimento do ponto -1 +j0 e nem </a:t>
            </a:r>
            <a:r>
              <a:rPr kumimoji="0" lang="pt-B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pólos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de G(s)H(s)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no SPLD do plano s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 sistema estável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T1 = T2: o mapeamento de G(s)H(s) passa pelo ponto -1 +j0, indicando que o sistema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malha fechada possui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sobre o eixo j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T1 &gt; T2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há dois envolvimentos no sentido horário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 sistema instável. Isto indica a presença de dois </a:t>
            </a:r>
            <a:r>
              <a:rPr kumimoji="0" lang="pt-BR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pólos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 a malha fechada no SPLD do plano s. (Z=2)</a:t>
            </a: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994807"/>
            <a:ext cx="6086475" cy="2648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2214546" y="2898777"/>
          <a:ext cx="2481262" cy="744537"/>
        </p:xfrm>
        <a:graphic>
          <a:graphicData uri="http://schemas.openxmlformats.org/presentationml/2006/ole">
            <p:oleObj spid="_x0000_s43010" name="Equação" r:id="rId4" imgW="14223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HOJE...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625609"/>
          </a:xfrm>
        </p:spPr>
        <p:txBody>
          <a:bodyPr>
            <a:normAutofit fontScale="92500" lnSpcReduction="10000"/>
          </a:bodyPr>
          <a:lstStyle/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Conceitos básicos de sistemas de controle;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Sistemas em malha aberta e malha fechada;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(Revisão TL) e Simplificação de diagrama de blocos;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Funções de transferência 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Modelo na forma de variáveis de estado;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Caracterização da resposta de sistemas de                                              primeira ordem, segunda ordem e ordem superior;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Erro de estado estacionário;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Estabilidade;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Introdução a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Sintonia de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Método do lugar das raízes (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locus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PID via 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Resposta em frequência;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Margens de ganho e fase e estabilidade relativa;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de controlador por avanço e atraso de fase;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Controlabilidade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1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ANÁLISE DA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00174"/>
            <a:ext cx="5429288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K, T, T1 e T2 são todos positivos.</a:t>
            </a:r>
            <a:endParaRPr lang="pt-BR" sz="1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b="1" u="sng" dirty="0" smtClean="0">
                <a:latin typeface="Times New Roman" pitchFamily="18" charset="0"/>
                <a:cs typeface="Times New Roman" pitchFamily="18" charset="0"/>
              </a:rPr>
              <a:t>Exemplo 4):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Sistema de malha fechada com a função de transferência de malha aberta dada por G(s)H(s). 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072198" y="1714488"/>
            <a:ext cx="2714644" cy="4857784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G(s)H(s)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tem um </a:t>
            </a:r>
            <a:r>
              <a:rPr kumimoji="0" lang="pt-BR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pólo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no SPLD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 P =1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baseline="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A curva de </a:t>
            </a:r>
            <a:r>
              <a:rPr kumimoji="0" lang="pt-BR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Nyquist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 envolve o ponto -</a:t>
            </a:r>
            <a:r>
              <a:rPr kumimoji="0" lang="pt-B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 +j0 uma vez no sentido horário, assim N =1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 Z = 2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pt-BR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Z = 2 implica que o sistema a malha fechada tem dois </a:t>
            </a:r>
            <a:r>
              <a:rPr kumimoji="0" lang="pt-BR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pólos</a:t>
            </a:r>
            <a:r>
              <a:rPr kumimoji="0" lang="pt-BR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no SPLD e, portanto, o sistema é instável.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baseline="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baseline="0" dirty="0" smtClean="0">
                <a:latin typeface="Times New Roman" pitchFamily="18" charset="0"/>
                <a:cs typeface="Times New Roman" pitchFamily="18" charset="0"/>
              </a:rPr>
              <a:t>(zeros de 1+G(s)H(s) = </a:t>
            </a:r>
            <a:r>
              <a:rPr lang="pt-BR" baseline="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baseline="0" dirty="0" smtClean="0">
                <a:latin typeface="Times New Roman" pitchFamily="18" charset="0"/>
                <a:cs typeface="Times New Roman" pitchFamily="18" charset="0"/>
              </a:rPr>
              <a:t> de T(s)).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4460" y="3357562"/>
            <a:ext cx="2871788" cy="3368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1731963" y="2581275"/>
          <a:ext cx="2303462" cy="723900"/>
        </p:xfrm>
        <a:graphic>
          <a:graphicData uri="http://schemas.openxmlformats.org/presentationml/2006/ole">
            <p:oleObj spid="_x0000_s44035" name="Equação" r:id="rId4" imgW="13204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ANÁLISE DA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00174"/>
            <a:ext cx="5429288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K, T, T1 e T2 são todos positivos.</a:t>
            </a:r>
            <a:endParaRPr lang="pt-BR" sz="1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b="1" u="sng" dirty="0" smtClean="0">
                <a:latin typeface="Times New Roman" pitchFamily="18" charset="0"/>
                <a:cs typeface="Times New Roman" pitchFamily="18" charset="0"/>
              </a:rPr>
              <a:t>Exemplo 5):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Sistema de malha fechada com a função de transferência de malha aberta dada por G(s)H(s). 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072198" y="1714488"/>
            <a:ext cx="2714644" cy="4857784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G(s)H(s)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tem um </a:t>
            </a:r>
            <a:r>
              <a:rPr kumimoji="0" lang="pt-BR" sz="17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pólo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no SPLD 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 P =1 (malha aberta instável)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sz="1700" baseline="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A curva de </a:t>
            </a:r>
            <a:r>
              <a:rPr kumimoji="0" lang="pt-BR" sz="17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Nyquist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 envolve o ponto -</a:t>
            </a:r>
            <a:r>
              <a:rPr kumimoji="0" lang="pt-BR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 +j0 uma vez no sentido anti-horário, assim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sz="17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pt-BR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 = -1 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sz="17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 Z = 0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pt-BR" sz="17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Z = 0 implica que o sistema a malha fechada não possui nenhum </a:t>
            </a:r>
            <a:r>
              <a:rPr kumimoji="0" lang="pt-BR" sz="17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pólo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no SPLD e, portanto, o sistema é estável.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sz="1700" baseline="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pt-BR" sz="17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1700" baseline="0" dirty="0" smtClean="0">
                <a:latin typeface="Times New Roman" pitchFamily="18" charset="0"/>
                <a:cs typeface="Times New Roman" pitchFamily="18" charset="0"/>
              </a:rPr>
              <a:t>(zeros de 1+G(s)H(s) = </a:t>
            </a:r>
            <a:r>
              <a:rPr lang="pt-BR" sz="1700" baseline="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1700" baseline="0" dirty="0" smtClean="0">
                <a:latin typeface="Times New Roman" pitchFamily="18" charset="0"/>
                <a:cs typeface="Times New Roman" pitchFamily="18" charset="0"/>
              </a:rPr>
              <a:t> de T(s)).</a:t>
            </a:r>
            <a:endParaRPr kumimoji="0" lang="pt-BR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3286124"/>
            <a:ext cx="2803208" cy="332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285720" y="2571744"/>
          <a:ext cx="2303462" cy="1052512"/>
        </p:xfrm>
        <a:graphic>
          <a:graphicData uri="http://schemas.openxmlformats.org/presentationml/2006/ole">
            <p:oleObj spid="_x0000_s45058" name="Equação" r:id="rId4" imgW="1320480" imgH="609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RELATIVA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Utilizando o gráfico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Nyquist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é possível determinar a estabilidade relativa de um sistema, ou seja, o grau de estabilidade do sistema (o quanto de um determinado parâmetro pode ser variado sem o sistema perder a condição de estabilidade).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Condições para aplicação da análise: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1) Sistemas representados por diagramas de blocos com realimentação unitária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2)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Sistemas de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fase mínima: G(s) não possui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ou zeros no SPLD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RELATIVA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MAPEAMENTO CONFORME: mapeamento das retas sobre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constantes com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variável e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variável com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constante do plano s para o plano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G(s)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aproximação do lugar geométrico de G(j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do ponto -1 +j0 é um indicativo da estabilidade relativa de um sistema estável. </a:t>
            </a: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0650" y="2643182"/>
            <a:ext cx="695325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RELATIVA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00174"/>
            <a:ext cx="2357454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800" b="1" u="sng" dirty="0" smtClean="0">
                <a:latin typeface="Times New Roman" pitchFamily="18" charset="0"/>
                <a:cs typeface="Times New Roman" pitchFamily="18" charset="0"/>
              </a:rPr>
              <a:t>Exemplo):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Sistema de malha fechada com </a:t>
            </a:r>
            <a:r>
              <a:rPr lang="pt-BR" sz="18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indicados por x nos planos s. 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Quanto mais próximos do eixo j</a:t>
            </a:r>
            <a:r>
              <a:rPr lang="el-GR" sz="18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os </a:t>
            </a:r>
            <a:r>
              <a:rPr lang="pt-BR" sz="18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 de malha fechada estiverem no plano s,  mais próximo o lugar geométrico de G(j</a:t>
            </a:r>
            <a:r>
              <a:rPr lang="el-GR" sz="18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) estará do ponto -1 + j0.</a:t>
            </a: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1634971"/>
            <a:ext cx="5254466" cy="243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2768" y="4214818"/>
            <a:ext cx="607695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MARGENS DE GANHO E DE FASE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00174"/>
            <a:ext cx="8501122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Gráfico polar de G(j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para três diferentes valores do ganho K. 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857496"/>
            <a:ext cx="3421380" cy="3078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4286248" y="2143116"/>
            <a:ext cx="4500594" cy="4429156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pt-B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Margem de fase: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Determinada para o módulo de 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G(j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) unitário, sendo definida como 180</a:t>
            </a:r>
            <a:r>
              <a:rPr lang="pt-BR" sz="16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pt-BR" sz="1700" baseline="0" dirty="0" smtClean="0">
                <a:latin typeface="Times New Roman" pitchFamily="18" charset="0"/>
                <a:cs typeface="Times New Roman" pitchFamily="18" charset="0"/>
              </a:rPr>
              <a:t>mais o ângulo de fase </a:t>
            </a:r>
            <a:r>
              <a:rPr lang="el-GR" sz="1700" baseline="0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pt-BR" sz="1700" baseline="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lang="pt-BR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lang="pt-BR" sz="17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pt-B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Margem de ganho:</a:t>
            </a:r>
            <a:r>
              <a:rPr kumimoji="0" lang="pt-BR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é o inverso do módulo do ganho 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G(j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)  na frequência onde o ângulo de fase é - 180</a:t>
            </a:r>
            <a:r>
              <a:rPr lang="pt-BR" sz="16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kumimoji="0" lang="pt-BR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Definindo a frequência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pt-BR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para a fase de 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- 180</a:t>
            </a:r>
            <a:r>
              <a:rPr lang="pt-BR" sz="16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kumimoji="0" lang="pt-BR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:</a:t>
            </a:r>
            <a:endParaRPr kumimoji="0" lang="pt-BR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6143636" y="3143248"/>
          <a:ext cx="1350962" cy="788988"/>
        </p:xfrm>
        <a:graphic>
          <a:graphicData uri="http://schemas.openxmlformats.org/presentationml/2006/ole">
            <p:oleObj spid="_x0000_s46082" name="Equação" r:id="rId4" imgW="774360" imgH="457200" progId="Equation.3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4286248" y="5429264"/>
          <a:ext cx="4362450" cy="1227137"/>
        </p:xfrm>
        <a:graphic>
          <a:graphicData uri="http://schemas.openxmlformats.org/presentationml/2006/ole">
            <p:oleObj spid="_x0000_s46083" name="Equação" r:id="rId5" imgW="250164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MARGENS DE GANHO E DE FASE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00034" y="1785926"/>
            <a:ext cx="8286808" cy="4786346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Uma margem de ganho positiva (em dB) implica que o sistema é estável e uma margem de ganho negativa (em dB) implica um sistema instável.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Logo, em um sistema de fase mínima estável, a margem de ganho indica o quanto o ganho pode ser aumentado antes de o sistema se tornar instável e, para um sistema instável, a margem indica o quanto o ganho deve ser diminuído para que o sistema se torne estável.</a:t>
            </a: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o sistema de fase mínima estável a margem de fase deve ser positiva.</a:t>
            </a:r>
            <a:endParaRPr lang="pt-BR" sz="21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lang="pt-BR" sz="21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kumimoji="0" lang="pt-B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Margem de ganho: é o inverso do módulo do ganho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G(j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 na frequência onde o ângulo de fase é - 180</a:t>
            </a:r>
            <a:r>
              <a:rPr lang="pt-BR" sz="21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kumimoji="0" lang="pt-B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Definindo a frequência</a:t>
            </a:r>
            <a:r>
              <a:rPr kumimoji="0" lang="pt-BR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pt-BR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para a fase de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- 180</a:t>
            </a:r>
            <a:r>
              <a:rPr lang="pt-BR" sz="21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kumimoji="0" lang="pt-B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Wingdings" pitchFamily="2" charset="2"/>
              </a:rPr>
              <a:t>:</a:t>
            </a:r>
            <a:endParaRPr kumimoji="0" lang="pt-B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MARGENS DE GANHO E DE FASE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751" y="1714488"/>
            <a:ext cx="743902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1643042" y="5786454"/>
          <a:ext cx="1350963" cy="788988"/>
        </p:xfrm>
        <a:graphic>
          <a:graphicData uri="http://schemas.openxmlformats.org/presentationml/2006/ole">
            <p:oleObj spid="_x0000_s47106" name="Equação" r:id="rId4" imgW="774360" imgH="457200" progId="Equation.3">
              <p:embed/>
            </p:oleObj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4500562" y="5429264"/>
          <a:ext cx="4362450" cy="1227138"/>
        </p:xfrm>
        <a:graphic>
          <a:graphicData uri="http://schemas.openxmlformats.org/presentationml/2006/ole">
            <p:oleObj spid="_x0000_s47107" name="Equação" r:id="rId5" imgW="250164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MARGENS DE GANHO E DE FASE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8713" y="1895486"/>
            <a:ext cx="688657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643063" y="5786438"/>
          <a:ext cx="1350962" cy="788987"/>
        </p:xfrm>
        <a:graphic>
          <a:graphicData uri="http://schemas.openxmlformats.org/presentationml/2006/ole">
            <p:oleObj spid="_x0000_s48130" name="Equação" r:id="rId4" imgW="774360" imgH="457200" progId="Equation.3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4500563" y="5429250"/>
          <a:ext cx="4362450" cy="1227138"/>
        </p:xfrm>
        <a:graphic>
          <a:graphicData uri="http://schemas.openxmlformats.org/presentationml/2006/ole">
            <p:oleObj spid="_x0000_s48131" name="Equação" r:id="rId5" imgW="250164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MARGENS DE GANHO E DE FASE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2063" y="1704988"/>
            <a:ext cx="6619875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1643063" y="5786438"/>
          <a:ext cx="1350962" cy="788987"/>
        </p:xfrm>
        <a:graphic>
          <a:graphicData uri="http://schemas.openxmlformats.org/presentationml/2006/ole">
            <p:oleObj spid="_x0000_s49154" name="Equação" r:id="rId4" imgW="774360" imgH="457200" progId="Equation.3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500563" y="5429250"/>
          <a:ext cx="4362450" cy="1227138"/>
        </p:xfrm>
        <a:graphic>
          <a:graphicData uri="http://schemas.openxmlformats.org/presentationml/2006/ole">
            <p:oleObj spid="_x0000_s49155" name="Equação" r:id="rId5" imgW="250164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500034" y="1571612"/>
            <a:ext cx="814393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Em um sistema linear, uma entrada senoidal produzirá, na saída do sistema, uma resposta também senoidal. Entretanto, pode haver variação de amplitude e fase.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552712"/>
            <a:ext cx="706374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428596" y="5214950"/>
            <a:ext cx="81439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Análise: varia-se a frequência do sinal de entrada e analisam-se as alterações resultantes na resposta.</a:t>
            </a:r>
          </a:p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As mudanças podem ser na amplitude, fase ou em ambos os parâmetros da resposta.</a:t>
            </a: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ONDE ESTAMOS...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MARGENS DE GANHO E DE FASE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00034" y="1428736"/>
            <a:ext cx="8286808" cy="4786346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438912" lvl="0" indent="-320040">
              <a:buClr>
                <a:schemeClr val="accent1"/>
              </a:buClr>
              <a:buSzPct val="80000"/>
              <a:defRPr/>
            </a:pPr>
            <a:r>
              <a:rPr kumimoji="0" lang="pt-BR" sz="21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Atividade: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Determinar</a:t>
            </a:r>
            <a:r>
              <a:rPr kumimoji="0" lang="pt-B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as margens de ganho e de fase</a:t>
            </a:r>
            <a:r>
              <a:rPr kumimoji="0" lang="pt-BR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para o seguinte sistema, considerando K = 10 e K = 100 e determinar se o sistema é estável ou não.:</a:t>
            </a:r>
          </a:p>
          <a:p>
            <a:pPr marL="438912" lvl="0" indent="-320040">
              <a:buClr>
                <a:schemeClr val="accent1"/>
              </a:buClr>
              <a:buSzPct val="80000"/>
              <a:defRPr/>
            </a:pPr>
            <a:endParaRPr lang="pt-BR" sz="21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defRPr/>
            </a:pPr>
            <a:endParaRPr lang="pt-BR" sz="2100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714620"/>
            <a:ext cx="393057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MARGENS DE GANHO E DE FASE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500034" y="1428736"/>
            <a:ext cx="8286808" cy="4786346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438912" lvl="0" indent="-320040">
              <a:buClr>
                <a:schemeClr val="accent1"/>
              </a:buClr>
              <a:buSzPct val="80000"/>
              <a:defRPr/>
            </a:pPr>
            <a:r>
              <a:rPr kumimoji="0" lang="pt-BR" sz="21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Exemplo: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Determinar</a:t>
            </a:r>
            <a:r>
              <a:rPr kumimoji="0" lang="pt-B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as margens de ganho e de fase</a:t>
            </a:r>
            <a:r>
              <a:rPr kumimoji="0" lang="pt-BR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para o seguinte sistema, considerando K = 10 e K = 100:</a:t>
            </a:r>
          </a:p>
          <a:p>
            <a:pPr marL="438912" lvl="0" indent="-320040">
              <a:buClr>
                <a:schemeClr val="accent1"/>
              </a:buClr>
              <a:buSzPct val="80000"/>
              <a:defRPr/>
            </a:pPr>
            <a:endParaRPr lang="pt-BR" sz="21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lvl="0" indent="-320040">
              <a:buClr>
                <a:schemeClr val="accent1"/>
              </a:buClr>
              <a:buSzPct val="80000"/>
              <a:defRPr/>
            </a:pPr>
            <a:endParaRPr lang="pt-BR" sz="2100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43116"/>
            <a:ext cx="2978944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366135"/>
            <a:ext cx="5617845" cy="3491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6072198" y="3357538"/>
            <a:ext cx="2714644" cy="3500462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pt-BR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 = 10 o ganho do sistema pode ser aumentado em 8 dB antes de se tornar instável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pt-BR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pt-BR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pt-BR" sz="1700" dirty="0" smtClean="0">
                <a:latin typeface="Times New Roman" pitchFamily="18" charset="0"/>
                <a:cs typeface="Times New Roman" pitchFamily="18" charset="0"/>
              </a:rPr>
              <a:t>K = 100 o ganho do sistema deve ser diminuído em – 12 dB para o sistema se tornar estável.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GRÁFICOS POLARES </a:t>
            </a:r>
            <a:br>
              <a:rPr lang="pt-BR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(DIAGRAMA DE NYQUIST)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282" y="1571612"/>
            <a:ext cx="87868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gráfico polar da função de transferência senoidal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l-GR" sz="21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é um gráfico do módulo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l-GR" sz="21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 do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ângulo de fase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l-GR" sz="21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), ou seja, um sistema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representado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coordenadas polares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considerando a variação de </a:t>
            </a:r>
            <a:r>
              <a:rPr lang="el-GR" sz="21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em 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l-GR" sz="21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de 0 até ∞.</a:t>
            </a: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2106" y="4271982"/>
            <a:ext cx="19812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2667023"/>
            <a:ext cx="3771900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GRÁFICOS POLARES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857364"/>
            <a:ext cx="1857375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4857760"/>
            <a:ext cx="188595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7893" name="Object 3"/>
          <p:cNvGraphicFramePr>
            <a:graphicFrameLocks noChangeAspect="1"/>
          </p:cNvGraphicFramePr>
          <p:nvPr/>
        </p:nvGraphicFramePr>
        <p:xfrm>
          <a:off x="4572000" y="1714488"/>
          <a:ext cx="912086" cy="709627"/>
        </p:xfrm>
        <a:graphic>
          <a:graphicData uri="http://schemas.openxmlformats.org/presentationml/2006/ole">
            <p:oleObj spid="_x0000_s37893" name="Equação" r:id="rId5" imgW="533160" imgH="419040" progId="Equation.3">
              <p:embed/>
            </p:oleObj>
          </a:graphicData>
        </a:graphic>
      </p:graphicFrame>
      <p:graphicFrame>
        <p:nvGraphicFramePr>
          <p:cNvPr id="37894" name="Object 3"/>
          <p:cNvGraphicFramePr>
            <a:graphicFrameLocks noChangeAspect="1"/>
          </p:cNvGraphicFramePr>
          <p:nvPr/>
        </p:nvGraphicFramePr>
        <p:xfrm>
          <a:off x="7786710" y="3786190"/>
          <a:ext cx="942975" cy="350838"/>
        </p:xfrm>
        <a:graphic>
          <a:graphicData uri="http://schemas.openxmlformats.org/presentationml/2006/ole">
            <p:oleObj spid="_x0000_s37894" name="Equação" r:id="rId6" imgW="711000" imgH="266400" progId="Equation.3">
              <p:embed/>
            </p:oleObj>
          </a:graphicData>
        </a:graphic>
      </p:graphicFrame>
      <p:pic>
        <p:nvPicPr>
          <p:cNvPr id="13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488" y="2428868"/>
            <a:ext cx="362902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00892" y="4143380"/>
            <a:ext cx="19145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990744"/>
            <a:ext cx="36195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tângulo 5"/>
          <p:cNvSpPr>
            <a:spLocks noChangeArrowheads="1"/>
          </p:cNvSpPr>
          <p:nvPr/>
        </p:nvSpPr>
        <p:spPr bwMode="auto">
          <a:xfrm>
            <a:off x="137565" y="1596788"/>
            <a:ext cx="5077377" cy="4870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rgbClr val="FF0000"/>
              </a:buClr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Fatores quadráticos: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OBS.: No gráfico polar, </a:t>
            </a:r>
          </a:p>
          <a:p>
            <a:pPr algn="just"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 ponto de frequência cuja </a:t>
            </a:r>
          </a:p>
          <a:p>
            <a:pPr algn="just"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distância é máxima até </a:t>
            </a:r>
          </a:p>
          <a:p>
            <a:pPr algn="just"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origem corresponde a </a:t>
            </a:r>
          </a:p>
          <a:p>
            <a:pPr algn="just">
              <a:buClr>
                <a:srgbClr val="FF0000"/>
              </a:buClr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frequência de ressonância.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GRÁFICOS POLARES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762252"/>
            <a:ext cx="45148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4305324"/>
            <a:ext cx="264795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406" y="1385894"/>
            <a:ext cx="8715436" cy="4829188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Pode-se considerar que são a união dos dois gráficos que compõem o diagrama de Bode.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GRÁFICO DE AMPLITUDE EM dB VERSUS FASE (Gráficos de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Nichols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214554"/>
            <a:ext cx="8817102" cy="3695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5915025"/>
            <a:ext cx="43910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GRÁFICO DE AMPLITUDE EM dB VERSUS FASE (Gráficos de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Nichols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14488"/>
            <a:ext cx="5661660" cy="4716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1785926"/>
            <a:ext cx="2552700" cy="4716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ESTABILIDADE DE NYQUIST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571612"/>
            <a:ext cx="8643998" cy="5286387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um sistema de malha fechada descrito pelo seguinte diagrama de blocos: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zeros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podem estar no SPLD, entretanto, o sistema será estável se todos 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 malha fechada (raízes de 1+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)=0) estiverem no SPLE do plano s.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critério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Nyquist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relaciona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 resposta em frequência de malha aberta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l-GR" sz="21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l-GR" sz="21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ao número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zeros de 1+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que estão no SPLD.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374" y="2500306"/>
            <a:ext cx="29527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7585" name="Object 3"/>
          <p:cNvGraphicFramePr>
            <a:graphicFrameLocks noChangeAspect="1"/>
          </p:cNvGraphicFramePr>
          <p:nvPr/>
        </p:nvGraphicFramePr>
        <p:xfrm>
          <a:off x="5214942" y="2719387"/>
          <a:ext cx="2976562" cy="709613"/>
        </p:xfrm>
        <a:graphic>
          <a:graphicData uri="http://schemas.openxmlformats.org/presentationml/2006/ole">
            <p:oleObj spid="_x0000_s67585" name="Equação" r:id="rId4" imgW="17398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2425</TotalTime>
  <Words>2144</Words>
  <Application>Microsoft Office PowerPoint</Application>
  <PresentationFormat>Apresentação na tela (4:3)</PresentationFormat>
  <Paragraphs>285</Paragraphs>
  <Slides>31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3" baseType="lpstr">
      <vt:lpstr>Módulo</vt:lpstr>
      <vt:lpstr>Equação</vt:lpstr>
      <vt:lpstr>Slide 1</vt:lpstr>
      <vt:lpstr>HOJE...</vt:lpstr>
      <vt:lpstr>ONDE ESTAMOS...  </vt:lpstr>
      <vt:lpstr>GRÁFICOS POLARES  (DIAGRAMA DE NYQUIST)</vt:lpstr>
      <vt:lpstr>GRÁFICOS POLARES</vt:lpstr>
      <vt:lpstr>GRÁFICOS POLARES</vt:lpstr>
      <vt:lpstr>GRÁFICO DE AMPLITUDE EM dB VERSUS FASE (Gráficos de Nichols)</vt:lpstr>
      <vt:lpstr>GRÁFICO DE AMPLITUDE EM dB VERSUS FASE (Gráficos de Nichols)</vt:lpstr>
      <vt:lpstr>CRITÉRIO DE ESTABILIDADE DE NYQUIST</vt:lpstr>
      <vt:lpstr>CRITÉRIO DE ESTABILIDADE DE NYQUIST</vt:lpstr>
      <vt:lpstr>CRITÉRIO DE ESTABILIDADE DE NYQUIST</vt:lpstr>
      <vt:lpstr>CRITÉRIO DE ESTABILIDADE DE NYQUIST</vt:lpstr>
      <vt:lpstr>CRITÉRIO DE ESTABILIDADE DE NYQUIST</vt:lpstr>
      <vt:lpstr>CRITÉRIO DE ESTABILIDADE DE NYQUIST</vt:lpstr>
      <vt:lpstr>CRITÉRIO DE ESTABILIDADE DE NYQUIST</vt:lpstr>
      <vt:lpstr>ANÁLISE DA ESTABILIDADE DE NYQUIST</vt:lpstr>
      <vt:lpstr>ANÁLISE DA ESTABILIDADE DE NYQUIST</vt:lpstr>
      <vt:lpstr>ANÁLISE DA ESTABILIDADE DE NYQUIST</vt:lpstr>
      <vt:lpstr>ANÁLISE DA ESTABILIDADE DE NYQUIST</vt:lpstr>
      <vt:lpstr>ANÁLISE DA ESTABILIDADE DE NYQUIST</vt:lpstr>
      <vt:lpstr>ANÁLISE DA ESTABILIDADE DE NYQUIST</vt:lpstr>
      <vt:lpstr>ESTABILIDADE RELATIVA</vt:lpstr>
      <vt:lpstr>ESTABILIDADE RELATIVA</vt:lpstr>
      <vt:lpstr>ESTABILIDADE RELATIVA</vt:lpstr>
      <vt:lpstr>MARGENS DE GANHO E DE FASE</vt:lpstr>
      <vt:lpstr>MARGENS DE GANHO E DE FASE</vt:lpstr>
      <vt:lpstr>MARGENS DE GANHO E DE FASE</vt:lpstr>
      <vt:lpstr>MARGENS DE GANHO E DE FASE</vt:lpstr>
      <vt:lpstr>MARGENS DE GANHO E DE FASE</vt:lpstr>
      <vt:lpstr>MARGENS DE GANHO E DE FASE</vt:lpstr>
      <vt:lpstr>MARGENS DE GANHO E DE FASE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417</cp:revision>
  <dcterms:created xsi:type="dcterms:W3CDTF">2012-12-02T20:53:22Z</dcterms:created>
  <dcterms:modified xsi:type="dcterms:W3CDTF">2014-12-16T12:56:54Z</dcterms:modified>
</cp:coreProperties>
</file>