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handoutMasterIdLst>
    <p:handoutMasterId r:id="rId40"/>
  </p:handoutMasterIdLst>
  <p:sldIdLst>
    <p:sldId id="450" r:id="rId2"/>
    <p:sldId id="451" r:id="rId3"/>
    <p:sldId id="313" r:id="rId4"/>
    <p:sldId id="401" r:id="rId5"/>
    <p:sldId id="407" r:id="rId6"/>
    <p:sldId id="402" r:id="rId7"/>
    <p:sldId id="403" r:id="rId8"/>
    <p:sldId id="408" r:id="rId9"/>
    <p:sldId id="409" r:id="rId10"/>
    <p:sldId id="411" r:id="rId11"/>
    <p:sldId id="410" r:id="rId12"/>
    <p:sldId id="316" r:id="rId13"/>
    <p:sldId id="359" r:id="rId14"/>
    <p:sldId id="362" r:id="rId15"/>
    <p:sldId id="412" r:id="rId16"/>
    <p:sldId id="413" r:id="rId17"/>
    <p:sldId id="414" r:id="rId18"/>
    <p:sldId id="452" r:id="rId19"/>
    <p:sldId id="415" r:id="rId20"/>
    <p:sldId id="416" r:id="rId21"/>
    <p:sldId id="417" r:id="rId22"/>
    <p:sldId id="418" r:id="rId23"/>
    <p:sldId id="421" r:id="rId24"/>
    <p:sldId id="436" r:id="rId25"/>
    <p:sldId id="437" r:id="rId26"/>
    <p:sldId id="453" r:id="rId27"/>
    <p:sldId id="438" r:id="rId28"/>
    <p:sldId id="439" r:id="rId29"/>
    <p:sldId id="440" r:id="rId30"/>
    <p:sldId id="422" r:id="rId31"/>
    <p:sldId id="423" r:id="rId32"/>
    <p:sldId id="441" r:id="rId33"/>
    <p:sldId id="447" r:id="rId34"/>
    <p:sldId id="448" r:id="rId35"/>
    <p:sldId id="449" r:id="rId36"/>
    <p:sldId id="442" r:id="rId37"/>
    <p:sldId id="443" r:id="rId38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2652" autoAdjust="0"/>
  </p:normalViewPr>
  <p:slideViewPr>
    <p:cSldViewPr>
      <p:cViewPr>
        <p:scale>
          <a:sx n="70" d="100"/>
          <a:sy n="70" d="100"/>
        </p:scale>
        <p:origin x="-8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7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8E64-0320-4584-9043-9EEBF4EF5CF5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56E7-2079-4FB6-9ED2-87CB12B455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56E7-2079-4FB6-9ED2-87CB12B455E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56E7-2079-4FB6-9ED2-87CB12B455E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equação obtida reescrevendo</a:t>
            </a:r>
            <a:r>
              <a:rPr lang="pt-BR" baseline="0" dirty="0" smtClean="0"/>
              <a:t> a equação do slide anterior.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56E7-2079-4FB6-9ED2-87CB12B455E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equação obtida reescrevendo</a:t>
            </a:r>
            <a:r>
              <a:rPr lang="pt-BR" baseline="0" dirty="0" smtClean="0"/>
              <a:t> a equação do slide anterior.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56E7-2079-4FB6-9ED2-87CB12B455E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06/02/2015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80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87.pn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95.png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20.pn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8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18060" y="2714620"/>
            <a:ext cx="17540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00" b="1" dirty="0" smtClean="0">
                <a:latin typeface="Times New Roman" pitchFamily="18" charset="0"/>
                <a:cs typeface="Times New Roman" pitchFamily="18" charset="0"/>
              </a:rPr>
              <a:t>Aula 13</a:t>
            </a:r>
            <a:endParaRPr lang="pt-BR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63101" y="1642862"/>
            <a:ext cx="3794519" cy="772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4911361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DO GANHO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4114" y="214290"/>
            <a:ext cx="417288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8602" y="3542236"/>
            <a:ext cx="4142553" cy="33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71472" y="4143380"/>
          <a:ext cx="2382863" cy="1246007"/>
        </p:xfrm>
        <a:graphic>
          <a:graphicData uri="http://schemas.openxmlformats.org/presentationml/2006/ole">
            <p:oleObj spid="_x0000_s6147" name="Equação" r:id="rId6" imgW="1371600" imgH="7236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14282" y="5715016"/>
          <a:ext cx="3022600" cy="812800"/>
        </p:xfrm>
        <a:graphic>
          <a:graphicData uri="http://schemas.openxmlformats.org/presentationml/2006/ole">
            <p:oleObj spid="_x0000_s6149" name="Equação" r:id="rId7" imgW="1549080" imgH="41904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-32" y="2571744"/>
          <a:ext cx="4362450" cy="1227137"/>
        </p:xfrm>
        <a:graphic>
          <a:graphicData uri="http://schemas.openxmlformats.org/presentationml/2006/ole">
            <p:oleObj spid="_x0000_s6150" name="Equação" r:id="rId8" imgW="2501640" imgH="711000" progId="Equation.3">
              <p:embed/>
            </p:oleObj>
          </a:graphicData>
        </a:graphic>
      </p:graphicFrame>
      <p:sp>
        <p:nvSpPr>
          <p:cNvPr id="10" name="Retângulo 9"/>
          <p:cNvSpPr/>
          <p:nvPr/>
        </p:nvSpPr>
        <p:spPr>
          <a:xfrm>
            <a:off x="-371893" y="16765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4/4.	Mudar o ganho para que o módulo passe em 0 dB na frequência 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225829" y="1865224"/>
          <a:ext cx="574675" cy="542925"/>
        </p:xfrm>
        <a:graphic>
          <a:graphicData uri="http://schemas.openxmlformats.org/presentationml/2006/ole">
            <p:oleObj spid="_x0000_s6151" name="Equação" r:id="rId9" imgW="253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Características  do compensador: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Função de transferência: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Zero                    e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,     como                    , o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sempre estará a esquerda do zero. Usualmente, o valor mínimo de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é de 0,05 (equivalente a um valor máximo de avanço de fase de 65º).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Diagrama polar: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256"/>
            <a:ext cx="4071938" cy="248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4429124" y="1785926"/>
            <a:ext cx="3000396" cy="15716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429124" y="1808162"/>
          <a:ext cx="4410075" cy="1477962"/>
        </p:xfrm>
        <a:graphic>
          <a:graphicData uri="http://schemas.openxmlformats.org/presentationml/2006/ole">
            <p:oleObj spid="_x0000_s7170" name="Equação" r:id="rId4" imgW="2260440" imgH="76176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500166" y="5500702"/>
          <a:ext cx="1684338" cy="763587"/>
        </p:xfrm>
        <a:graphic>
          <a:graphicData uri="http://schemas.openxmlformats.org/presentationml/2006/ole">
            <p:oleObj spid="_x0000_s7171" name="Equação" r:id="rId5" imgW="863280" imgH="393480" progId="Equation.3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571736" y="4429132"/>
          <a:ext cx="1784350" cy="812800"/>
        </p:xfrm>
        <a:graphic>
          <a:graphicData uri="http://schemas.openxmlformats.org/presentationml/2006/ole">
            <p:oleObj spid="_x0000_s7172" name="Equação" r:id="rId6" imgW="914400" imgH="41904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214942" y="3429000"/>
          <a:ext cx="1046466" cy="315914"/>
        </p:xfrm>
        <a:graphic>
          <a:graphicData uri="http://schemas.openxmlformats.org/presentationml/2006/ole">
            <p:oleObj spid="_x0000_s7173" name="Equação" r:id="rId7" imgW="672840" imgH="20304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498029" y="3460133"/>
          <a:ext cx="876010" cy="265780"/>
        </p:xfrm>
        <a:graphic>
          <a:graphicData uri="http://schemas.openxmlformats.org/presentationml/2006/ole">
            <p:oleObj spid="_x0000_s7174" name="Equação" r:id="rId8" imgW="596880" imgH="17748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130238" y="3443286"/>
          <a:ext cx="1136650" cy="303213"/>
        </p:xfrm>
        <a:graphic>
          <a:graphicData uri="http://schemas.openxmlformats.org/presentationml/2006/ole">
            <p:oleObj spid="_x0000_s7175" name="Equação" r:id="rId9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Para T = 1,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= 1 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= 0,1: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Frequências </a:t>
            </a: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 corte:                      e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Frequência no ponto de fase máxima:                             Diagrama para vários valores de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OBS: Basicamente, um compensador por avanço de fase é um filtro passa altas.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607" y="1857364"/>
            <a:ext cx="45434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4514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785786" y="5929330"/>
            <a:ext cx="1441762" cy="8263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827071" y="5911183"/>
          <a:ext cx="1387475" cy="812800"/>
        </p:xfrm>
        <a:graphic>
          <a:graphicData uri="http://schemas.openxmlformats.org/presentationml/2006/ole">
            <p:oleObj spid="_x0000_s8195" name="Equação" r:id="rId5" imgW="711000" imgH="419040" progId="Equation.3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1142976" y="4786322"/>
          <a:ext cx="1020591" cy="373062"/>
        </p:xfrm>
        <a:graphic>
          <a:graphicData uri="http://schemas.openxmlformats.org/presentationml/2006/ole">
            <p:oleObj spid="_x0000_s8196" name="Equação" r:id="rId6" imgW="622080" imgH="2286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428860" y="4786322"/>
          <a:ext cx="1379538" cy="385762"/>
        </p:xfrm>
        <a:graphic>
          <a:graphicData uri="http://schemas.openxmlformats.org/presentationml/2006/ole">
            <p:oleObj spid="_x0000_s8197" name="Equação" r:id="rId7" imgW="812520" imgH="228600" progId="Equation.3">
              <p:embed/>
            </p:oleObj>
          </a:graphicData>
        </a:graphic>
      </p:graphicFrame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1071538" y="239129"/>
          <a:ext cx="2071702" cy="1046731"/>
        </p:xfrm>
        <a:graphic>
          <a:graphicData uri="http://schemas.openxmlformats.org/presentationml/2006/ole">
            <p:oleObj spid="_x0000_s8198" name="Equação" r:id="rId8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543956" cy="5286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u="sng" dirty="0" smtClean="0">
                <a:latin typeface="Times New Roman" pitchFamily="18" charset="0"/>
                <a:cs typeface="Times New Roman" pitchFamily="18" charset="0"/>
              </a:rPr>
              <a:t>Ação principal do compensador por avanço de fase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: modificar a curva da resposta em frequência para obter um ângulo de fase suficiente para compensar o retardo de fase em excesso associado aos componentes de determinado sistema.</a:t>
            </a: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Considerando o seguinte compensador por avanço de fase: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Escreve-se:                  , sendo observadas as seguintes igualdades:                     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21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44"/>
            <a:ext cx="399288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3057543" y="4286256"/>
          <a:ext cx="3300407" cy="1214979"/>
        </p:xfrm>
        <a:graphic>
          <a:graphicData uri="http://schemas.openxmlformats.org/presentationml/2006/ole">
            <p:oleObj spid="_x0000_s30722" name="Equação" r:id="rId4" imgW="2057400" imgH="761760" progId="Equation.3">
              <p:embed/>
            </p:oleObj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1490648" y="5488882"/>
          <a:ext cx="938212" cy="365125"/>
        </p:xfrm>
        <a:graphic>
          <a:graphicData uri="http://schemas.openxmlformats.org/presentationml/2006/ole">
            <p:oleObj spid="_x0000_s30723" name="Equação" r:id="rId5" imgW="583920" imgH="228600" progId="Equation.3">
              <p:embed/>
            </p:oleObj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1683985" y="5951275"/>
          <a:ext cx="5886450" cy="627062"/>
        </p:xfrm>
        <a:graphic>
          <a:graphicData uri="http://schemas.openxmlformats.org/presentationml/2006/ole">
            <p:oleObj spid="_x0000_s30724" name="Equação" r:id="rId6" imgW="3670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: Considere o seguinte sistema: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Objetivo: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projetar um compensador por avanço de fase de modo que a constante de erro de estado estacionário de velocidade, </a:t>
            </a:r>
            <a:r>
              <a:rPr lang="pt-BR" sz="1800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seja 20,  a margem de fase seja pelo menos igual a 50º e a margem de ganho seja, no mínimo, igual a 40 dB.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3514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929198"/>
            <a:ext cx="4242435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eta para a direita 16"/>
          <p:cNvSpPr/>
          <p:nvPr/>
        </p:nvSpPr>
        <p:spPr>
          <a:xfrm>
            <a:off x="3786182" y="5500702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285720" y="5000636"/>
          <a:ext cx="3300413" cy="1214438"/>
        </p:xfrm>
        <a:graphic>
          <a:graphicData uri="http://schemas.openxmlformats.org/presentationml/2006/ole">
            <p:oleObj spid="_x0000_s33794" name="Equação" r:id="rId5" imgW="205740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1428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2/9. Traçar o diagrama de Bode de               e avaliar a margem de fase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14282" y="4786322"/>
            <a:ext cx="4286280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32216" y="1542197"/>
            <a:ext cx="8054560" cy="4580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Define-se                                             , com         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Determinação de K de acordo com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Diagrama mostrando a MF para K=10.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3357562"/>
            <a:ext cx="723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ta para a direita 8"/>
          <p:cNvSpPr/>
          <p:nvPr/>
        </p:nvSpPr>
        <p:spPr>
          <a:xfrm>
            <a:off x="6715140" y="3357562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32" y="2928934"/>
            <a:ext cx="3886200" cy="30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2714620"/>
            <a:ext cx="45624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1643042" y="2071678"/>
          <a:ext cx="2484437" cy="668337"/>
        </p:xfrm>
        <a:graphic>
          <a:graphicData uri="http://schemas.openxmlformats.org/presentationml/2006/ole">
            <p:oleObj spid="_x0000_s34818" name="Equação" r:id="rId6" imgW="1549080" imgH="419040" progId="Equation.3">
              <p:embed/>
            </p:oleObj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4680868" y="2155642"/>
          <a:ext cx="938212" cy="365125"/>
        </p:xfrm>
        <a:graphic>
          <a:graphicData uri="http://schemas.openxmlformats.org/presentationml/2006/ole">
            <p:oleObj spid="_x0000_s34819" name="Equação" r:id="rId7" imgW="583920" imgH="228600" progId="Equation.3">
              <p:embed/>
            </p:oleObj>
          </a:graphicData>
        </a:graphic>
      </p:graphicFrame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316735" y="3240630"/>
          <a:ext cx="4054475" cy="1336675"/>
        </p:xfrm>
        <a:graphic>
          <a:graphicData uri="http://schemas.openxmlformats.org/presentationml/2006/ole">
            <p:oleObj spid="_x0000_s34820" name="Equação" r:id="rId8" imgW="2527200" imgH="838080" progId="Equation.3">
              <p:embed/>
            </p:oleObj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49263" y="5643563"/>
          <a:ext cx="3789362" cy="668337"/>
        </p:xfrm>
        <a:graphic>
          <a:graphicData uri="http://schemas.openxmlformats.org/presentationml/2006/ole">
            <p:oleObj spid="_x0000_s34822" name="Equação" r:id="rId9" imgW="2361960" imgH="419040" progId="Equation.3">
              <p:embed/>
            </p:oleObj>
          </a:graphicData>
        </a:graphic>
      </p:graphicFrame>
      <p:sp>
        <p:nvSpPr>
          <p:cNvPr id="13" name="Retângulo 12"/>
          <p:cNvSpPr/>
          <p:nvPr/>
        </p:nvSpPr>
        <p:spPr>
          <a:xfrm>
            <a:off x="285720" y="157161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1/9. Determinar K que satisfaça a constante de erro de estado estacionário requerida;</a:t>
            </a:r>
            <a:endParaRPr lang="pt-BR" dirty="0"/>
          </a:p>
        </p:txBody>
      </p:sp>
      <p:graphicFrame>
        <p:nvGraphicFramePr>
          <p:cNvPr id="34824" name="Object 5"/>
          <p:cNvGraphicFramePr>
            <a:graphicFrameLocks noChangeAspect="1"/>
          </p:cNvGraphicFramePr>
          <p:nvPr/>
        </p:nvGraphicFramePr>
        <p:xfrm>
          <a:off x="3492498" y="4775062"/>
          <a:ext cx="793750" cy="344487"/>
        </p:xfrm>
        <a:graphic>
          <a:graphicData uri="http://schemas.openxmlformats.org/presentationml/2006/ole">
            <p:oleObj spid="_x0000_s34824" name="Equação" r:id="rId10" imgW="495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28638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 projeto requer 50º de margem de fase e, para isto, é necessário aumentar a margem atual de 17º para 50º, significando um acréscimo de 33º a ser realizado pelo compensador.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Isto deve ser realizado sem a redução do valor de K, que foi projetado para atender a constante de erro estacionário especificada.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Para compensar o aumento do atraso angular de 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G1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), é aumentado em 5º o valor da fase a ser ajustada pelo compensador, passando de 33º para 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= 38º.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72408" y="5909481"/>
            <a:ext cx="3656650" cy="8771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471733" y="6000768"/>
          <a:ext cx="1385887" cy="687388"/>
        </p:xfrm>
        <a:graphic>
          <a:graphicData uri="http://schemas.openxmlformats.org/presentationml/2006/ole">
            <p:oleObj spid="_x0000_s35842" name="Equação" r:id="rId3" imgW="863280" imgH="431640" progId="Equation.3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285720" y="164305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3/9. Determinar o ângulo de avanço de fase a ser acrescido ao sistema (por exemplo: requisito de PO%, correção de fase, compensação de retardo).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Aumentar de 5º a 12º o ângulo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ser alterado para compensar o deslocamento do ganho e consequente alteração de fase gerada pela inclusão do compensador;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6195" y="1632413"/>
            <a:ext cx="8665068" cy="12146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4282" y="6143644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4/9. Determinar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por 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4075133" y="628652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008721" y="6192889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0,24.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928935"/>
            <a:ext cx="8229600" cy="2571768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No exemplo: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2844" y="164305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5/9.  Observar em qual valor de frequência o módulo do sistema não compensado                é igual a                         . Determinar esta frequência como a nova frequência de cruzamento de ganho                        (nesta frequência ocorre o valor máximo de defasagem do compensador);</a:t>
            </a:r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7879659" y="1672276"/>
          <a:ext cx="793750" cy="342900"/>
        </p:xfrm>
        <a:graphic>
          <a:graphicData uri="http://schemas.openxmlformats.org/presentationml/2006/ole">
            <p:oleObj spid="_x0000_s36876" name="Equação" r:id="rId4" imgW="495000" imgH="215640" progId="Equation.3">
              <p:embed/>
            </p:oleObj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1615160" y="1902269"/>
          <a:ext cx="1190625" cy="449262"/>
        </p:xfrm>
        <a:graphic>
          <a:graphicData uri="http://schemas.openxmlformats.org/presentationml/2006/ole">
            <p:oleObj spid="_x0000_s36877" name="Equação" r:id="rId5" imgW="901440" imgH="342720" progId="Equation.3">
              <p:embed/>
            </p:oleObj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2828670" y="2198148"/>
          <a:ext cx="1093787" cy="442913"/>
        </p:xfrm>
        <a:graphic>
          <a:graphicData uri="http://schemas.openxmlformats.org/presentationml/2006/ole">
            <p:oleObj spid="_x0000_s36878" name="Equação" r:id="rId6" imgW="901440" imgH="368280" progId="Equation.3">
              <p:embed/>
            </p:oleObj>
          </a:graphicData>
        </a:graphic>
      </p:graphicFrame>
      <p:sp>
        <p:nvSpPr>
          <p:cNvPr id="21" name="Retângulo de cantos arredondados 20"/>
          <p:cNvSpPr/>
          <p:nvPr/>
        </p:nvSpPr>
        <p:spPr>
          <a:xfrm>
            <a:off x="214282" y="1643050"/>
            <a:ext cx="8572560" cy="12144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643042" y="3214686"/>
          <a:ext cx="3477487" cy="571504"/>
        </p:xfrm>
        <a:graphic>
          <a:graphicData uri="http://schemas.openxmlformats.org/presentationml/2006/ole">
            <p:oleObj spid="_x0000_s36879" name="Equação" r:id="rId7" imgW="2070000" imgH="342720" progId="Equation.3">
              <p:embed/>
            </p:oleObj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6605721" y="3018001"/>
          <a:ext cx="2443160" cy="747906"/>
        </p:xfrm>
        <a:graphic>
          <a:graphicData uri="http://schemas.openxmlformats.org/presentationml/2006/ole">
            <p:oleObj spid="_x0000_s36880" name="Equação" r:id="rId8" imgW="1358640" imgH="419040" progId="Equation.3">
              <p:embed/>
            </p:oleObj>
          </a:graphicData>
        </a:graphic>
      </p:graphicFrame>
      <p:sp>
        <p:nvSpPr>
          <p:cNvPr id="24" name="Retângulo 23"/>
          <p:cNvSpPr/>
          <p:nvPr/>
        </p:nvSpPr>
        <p:spPr>
          <a:xfrm>
            <a:off x="214282" y="392906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6/9. Determinar as frequências de corte do compensador:</a:t>
            </a:r>
          </a:p>
          <a:p>
            <a:pPr marL="461772" indent="-34290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a) relacionada ao zero:                  e b) relacionada ao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pt-BR" dirty="0"/>
          </a:p>
        </p:txBody>
      </p:sp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3591189" y="4342116"/>
          <a:ext cx="814388" cy="627062"/>
        </p:xfrm>
        <a:graphic>
          <a:graphicData uri="http://schemas.openxmlformats.org/presentationml/2006/ole">
            <p:oleObj spid="_x0000_s36881" name="Equação" r:id="rId9" imgW="507960" imgH="393480" progId="Equation.3">
              <p:embed/>
            </p:oleObj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6925486" y="4340423"/>
          <a:ext cx="998538" cy="627063"/>
        </p:xfrm>
        <a:graphic>
          <a:graphicData uri="http://schemas.openxmlformats.org/presentationml/2006/ole">
            <p:oleObj spid="_x0000_s36882" name="Equação" r:id="rId10" imgW="622080" imgH="393480" progId="Equation.3">
              <p:embed/>
            </p:oleObj>
          </a:graphicData>
        </a:graphic>
      </p:graphicFrame>
      <p:sp>
        <p:nvSpPr>
          <p:cNvPr id="27" name="Retângulo de cantos arredondados 26"/>
          <p:cNvSpPr/>
          <p:nvPr/>
        </p:nvSpPr>
        <p:spPr>
          <a:xfrm>
            <a:off x="296946" y="3909789"/>
            <a:ext cx="8572560" cy="11125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>
            <a:off x="5286380" y="3286124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142844" y="5603635"/>
          <a:ext cx="1432131" cy="733425"/>
        </p:xfrm>
        <a:graphic>
          <a:graphicData uri="http://schemas.openxmlformats.org/presentationml/2006/ole">
            <p:oleObj spid="_x0000_s36883" name="Equação" r:id="rId11" imgW="761760" imgH="393480" progId="Equation.3">
              <p:embed/>
            </p:oleObj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2618237" y="5624533"/>
          <a:ext cx="1073375" cy="733425"/>
        </p:xfrm>
        <a:graphic>
          <a:graphicData uri="http://schemas.openxmlformats.org/presentationml/2006/ole">
            <p:oleObj spid="_x0000_s36884" name="Equação" r:id="rId12" imgW="571320" imgH="393480" progId="Equation.3">
              <p:embed/>
            </p:oleObj>
          </a:graphicData>
        </a:graphic>
      </p:graphicFrame>
      <p:sp>
        <p:nvSpPr>
          <p:cNvPr id="31" name="Seta para a direita 30"/>
          <p:cNvSpPr/>
          <p:nvPr/>
        </p:nvSpPr>
        <p:spPr>
          <a:xfrm>
            <a:off x="1724875" y="582500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5357818" y="5072074"/>
          <a:ext cx="3429024" cy="821314"/>
        </p:xfrm>
        <a:graphic>
          <a:graphicData uri="http://schemas.openxmlformats.org/presentationml/2006/ole">
            <p:oleObj spid="_x0000_s36885" name="Equação" r:id="rId13" imgW="1892160" imgH="457200" progId="Equation.3">
              <p:embed/>
            </p:oleObj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6470677" y="5929330"/>
          <a:ext cx="1958975" cy="819150"/>
        </p:xfrm>
        <a:graphic>
          <a:graphicData uri="http://schemas.openxmlformats.org/presentationml/2006/ole">
            <p:oleObj spid="_x0000_s36886" name="Equação" r:id="rId14" imgW="10540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786050" y="5868537"/>
            <a:ext cx="3857652" cy="9180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4168" y="1500174"/>
            <a:ext cx="5978030" cy="697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04984" y="2543310"/>
            <a:ext cx="8681858" cy="13143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8484" y="1636885"/>
            <a:ext cx="496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7/9. Usando o valor determinado de K 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calcular </a:t>
            </a:r>
            <a:endParaRPr lang="pt-BR" dirty="0"/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5035209" y="1538276"/>
          <a:ext cx="835025" cy="627063"/>
        </p:xfrm>
        <a:graphic>
          <a:graphicData uri="http://schemas.openxmlformats.org/presentationml/2006/ole">
            <p:oleObj spid="_x0000_s59403" name="Equação" r:id="rId4" imgW="520560" imgH="393480" progId="Equation.3">
              <p:embed/>
            </p:oleObj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6288111" y="1552575"/>
          <a:ext cx="1712913" cy="666750"/>
        </p:xfrm>
        <a:graphic>
          <a:graphicData uri="http://schemas.openxmlformats.org/presentationml/2006/ole">
            <p:oleObj spid="_x0000_s59404" name="Equação" r:id="rId5" imgW="1066680" imgH="419040" progId="Equation.3">
              <p:embed/>
            </p:oleObj>
          </a:graphicData>
        </a:graphic>
      </p:graphicFrame>
      <p:sp>
        <p:nvSpPr>
          <p:cNvPr id="22" name="Retângulo 21"/>
          <p:cNvSpPr/>
          <p:nvPr/>
        </p:nvSpPr>
        <p:spPr>
          <a:xfrm>
            <a:off x="0" y="255183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8/9. Verificar a margem de ganho, se não for satisfatória, repetir o processo;</a:t>
            </a:r>
          </a:p>
          <a:p>
            <a:pPr marL="461772" indent="-342900">
              <a:buAutoNum type="arabicPeriod" startAt="5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9/9. Analisar a resposta do sistema e comparar os critérios requeridos e os obtidos, caso necessário, refazer o projeto.</a:t>
            </a:r>
          </a:p>
        </p:txBody>
      </p:sp>
      <p:graphicFrame>
        <p:nvGraphicFramePr>
          <p:cNvPr id="59405" name="Object 5"/>
          <p:cNvGraphicFramePr>
            <a:graphicFrameLocks noChangeAspect="1"/>
          </p:cNvGraphicFramePr>
          <p:nvPr/>
        </p:nvGraphicFramePr>
        <p:xfrm>
          <a:off x="214282" y="4071942"/>
          <a:ext cx="3300413" cy="1214438"/>
        </p:xfrm>
        <a:graphic>
          <a:graphicData uri="http://schemas.openxmlformats.org/presentationml/2006/ole">
            <p:oleObj spid="_x0000_s59405" name="Equação" r:id="rId6" imgW="2057400" imgH="761760" progId="Equation.3">
              <p:embed/>
            </p:oleObj>
          </a:graphicData>
        </a:graphic>
      </p:graphicFrame>
      <p:sp>
        <p:nvSpPr>
          <p:cNvPr id="24" name="Seta para a direita 23"/>
          <p:cNvSpPr/>
          <p:nvPr/>
        </p:nvSpPr>
        <p:spPr>
          <a:xfrm>
            <a:off x="3820081" y="4436373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5157728" y="4246243"/>
          <a:ext cx="3565525" cy="668338"/>
        </p:xfrm>
        <a:graphic>
          <a:graphicData uri="http://schemas.openxmlformats.org/presentationml/2006/ole">
            <p:oleObj spid="_x0000_s59407" name="Equação" r:id="rId7" imgW="2222280" imgH="419040" progId="Equation.3">
              <p:embed/>
            </p:oleObj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2822575" y="5970588"/>
          <a:ext cx="3729038" cy="728662"/>
        </p:xfrm>
        <a:graphic>
          <a:graphicData uri="http://schemas.openxmlformats.org/presentationml/2006/ole">
            <p:oleObj spid="_x0000_s59408" name="Equação" r:id="rId8" imgW="2323800" imgH="457200" progId="Equation.3">
              <p:embed/>
            </p:oleObj>
          </a:graphicData>
        </a:graphic>
      </p:graphicFrame>
      <p:sp>
        <p:nvSpPr>
          <p:cNvPr id="29" name="Retângulo 28"/>
          <p:cNvSpPr/>
          <p:nvPr/>
        </p:nvSpPr>
        <p:spPr>
          <a:xfrm>
            <a:off x="500034" y="548856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Função de transferência do controlador em série com a função de transferência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3"/>
            <a:ext cx="3780473" cy="51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218" y="2290785"/>
            <a:ext cx="40005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786314" y="1500174"/>
          <a:ext cx="3994151" cy="628650"/>
        </p:xfrm>
        <a:graphic>
          <a:graphicData uri="http://schemas.openxmlformats.org/presentationml/2006/ole">
            <p:oleObj spid="_x0000_s37890" name="Equação" r:id="rId5" imgW="2489040" imgH="393480" progId="Equation.3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571472" y="285728"/>
            <a:ext cx="81439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projetar um compensador por avanço de fase de modo que a constante de erro de estado estacionário de velocidade,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seja 20,  a margem de fase seja pelo menos igual a 50º e a margem de ganho seja, no mínimo, igual a 40 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(Revisão TL) e 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 (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locus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47787"/>
            <a:ext cx="4495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24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429264"/>
            <a:ext cx="3122295" cy="111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00034" y="192880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Compensado</a:t>
            </a:r>
            <a:endParaRPr lang="pt-B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0100" y="328612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Não - compensado</a:t>
            </a:r>
            <a:endParaRPr lang="pt-B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285728"/>
            <a:ext cx="81439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projetar um compensador por avanço de fase de modo que a constante de erro de estado estacionário de velocidade,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seja 20,  a margem de fase seja pelo menos igual a 50º e a margem de ganho seja, no mínimo, igual a 40 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Para T = 1,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= 1: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3972906" cy="23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2786058"/>
            <a:ext cx="44862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319" y="2786058"/>
            <a:ext cx="4486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7"/>
          <p:cNvSpPr/>
          <p:nvPr/>
        </p:nvSpPr>
        <p:spPr>
          <a:xfrm>
            <a:off x="285720" y="2285992"/>
            <a:ext cx="3429056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57158" y="2285992"/>
          <a:ext cx="4095751" cy="1255712"/>
        </p:xfrm>
        <a:graphic>
          <a:graphicData uri="http://schemas.openxmlformats.org/presentationml/2006/ole">
            <p:oleObj spid="_x0000_s38914" name="Equação" r:id="rId6" imgW="2552400" imgH="787320" progId="Equation.3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285720" y="157161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Função principal do controlador por Atraso de Fase: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desfavorecer as altas frequências para permitir a um dado sistema suficiente margem de fase.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000100" y="6000768"/>
          <a:ext cx="814387" cy="627062"/>
        </p:xfrm>
        <a:graphic>
          <a:graphicData uri="http://schemas.openxmlformats.org/presentationml/2006/ole">
            <p:oleObj spid="_x0000_s38915" name="Equação" r:id="rId7" imgW="507960" imgH="39348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786037" y="5972193"/>
          <a:ext cx="998538" cy="666750"/>
        </p:xfrm>
        <a:graphic>
          <a:graphicData uri="http://schemas.openxmlformats.org/presentationml/2006/ole">
            <p:oleObj spid="_x0000_s38916" name="Equação" r:id="rId8" imgW="622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Considerando:                  , pode-se escrever:                      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285749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Zero:                          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61772" indent="-342900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OBS.: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localizado sempre a direita do zero.</a:t>
            </a:r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635690" cy="16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071538" y="2714620"/>
          <a:ext cx="793750" cy="627062"/>
        </p:xfrm>
        <a:graphic>
          <a:graphicData uri="http://schemas.openxmlformats.org/presentationml/2006/ole">
            <p:oleObj spid="_x0000_s39940" name="Equação" r:id="rId4" imgW="495000" imgH="39348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143240" y="2786058"/>
          <a:ext cx="955675" cy="666750"/>
        </p:xfrm>
        <a:graphic>
          <a:graphicData uri="http://schemas.openxmlformats.org/presentationml/2006/ole">
            <p:oleObj spid="_x0000_s39941" name="Equação" r:id="rId5" imgW="596880" imgH="41904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286124"/>
            <a:ext cx="3857650" cy="13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500166" y="5643578"/>
          <a:ext cx="5910263" cy="668338"/>
        </p:xfrm>
        <a:graphic>
          <a:graphicData uri="http://schemas.openxmlformats.org/presentationml/2006/ole">
            <p:oleObj spid="_x0000_s39942" name="Equação" r:id="rId7" imgW="3682800" imgH="41904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560746" y="4917244"/>
          <a:ext cx="957263" cy="365125"/>
        </p:xfrm>
        <a:graphic>
          <a:graphicData uri="http://schemas.openxmlformats.org/presentationml/2006/ole">
            <p:oleObj spid="_x0000_s39943" name="Equação" r:id="rId8" imgW="596880" imgH="22860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14282" y="1571612"/>
          <a:ext cx="4095750" cy="1255713"/>
        </p:xfrm>
        <a:graphic>
          <a:graphicData uri="http://schemas.openxmlformats.org/presentationml/2006/ole">
            <p:oleObj spid="_x0000_s39944" name="Equação" r:id="rId9" imgW="255240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Considere um sistema representado pelo seguinte diagrama de blocos: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Compensar o sistema para que a constante de erro estático de velocidade </a:t>
            </a:r>
            <a:r>
              <a:rPr lang="pt-BR" sz="1800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seja igual a 5, a margem de fase seja no mínimo de 40º e a margem de ganho no mínimo de 10 dB.</a:t>
            </a: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14549"/>
            <a:ext cx="5201354" cy="1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143512"/>
            <a:ext cx="42862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5500726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 valor de K = 5  atende ao requesito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quanto a constante de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e.e.e.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mas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não faz com que o sistema atenda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os requisitos das margens de fase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 de ganho, conforme diagrama de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Bode para a função de transferência</a:t>
            </a: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                     Margem de fase: -13,3º (exata) e -20º (aproximação por assíntotas).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306" y="2738458"/>
            <a:ext cx="4514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ta para a direita 9"/>
          <p:cNvSpPr/>
          <p:nvPr/>
        </p:nvSpPr>
        <p:spPr>
          <a:xfrm>
            <a:off x="3571868" y="571501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282" y="2046282"/>
          <a:ext cx="5297487" cy="668338"/>
        </p:xfrm>
        <a:graphic>
          <a:graphicData uri="http://schemas.openxmlformats.org/presentationml/2006/ole">
            <p:oleObj spid="_x0000_s44034" name="Equação" r:id="rId4" imgW="3301920" imgH="41904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42910" y="3000372"/>
          <a:ext cx="3138487" cy="668337"/>
        </p:xfrm>
        <a:graphic>
          <a:graphicData uri="http://schemas.openxmlformats.org/presentationml/2006/ole">
            <p:oleObj spid="_x0000_s44035" name="Equação" r:id="rId5" imgW="1955520" imgH="41904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58750" y="5524500"/>
          <a:ext cx="3160713" cy="668338"/>
        </p:xfrm>
        <a:graphic>
          <a:graphicData uri="http://schemas.openxmlformats.org/presentationml/2006/ole">
            <p:oleObj spid="_x0000_s44036" name="Equação" r:id="rId6" imgW="1968480" imgH="419040" progId="Equation.3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142844" y="157161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1/7. Determinar K que satisfaça a constante de erro de estado estacionário requerida;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51386" y="1555845"/>
            <a:ext cx="7992514" cy="44439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81887" y="1555845"/>
            <a:ext cx="8898340" cy="14876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8521"/>
            <a:ext cx="4524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96149" y="1535420"/>
            <a:ext cx="8897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2/7. Se o ganho ajustado do sistema não compensado                                  não satisfizer as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especificações das margens de fase e de ganho, achar o valor da frequência para a qual a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fase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seja -180º mais a margem requerida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OBS.: a margem de fase requerida deve ser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aumentada entre 5º e 12º. Escolher a frequência determinada como a nova frequência de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cruzamento do ganho.</a:t>
            </a:r>
            <a:endParaRPr lang="pt-BR" dirty="0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5107830" y="1565594"/>
          <a:ext cx="1855788" cy="344488"/>
        </p:xfrm>
        <a:graphic>
          <a:graphicData uri="http://schemas.openxmlformats.org/presentationml/2006/ole">
            <p:oleObj spid="_x0000_s63489" name="Equação" r:id="rId4" imgW="1155600" imgH="215640" progId="Equation.3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-214346" y="3571876"/>
            <a:ext cx="4557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A margem de fase requerida é 40º, adicionando o valor de correção devido a inclusão do compensador, neste caso 12º, a nova frequência de corte deve ser determinada para uma fase de: </a:t>
            </a: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= -180º + 40º  + 12º = -128º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564357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a fase de -128º a frequência é de, aproximadamente, 0,65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4684" y="271590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Escolhendo a frequência de corte abaixo da nova frequência de cruzamento, tem-se que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1/T = 0,1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 = 10.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164305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3/7. Escolher a frequência de corte                 , uma oitava (intervalo entre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a uma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década (intervalo entre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10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abaixo da nova frequência de cruzamento do ganho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(geralmente um valor de frequência menor que a de corte).</a:t>
            </a:r>
            <a:endParaRPr lang="pt-BR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487362" y="1586577"/>
          <a:ext cx="936625" cy="487362"/>
        </p:xfrm>
        <a:graphic>
          <a:graphicData uri="http://schemas.openxmlformats.org/presentationml/2006/ole">
            <p:oleObj spid="_x0000_s67586" name="Equação" r:id="rId3" imgW="583920" imgH="304560" progId="Equation.3">
              <p:embed/>
            </p:oleObj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150125" y="1555844"/>
            <a:ext cx="8393374" cy="10873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32002" y="3933567"/>
            <a:ext cx="4511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4/7. Determinar a atenuação necessária para 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trazer a curva de ganho para 0 dB na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nova frequência de cruzamento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(determinada no item 2). Tal atenuação  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é                    e dela se calcula o valor de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722685" y="5056921"/>
          <a:ext cx="1038225" cy="323850"/>
        </p:xfrm>
        <a:graphic>
          <a:graphicData uri="http://schemas.openxmlformats.org/presentationml/2006/ole">
            <p:oleObj spid="_x0000_s67587" name="Equação" r:id="rId4" imgW="647640" imgH="203040" progId="Equation.3">
              <p:embed/>
            </p:oleObj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142844" y="3857628"/>
            <a:ext cx="4456452" cy="160147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0045" y="3692137"/>
            <a:ext cx="3944120" cy="31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eta para a direita 17"/>
          <p:cNvSpPr/>
          <p:nvPr/>
        </p:nvSpPr>
        <p:spPr>
          <a:xfrm>
            <a:off x="2428865" y="5791211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57158" y="5748356"/>
          <a:ext cx="1955800" cy="323850"/>
        </p:xfrm>
        <a:graphic>
          <a:graphicData uri="http://schemas.openxmlformats.org/presentationml/2006/ole">
            <p:oleObj spid="_x0000_s67588" name="Equação" r:id="rId6" imgW="1218960" imgH="203040" progId="Equation.3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3357554" y="5719773"/>
          <a:ext cx="712788" cy="323850"/>
        </p:xfrm>
        <a:graphic>
          <a:graphicData uri="http://schemas.openxmlformats.org/presentationml/2006/ole">
            <p:oleObj spid="_x0000_s67589" name="Equação" r:id="rId7" imgW="444240" imgH="203040" progId="Equation.3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500034" y="6189663"/>
          <a:ext cx="998537" cy="668337"/>
        </p:xfrm>
        <a:graphic>
          <a:graphicData uri="http://schemas.openxmlformats.org/presentationml/2006/ole">
            <p:oleObj spid="_x0000_s67590" name="Equação" r:id="rId8" imgW="622080" imgH="419040" progId="Equation.3">
              <p:embed/>
            </p:oleObj>
          </a:graphicData>
        </a:graphic>
      </p:graphicFrame>
      <p:sp>
        <p:nvSpPr>
          <p:cNvPr id="21" name="Seta para a direita 20"/>
          <p:cNvSpPr/>
          <p:nvPr/>
        </p:nvSpPr>
        <p:spPr>
          <a:xfrm>
            <a:off x="1714480" y="642939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2643174" y="6189662"/>
          <a:ext cx="1692275" cy="668338"/>
        </p:xfrm>
        <a:graphic>
          <a:graphicData uri="http://schemas.openxmlformats.org/presentationml/2006/ole">
            <p:oleObj spid="_x0000_s67591" name="Equação" r:id="rId9" imgW="1054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41541" y="2430096"/>
            <a:ext cx="8389634" cy="11865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50125" y="1501254"/>
            <a:ext cx="5800299" cy="72333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3071809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função de transferência do compensador por atraso de fase é então determinada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786182" y="471488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4681538" y="4286250"/>
          <a:ext cx="2906712" cy="1141413"/>
        </p:xfrm>
        <a:graphic>
          <a:graphicData uri="http://schemas.openxmlformats.org/presentationml/2006/ole">
            <p:oleObj spid="_x0000_s45063" name="Equação" r:id="rId3" imgW="1930320" imgH="761760" progId="Equation.3">
              <p:embed/>
            </p:oleObj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600325" y="6069013"/>
          <a:ext cx="3997325" cy="685800"/>
        </p:xfrm>
        <a:graphic>
          <a:graphicData uri="http://schemas.openxmlformats.org/presentationml/2006/ole">
            <p:oleObj spid="_x0000_s45065" name="Equação" r:id="rId4" imgW="2654280" imgH="457200" progId="Equation.3">
              <p:embed/>
            </p:oleObj>
          </a:graphicData>
        </a:graphic>
      </p:graphicFrame>
      <p:sp>
        <p:nvSpPr>
          <p:cNvPr id="13" name="Retângulo 12"/>
          <p:cNvSpPr/>
          <p:nvPr/>
        </p:nvSpPr>
        <p:spPr>
          <a:xfrm>
            <a:off x="0" y="24288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6/7. Verificar a margem de ganho, se não for satisfatória, repetir o processo;</a:t>
            </a:r>
          </a:p>
          <a:p>
            <a:pPr marL="461772" indent="-342900">
              <a:buAutoNum type="arabicPeriod" startAt="5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7/7. Analisar a resposta do sistema e comparar os critérios requeridos e os obtidos, caso necessário, refazer o projeto.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8484" y="1636885"/>
            <a:ext cx="496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5/7. Usando o valor determinado de K 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calcular </a:t>
            </a:r>
            <a:endParaRPr lang="pt-BR" dirty="0"/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5024438" y="1524000"/>
          <a:ext cx="835025" cy="666750"/>
        </p:xfrm>
        <a:graphic>
          <a:graphicData uri="http://schemas.openxmlformats.org/presentationml/2006/ole">
            <p:oleObj spid="_x0000_s45066" name="Equação" r:id="rId5" imgW="520560" imgH="41904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083300" y="1590675"/>
          <a:ext cx="1385888" cy="627063"/>
        </p:xfrm>
        <a:graphic>
          <a:graphicData uri="http://schemas.openxmlformats.org/presentationml/2006/ole">
            <p:oleObj spid="_x0000_s45067" name="Equação" r:id="rId6" imgW="863280" imgH="393480" progId="Equation.3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62937" y="4189211"/>
          <a:ext cx="3322638" cy="1255712"/>
        </p:xfrm>
        <a:graphic>
          <a:graphicData uri="http://schemas.openxmlformats.org/presentationml/2006/ole">
            <p:oleObj spid="_x0000_s45068" name="Equação" r:id="rId7" imgW="2070000" imgH="787320" progId="Equation.3">
              <p:embed/>
            </p:oleObj>
          </a:graphicData>
        </a:graphic>
      </p:graphicFrame>
      <p:sp>
        <p:nvSpPr>
          <p:cNvPr id="20" name="Retângulo 19"/>
          <p:cNvSpPr/>
          <p:nvPr/>
        </p:nvSpPr>
        <p:spPr>
          <a:xfrm>
            <a:off x="277415" y="5583440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Função de transferência do controlador em série com a função de transferência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601878" y="6018663"/>
            <a:ext cx="4113262" cy="7607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PROJETO ATRASO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Diagramas de bode das funções </a:t>
            </a:r>
            <a:r>
              <a:rPr lang="pt-BR" sz="1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1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)/K,    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1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    e     </a:t>
            </a:r>
            <a:r>
              <a:rPr lang="pt-BR" sz="1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1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Margem de fase requerida: mínimo 40º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41,6º (exata) e 40º (assíntotas)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Margem de ganho requerida: mínimo 10 dB  14,3 dB (exata) e 11 dB (assíntotas)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57430"/>
            <a:ext cx="40576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918" y="2214554"/>
            <a:ext cx="4495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69" y="2214554"/>
            <a:ext cx="4772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48432" y="207728"/>
            <a:ext cx="85384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Compensar o sistema para que a constante de erro estático de velocidade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seja igual a 5, a margem de fase seja no mínimo de 40º e a margem de ganho no mínimo de 10 dB.</a:t>
            </a: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248432" y="207728"/>
            <a:ext cx="85384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Compensar o sistema para que a constante de erro estático de velocidade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seja igual a 5, a margem de fase seja no mínimo de 40º e a margem de ganho no mínimo de 10 dB.</a:t>
            </a: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RESPOSTAS TEMPORAIS: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000628" y="809632"/>
            <a:ext cx="4071966" cy="3313377"/>
            <a:chOff x="4624419" y="2143116"/>
            <a:chExt cx="4448175" cy="36195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4419" y="2143116"/>
              <a:ext cx="444817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5429256" y="3643314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Rampa</a:t>
              </a:r>
              <a:endPara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858016" y="4143380"/>
              <a:ext cx="2047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Não compensado G</a:t>
              </a:r>
            </a:p>
            <a:p>
              <a:r>
                <a:rPr lang="pt-BR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(sem K)</a:t>
              </a:r>
              <a:endParaRPr lang="pt-B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143636" y="5000636"/>
              <a:ext cx="189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Compensado </a:t>
              </a:r>
              <a:r>
                <a:rPr lang="pt-BR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GcG</a:t>
              </a:r>
              <a:endParaRPr lang="pt-BR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Conector de seta reta 18"/>
            <p:cNvCxnSpPr/>
            <p:nvPr/>
          </p:nvCxnSpPr>
          <p:spPr>
            <a:xfrm rot="16200000" flipV="1">
              <a:off x="6036479" y="4893479"/>
              <a:ext cx="214314" cy="14287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rot="10800000" flipV="1">
              <a:off x="6143636" y="4357694"/>
              <a:ext cx="785818" cy="28575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rot="16200000" flipH="1">
              <a:off x="6143636" y="3929066"/>
              <a:ext cx="357190" cy="35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19050" y="2143116"/>
            <a:ext cx="4552950" cy="3657600"/>
            <a:chOff x="214282" y="2143116"/>
            <a:chExt cx="4552950" cy="3657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143116"/>
              <a:ext cx="455295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CaixaDeTexto 4"/>
            <p:cNvSpPr txBox="1"/>
            <p:nvPr/>
          </p:nvSpPr>
          <p:spPr>
            <a:xfrm>
              <a:off x="2000232" y="2500306"/>
              <a:ext cx="18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Compensado </a:t>
              </a:r>
              <a:r>
                <a:rPr lang="pt-BR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GcG</a:t>
              </a:r>
              <a:endParaRPr lang="pt-B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Conector de seta reta 6"/>
            <p:cNvCxnSpPr/>
            <p:nvPr/>
          </p:nvCxnSpPr>
          <p:spPr>
            <a:xfrm rot="10800000" flipV="1">
              <a:off x="1500166" y="2786058"/>
              <a:ext cx="571504" cy="14287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1428728" y="4000504"/>
              <a:ext cx="2047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Não compensado G</a:t>
              </a:r>
            </a:p>
            <a:p>
              <a:r>
                <a:rPr lang="pt-BR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(sem K)</a:t>
              </a:r>
              <a:endParaRPr lang="pt-BR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 rot="16200000" flipV="1">
              <a:off x="1250133" y="3750471"/>
              <a:ext cx="500066" cy="14287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87238"/>
            <a:ext cx="3332323" cy="25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4625609"/>
          </a:xfrm>
        </p:spPr>
        <p:txBody>
          <a:bodyPr>
            <a:norm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Os compensadores serão projetados a partir da resposta em frequência 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a malha aberta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do sistema não compensado , considerando realimentação unitária;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 técnicas que serão abordadas aplicam-se aos sistemas lineares, invariantes no tempo e com uma única entrada e uma única saída;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projeto usando a resposta em frequência requer que o sistema compensado obtido seja analisado no tempo, pois os parâmetros das respostas transitória e permanente são indiretamente ajustados a partir do projeto baseado na resposta em frequência.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Função de transferência de compensadores por atraso e avanço de fase: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142976" y="5072074"/>
            <a:ext cx="621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OBS.: SERÁ CONSIDERADO, AQUI, SOMENTE O CASO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786050" y="1928802"/>
            <a:ext cx="292895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00034" y="3000372"/>
          <a:ext cx="1911350" cy="1598613"/>
        </p:xfrm>
        <a:graphic>
          <a:graphicData uri="http://schemas.openxmlformats.org/presentationml/2006/ole">
            <p:oleObj spid="_x0000_s46083" name="Equação" r:id="rId3" imgW="1269720" imgH="106668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429388" y="2857496"/>
          <a:ext cx="2159000" cy="1598613"/>
        </p:xfrm>
        <a:graphic>
          <a:graphicData uri="http://schemas.openxmlformats.org/presentationml/2006/ole">
            <p:oleObj spid="_x0000_s46084" name="Equação" r:id="rId4" imgW="1434960" imgH="1066680" progId="Equation.3">
              <p:embed/>
            </p:oleObj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5394256" y="450057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Parcela relacionada ao atraso de fase.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7215206" y="5072074"/>
          <a:ext cx="593725" cy="304800"/>
        </p:xfrm>
        <a:graphic>
          <a:graphicData uri="http://schemas.openxmlformats.org/presentationml/2006/ole">
            <p:oleObj spid="_x0000_s46086" name="Equação" r:id="rId5" imgW="393480" imgH="203040" progId="Equation.3">
              <p:embed/>
            </p:oleObj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2857500" y="2000250"/>
          <a:ext cx="2792413" cy="1293813"/>
        </p:xfrm>
        <a:graphic>
          <a:graphicData uri="http://schemas.openxmlformats.org/presentationml/2006/ole">
            <p:oleObj spid="_x0000_s46088" name="Equação" r:id="rId6" imgW="1854000" imgH="863280" progId="Equation.3">
              <p:embed/>
            </p:oleObj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14282" y="4643446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Parcela relacionada ao avanço de fase.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1994261" y="5442668"/>
          <a:ext cx="5662613" cy="1293813"/>
        </p:xfrm>
        <a:graphic>
          <a:graphicData uri="http://schemas.openxmlformats.org/presentationml/2006/ole">
            <p:oleObj spid="_x0000_s46089" name="Equação" r:id="rId7" imgW="375912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-32" y="1428736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Diagramas polar e de Bode para               e       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2378867" cy="12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000528" cy="29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069" y="2376506"/>
            <a:ext cx="45815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upo 15"/>
          <p:cNvGrpSpPr/>
          <p:nvPr/>
        </p:nvGrpSpPr>
        <p:grpSpPr>
          <a:xfrm>
            <a:off x="4500562" y="1785926"/>
            <a:ext cx="4579780" cy="4071966"/>
            <a:chOff x="4500562" y="2000240"/>
            <a:chExt cx="4579780" cy="4071966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2433656"/>
              <a:ext cx="4505325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4500562" y="2000240"/>
              <a:ext cx="4579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Para </a:t>
              </a:r>
              <a:r>
                <a:rPr lang="pt-BR" dirty="0" err="1" smtClean="0">
                  <a:latin typeface="Times New Roman" pitchFamily="18" charset="0"/>
                  <a:cs typeface="Times New Roman" pitchFamily="18" charset="0"/>
                </a:rPr>
                <a:t>Kc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 =1, T1=1, T2= 10 e vários valores de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pt-BR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231010" y="1490557"/>
          <a:ext cx="593725" cy="304800"/>
        </p:xfrm>
        <a:graphic>
          <a:graphicData uri="http://schemas.openxmlformats.org/presentationml/2006/ole">
            <p:oleObj spid="_x0000_s53249" name="Equação" r:id="rId7" imgW="393480" imgH="203040" progId="Equation.3">
              <p:embed/>
            </p:oleObj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286116" y="1514464"/>
          <a:ext cx="631825" cy="342900"/>
        </p:xfrm>
        <a:graphic>
          <a:graphicData uri="http://schemas.openxmlformats.org/presentationml/2006/ole">
            <p:oleObj spid="_x0000_s53250" name="Equação" r:id="rId8" imgW="419040" imgH="228600" progId="Equation.3">
              <p:embed/>
            </p:oleObj>
          </a:graphicData>
        </a:graphic>
      </p:graphicFrame>
      <p:sp>
        <p:nvSpPr>
          <p:cNvPr id="12" name="Retângulo 11"/>
          <p:cNvSpPr/>
          <p:nvPr/>
        </p:nvSpPr>
        <p:spPr>
          <a:xfrm>
            <a:off x="1357290" y="6201811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 frequência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 é a frequência para a qual o ângulo </a:t>
            </a:r>
          </a:p>
          <a:p>
            <a:pPr marL="461772" indent="-342900">
              <a:buNone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de fase do controlador é igual a zero: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245998" y="6131883"/>
          <a:ext cx="1089025" cy="685800"/>
        </p:xfrm>
        <a:graphic>
          <a:graphicData uri="http://schemas.openxmlformats.org/presentationml/2006/ole">
            <p:oleObj spid="_x0000_s53251" name="Equação" r:id="rId9" imgW="723600" imgH="457200" progId="Equation.3">
              <p:embed/>
            </p:oleObj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6114402" y="6127844"/>
            <a:ext cx="1428760" cy="70968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71472" y="5429264"/>
            <a:ext cx="4857784" cy="49581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Considere um sistema com realimentação unitária e com a seguinte função de transferência a malha aberta: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Projetar um compensador para o sistema operar com uma constante de erro de velocidade </a:t>
            </a:r>
            <a:r>
              <a:rPr lang="pt-BR" sz="1800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= 10. Margem de fase de 50º e margem de ganho de, no mínimo, 10 dB.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1/7. Determina-se o valor de K para satisfazer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428992" y="2285992"/>
          <a:ext cx="1989137" cy="628650"/>
        </p:xfrm>
        <a:graphic>
          <a:graphicData uri="http://schemas.openxmlformats.org/presentationml/2006/ole">
            <p:oleObj spid="_x0000_s49154" name="Equação" r:id="rId3" imgW="1320480" imgH="41904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428728" y="3929066"/>
          <a:ext cx="5126037" cy="1293812"/>
        </p:xfrm>
        <a:graphic>
          <a:graphicData uri="http://schemas.openxmlformats.org/presentationml/2006/ole">
            <p:oleObj spid="_x0000_s49155" name="Equação" r:id="rId4" imgW="3403440" imgH="86328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32323" y="6084562"/>
          <a:ext cx="5624513" cy="668337"/>
        </p:xfrm>
        <a:graphic>
          <a:graphicData uri="http://schemas.openxmlformats.org/presentationml/2006/ole">
            <p:oleObj spid="_x0000_s49156" name="Equação" r:id="rId5" imgW="3504960" imgH="41904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643702" y="6215082"/>
          <a:ext cx="754062" cy="284162"/>
        </p:xfrm>
        <a:graphic>
          <a:graphicData uri="http://schemas.openxmlformats.org/presentationml/2006/ole">
            <p:oleObj spid="_x0000_s49158" name="Equação" r:id="rId6" imgW="469800" imgH="177480" progId="Equation.3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7358082" y="4500570"/>
          <a:ext cx="673100" cy="365125"/>
        </p:xfrm>
        <a:graphic>
          <a:graphicData uri="http://schemas.openxmlformats.org/presentationml/2006/ole">
            <p:oleObj spid="_x0000_s49159" name="Equação" r:id="rId7" imgW="419040" imgH="228600" progId="Equation.3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6858000" y="41433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Considerando: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072066" y="5143512"/>
            <a:ext cx="3935456" cy="15302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261122" y="1930660"/>
            <a:ext cx="3746400" cy="9899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Diagrama de Bode da função G com o valor de K ajustado: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362218"/>
            <a:ext cx="45529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286380" y="1928802"/>
            <a:ext cx="3857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2/7. Escolha da nova frequência de cruzamento de forma a não necessitar muito avanço/atraso do compensador.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31557" y="5214950"/>
            <a:ext cx="3862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3/7. Determina-se a frequência de corte relacionada ao atraso de fase do controlador: 1/T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0,15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(escolhida uma década abaixo da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nova frequência de corte).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57784" y="33002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Escolhida a fase de -180º, onde  a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frequência é, aproximadamente, 1,5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/s, sendo esta determinada como a nova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frequência de cruzamento do ganho.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42844" y="1643050"/>
            <a:ext cx="8864678" cy="10001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75"/>
            <a:ext cx="91440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4/7. Determinação do deslocamento máximo da fase do compensador mais acréscimo entre 5º e 12º . Cálculo do valor de                           e da frequência  </a:t>
            </a:r>
            <a:endParaRPr lang="pt-BR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Considerando o acréscimo de 5º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Calculando a frequência: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função de transferência da parcela de atraso do compensador é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714612" y="3643314"/>
          <a:ext cx="1038225" cy="688975"/>
        </p:xfrm>
        <a:graphic>
          <a:graphicData uri="http://schemas.openxmlformats.org/presentationml/2006/ole">
            <p:oleObj spid="_x0000_s50178" name="Equação" r:id="rId3" imgW="647640" imgH="431640" progId="Equation.3">
              <p:embed/>
            </p:oleObj>
          </a:graphicData>
        </a:graphic>
      </p:graphicFrame>
      <p:sp>
        <p:nvSpPr>
          <p:cNvPr id="15" name="Seta para a direita 14"/>
          <p:cNvSpPr/>
          <p:nvPr/>
        </p:nvSpPr>
        <p:spPr>
          <a:xfrm>
            <a:off x="3328557" y="2818688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429520" y="2786058"/>
          <a:ext cx="712788" cy="323850"/>
        </p:xfrm>
        <a:graphic>
          <a:graphicData uri="http://schemas.openxmlformats.org/presentationml/2006/ole">
            <p:oleObj spid="_x0000_s50180" name="Equação" r:id="rId4" imgW="444240" imgH="203040" progId="Equation.3">
              <p:embed/>
            </p:oleObj>
          </a:graphicData>
        </a:graphic>
      </p:graphicFrame>
      <p:sp>
        <p:nvSpPr>
          <p:cNvPr id="17" name="Seta para a direita 16"/>
          <p:cNvSpPr/>
          <p:nvPr/>
        </p:nvSpPr>
        <p:spPr>
          <a:xfrm>
            <a:off x="3929058" y="385762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786314" y="3857628"/>
          <a:ext cx="1790700" cy="365125"/>
        </p:xfrm>
        <a:graphic>
          <a:graphicData uri="http://schemas.openxmlformats.org/presentationml/2006/ole">
            <p:oleObj spid="_x0000_s50181" name="Equação" r:id="rId5" imgW="1117440" imgH="2286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364163" y="5600720"/>
          <a:ext cx="2162175" cy="685800"/>
        </p:xfrm>
        <a:graphic>
          <a:graphicData uri="http://schemas.openxmlformats.org/presentationml/2006/ole">
            <p:oleObj spid="_x0000_s50182" name="Equação" r:id="rId6" imgW="1434960" imgH="457200" progId="Equation.3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320147" y="2796728"/>
          <a:ext cx="1914525" cy="384175"/>
        </p:xfrm>
        <a:graphic>
          <a:graphicData uri="http://schemas.openxmlformats.org/presentationml/2006/ole">
            <p:oleObj spid="_x0000_s50184" name="Equação" r:id="rId7" imgW="1193760" imgH="241200" progId="Equation.3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857488" y="1928802"/>
          <a:ext cx="1385888" cy="687387"/>
        </p:xfrm>
        <a:graphic>
          <a:graphicData uri="http://schemas.openxmlformats.org/presentationml/2006/ole">
            <p:oleObj spid="_x0000_s50185" name="Equação" r:id="rId8" imgW="863280" imgH="431640" progId="Equation.3">
              <p:embed/>
            </p:oleObj>
          </a:graphicData>
        </a:graphic>
      </p:graphicFrame>
      <p:sp>
        <p:nvSpPr>
          <p:cNvPr id="16" name="Seta para a direita 15"/>
          <p:cNvSpPr/>
          <p:nvPr/>
        </p:nvSpPr>
        <p:spPr>
          <a:xfrm>
            <a:off x="6429388" y="2786058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5903913" y="2016125"/>
          <a:ext cx="1138237" cy="365125"/>
        </p:xfrm>
        <a:graphic>
          <a:graphicData uri="http://schemas.openxmlformats.org/presentationml/2006/ole">
            <p:oleObj spid="_x0000_s50187" name="Equação" r:id="rId9" imgW="711000" imgH="228600" progId="Equation.3">
              <p:embed/>
            </p:oleObj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1773238" y="5357813"/>
          <a:ext cx="2295525" cy="1293812"/>
        </p:xfrm>
        <a:graphic>
          <a:graphicData uri="http://schemas.openxmlformats.org/presentationml/2006/ole">
            <p:oleObj spid="_x0000_s50188" name="Equação" r:id="rId10" imgW="1523880" imgH="863280" progId="Equation.3">
              <p:embed/>
            </p:oleObj>
          </a:graphicData>
        </a:graphic>
      </p:graphicFrame>
      <p:sp>
        <p:nvSpPr>
          <p:cNvPr id="19" name="Seta para a direita 18"/>
          <p:cNvSpPr/>
          <p:nvPr/>
        </p:nvSpPr>
        <p:spPr>
          <a:xfrm>
            <a:off x="4429124" y="578645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95534" y="1643050"/>
            <a:ext cx="3976399" cy="47863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5/7. As frequências de corte da parcela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relacionada ao avanço de fase são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obtidas da seguinte maneira: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a) Traçar uma reta pelo ponto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(-13 dB, 1,5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/s) com inclinação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de + 20 dB/década.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(-13 dB é a contribuição do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compensador para a correção do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módulo de 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 para obtenção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da MF na frequência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cruzamento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selecionada);</a:t>
            </a: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b) As intersecções desta reta com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a linha de 0 dB e com a linha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de -20 dB determinam as </a:t>
            </a:r>
          </a:p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    frequências de corte.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524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6262" y="4786322"/>
            <a:ext cx="1228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4787622"/>
            <a:ext cx="1085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5357818" y="521495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Função de transferência da porção relativa ao avanço de fase do compensador é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6205538" y="6143644"/>
          <a:ext cx="1971675" cy="647700"/>
        </p:xfrm>
        <a:graphic>
          <a:graphicData uri="http://schemas.openxmlformats.org/presentationml/2006/ole">
            <p:oleObj spid="_x0000_s51202" name="Equação" r:id="rId6" imgW="1307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5143504" y="1448366"/>
            <a:ext cx="3768484" cy="857256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Sendo a função de transferência do sistema a malha aberta: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000628" y="2388358"/>
            <a:ext cx="4143404" cy="6834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214710" cy="36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955" y="3286124"/>
            <a:ext cx="4412639" cy="35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000628" y="2428970"/>
          <a:ext cx="4143404" cy="614259"/>
        </p:xfrm>
        <a:graphic>
          <a:graphicData uri="http://schemas.openxmlformats.org/presentationml/2006/ole">
            <p:oleObj spid="_x0000_s52228" name="Equação" r:id="rId5" imgW="3073320" imgH="457200" progId="Equation.3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319209" y="277006"/>
            <a:ext cx="85725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Projetar um compensador para o sistema operar com uma constante de erro de velocidade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10. Margem de fase de 50º e margem de ganho de, no mínimo, 10 dB.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500174"/>
            <a:ext cx="4714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6/7. Verificar a margem de ganho, se não for satisfatória, repetir o processo;</a:t>
            </a:r>
          </a:p>
          <a:p>
            <a:pPr marL="461772" indent="-342900">
              <a:buAutoNum type="arabicPeriod" startAt="5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7/7. Analisar a resposta do sistema e comparar os critérios requeridos e os obtidos, caso necessário, refazer o projeto.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0" y="1514901"/>
            <a:ext cx="4643438" cy="16997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2214554"/>
            <a:ext cx="4467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Respostas temporais:</a:t>
            </a: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Font typeface="+mj-lt"/>
              <a:buAutoNum type="arabicPeriod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EXEMPLO: COMPENSADOR POR ATRASO E AVANÇO DE FASE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256"/>
            <a:ext cx="1247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143116"/>
            <a:ext cx="4495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32652" y="290653"/>
            <a:ext cx="85725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61772" indent="-342900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Projetar um compensador para o sistema operar com uma constante de erro de velocidade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10. Margem de fase de 50º e margem de ganho de, no mínimo, 10 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Aproximações das relações entre parâmetros da resposta temporal ao degrau e parâmetros da resposta em frequência: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Ganho em baixa frequência		Constantes de erro estacionário  	                                                                         (regime permanente)</a:t>
            </a:r>
          </a:p>
          <a:p>
            <a:pPr lvl="1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Margem de Fase,                   	         PO% (considerando aproximação         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de  segunda ordem)</a:t>
            </a: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429124" y="3000372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071934" y="4071942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428860" y="5214950"/>
          <a:ext cx="4298951" cy="1038225"/>
        </p:xfrm>
        <a:graphic>
          <a:graphicData uri="http://schemas.openxmlformats.org/presentationml/2006/ole">
            <p:oleObj spid="_x0000_s1026" name="Equação" r:id="rId3" imgW="2095200" imgH="50796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901426" y="3961901"/>
          <a:ext cx="1068387" cy="415925"/>
        </p:xfrm>
        <a:graphic>
          <a:graphicData uri="http://schemas.openxmlformats.org/presentationml/2006/ole">
            <p:oleObj spid="_x0000_s1027" name="Equação" r:id="rId4" imgW="520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Aproximações das relações entre parâmetros da resposta temporal ao degrau e parâmetros da resposta em frequência: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Banda passante		Relação de amortecimento e tempo de assentamento </a:t>
            </a:r>
          </a:p>
          <a:p>
            <a:pPr lvl="1"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					ou relação de amortecimento e tempo de pico</a:t>
            </a: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714612" y="2928934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1" y="3871933"/>
            <a:ext cx="423481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62409"/>
            <a:ext cx="4267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929198"/>
            <a:ext cx="4981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9274" y="1643050"/>
            <a:ext cx="3943320" cy="4625609"/>
          </a:xfrm>
        </p:spPr>
        <p:txBody>
          <a:bodyPr>
            <a:norm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partir da análise do diagrama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Nyquist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um ganho com magnitude inferior a 0 dB na frequência onde a fase é -180</a:t>
            </a:r>
            <a:r>
              <a:rPr lang="pt-BR" sz="2100" baseline="30000" dirty="0" smtClean="0">
                <a:latin typeface="Times New Roman" pitchFamily="18" charset="0"/>
                <a:cs typeface="Times New Roman" pitchFamily="18" charset="0"/>
              </a:rPr>
              <a:t>º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garante um sistema estável em malha fechada (sistemas de fase mínima).</a:t>
            </a:r>
          </a:p>
          <a:p>
            <a:pPr lvl="1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RELEMBRANDO...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3629025"/>
            <a:ext cx="41624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550926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572132" y="4357694"/>
          <a:ext cx="2397125" cy="466725"/>
        </p:xfrm>
        <a:graphic>
          <a:graphicData uri="http://schemas.openxmlformats.org/presentationml/2006/ole">
            <p:oleObj spid="_x0000_s2050" name="Equação" r:id="rId5" imgW="116820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81550" y="5072074"/>
          <a:ext cx="4362450" cy="1227138"/>
        </p:xfrm>
        <a:graphic>
          <a:graphicData uri="http://schemas.openxmlformats.org/presentationml/2006/ole">
            <p:oleObj spid="_x0000_s2051" name="Equação" r:id="rId6" imgW="25016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358246" cy="4625609"/>
          </a:xfrm>
        </p:spPr>
        <p:txBody>
          <a:bodyPr>
            <a:normAutofit lnSpcReduction="10000"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Será utilizado o diagrama de Bode no desenvolvimento dos projetos aqui analisados devido a simplicidade da sua operação gráfica.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Em termos gerais,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projeto segue as seguintes etapas: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Ajuste do ganho a malha aberta para atender o requisito do regime permanente (especificação quanto ao erro de estado estacionário) ;</a:t>
            </a:r>
          </a:p>
          <a:p>
            <a:pPr marL="800100" lvl="1" indent="-342900"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Obtenção do diagrama de Bode a malha aberta (já considerando o ganho projetado no item 1) e ;</a:t>
            </a:r>
          </a:p>
          <a:p>
            <a:pPr marL="800100" lvl="1" indent="-342900"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Seleção do compensador e determinação dos seus parâmetros (o item 3 somente é considerado se o item 2 NÃO resultar em um sistema satisfatório).</a:t>
            </a:r>
          </a:p>
          <a:p>
            <a:pPr marL="800100" lvl="1" indent="-342900">
              <a:buAutoNum type="arabicParenR"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443914" cy="4911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Exemplo)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Considere um sistema com realimentação unitária e com a seguinte função de transferência a malha aberta:</a:t>
            </a: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OBJETIVO: Determinar o valor de </a:t>
            </a:r>
          </a:p>
          <a:p>
            <a:pPr>
              <a:buNone/>
            </a:pPr>
            <a:r>
              <a:rPr lang="pt-BR" sz="1800" i="1" dirty="0" smtClean="0">
                <a:latin typeface="Times New Roman" pitchFamily="18" charset="0"/>
                <a:cs typeface="Times New Roman" pitchFamily="18" charset="0"/>
              </a:rPr>
              <a:t>	K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usando a resposta em frequência,</a:t>
            </a: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para que a resposta ao degrau tenha </a:t>
            </a: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um PO%  = 20%.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PROCEDIMENTOS: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arenR"/>
            </a:pP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065276" lvl="2" indent="-342900">
              <a:buNone/>
            </a:pP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4282" y="5143512"/>
            <a:ext cx="4143404" cy="12144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DO GANHO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106" y="3019448"/>
            <a:ext cx="4591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672950" y="2030884"/>
          <a:ext cx="3022494" cy="812748"/>
        </p:xfrm>
        <a:graphic>
          <a:graphicData uri="http://schemas.openxmlformats.org/presentationml/2006/ole">
            <p:oleObj spid="_x0000_s4098" name="Equação" r:id="rId4" imgW="1549080" imgH="419040" progId="Equation.3">
              <p:embed/>
            </p:oleObj>
          </a:graphicData>
        </a:graphic>
      </p:graphicFrame>
      <p:sp>
        <p:nvSpPr>
          <p:cNvPr id="8" name="Retângulo 7"/>
          <p:cNvSpPr/>
          <p:nvPr/>
        </p:nvSpPr>
        <p:spPr>
          <a:xfrm>
            <a:off x="214282" y="514351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1/4.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Obter o diagrama de Bode (magnitude 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e fase) para um valor coerente do 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ganho (tipicamente em 0dB para 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baixas frequências, ou seja,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1);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14282" y="5148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3/4. Determinar a frequência,           , no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diagrama de Bode, que determina a fase desejada (calculada no item 2)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4282" y="5120267"/>
            <a:ext cx="3855713" cy="95193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4911361"/>
          </a:xfrm>
        </p:spPr>
        <p:txBody>
          <a:bodyPr>
            <a:normAutofit/>
          </a:bodyPr>
          <a:lstStyle/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DO GANHO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106" y="3019448"/>
            <a:ext cx="4591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5819" y="3000372"/>
            <a:ext cx="46767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577962" y="3146426"/>
          <a:ext cx="1065212" cy="425450"/>
        </p:xfrm>
        <a:graphic>
          <a:graphicData uri="http://schemas.openxmlformats.org/presentationml/2006/ole">
            <p:oleObj spid="_x0000_s5122" name="Equação" r:id="rId6" imgW="571320" imgH="228600" progId="Equation.3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817553" y="3676655"/>
          <a:ext cx="2397125" cy="466725"/>
        </p:xfrm>
        <a:graphic>
          <a:graphicData uri="http://schemas.openxmlformats.org/presentationml/2006/ole">
            <p:oleObj spid="_x0000_s5124" name="Equação" r:id="rId7" imgW="116820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85720" y="4248159"/>
          <a:ext cx="3516312" cy="466725"/>
        </p:xfrm>
        <a:graphic>
          <a:graphicData uri="http://schemas.openxmlformats.org/presentationml/2006/ole">
            <p:oleObj spid="_x0000_s5125" name="Equação" r:id="rId8" imgW="1714320" imgH="228600" progId="Equation.3">
              <p:embed/>
            </p:oleObj>
          </a:graphicData>
        </a:graphic>
      </p:graphicFrame>
      <p:graphicFrame>
        <p:nvGraphicFramePr>
          <p:cNvPr id="5127" name="Object 5"/>
          <p:cNvGraphicFramePr>
            <a:graphicFrameLocks noChangeAspect="1"/>
          </p:cNvGraphicFramePr>
          <p:nvPr/>
        </p:nvGraphicFramePr>
        <p:xfrm>
          <a:off x="1000100" y="6215082"/>
          <a:ext cx="2189163" cy="492125"/>
        </p:xfrm>
        <a:graphic>
          <a:graphicData uri="http://schemas.openxmlformats.org/presentationml/2006/ole">
            <p:oleObj spid="_x0000_s5127" name="Equação" r:id="rId9" imgW="1066680" imgH="24120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984400" y="5043902"/>
          <a:ext cx="574675" cy="542925"/>
        </p:xfrm>
        <a:graphic>
          <a:graphicData uri="http://schemas.openxmlformats.org/presentationml/2006/ole">
            <p:oleObj spid="_x0000_s5128" name="Equação" r:id="rId10" imgW="253800" imgH="241200" progId="Equation.3">
              <p:embed/>
            </p:oleObj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571472" y="1714488"/>
            <a:ext cx="8358246" cy="11600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36478" y="1992573"/>
            <a:ext cx="87932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2/4. Usando as equações:                                                    e</a:t>
            </a:r>
          </a:p>
          <a:p>
            <a:pPr marL="1065276" lvl="2" indent="-342900">
              <a:buNone/>
            </a:pP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065276" lvl="2" indent="-342900">
              <a:buNone/>
            </a:pP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determinar a margem de fase requerida pela porcentagem de ultrapassagem (PO%);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66011" y="1873793"/>
            <a:ext cx="258032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5864460" y="1743089"/>
          <a:ext cx="2908293" cy="858314"/>
        </p:xfrm>
        <a:graphic>
          <a:graphicData uri="http://schemas.openxmlformats.org/presentationml/2006/ole">
            <p:oleObj spid="_x0000_s5129" name="Equação" r:id="rId12" imgW="171432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5347</TotalTime>
  <Words>2511</Words>
  <Application>Microsoft Office PowerPoint</Application>
  <PresentationFormat>Apresentação na tela (4:3)</PresentationFormat>
  <Paragraphs>711</Paragraphs>
  <Slides>37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Módulo</vt:lpstr>
      <vt:lpstr>Equação</vt:lpstr>
      <vt:lpstr>Slide 1</vt:lpstr>
      <vt:lpstr>HOJE...</vt:lpstr>
      <vt:lpstr>INTRODUÇÃO</vt:lpstr>
      <vt:lpstr>INTRODUÇÃO</vt:lpstr>
      <vt:lpstr>INTRODUÇÃO</vt:lpstr>
      <vt:lpstr>RELEMBRANDO...</vt:lpstr>
      <vt:lpstr>INTRODUÇÃO</vt:lpstr>
      <vt:lpstr>PROJETO DO GANHO</vt:lpstr>
      <vt:lpstr>PROJETO DO GANHO</vt:lpstr>
      <vt:lpstr>PROJETO DO GANHO</vt:lpstr>
      <vt:lpstr>COMPENSADOR POR AVANÇO DE FASE</vt:lpstr>
      <vt:lpstr>COMPENSADOR POR AVANÇO DE FASE</vt:lpstr>
      <vt:lpstr>PROJETO AVANÇO DE FASE</vt:lpstr>
      <vt:lpstr>EXEMPLO: PROJETO AVANÇO DE FASE</vt:lpstr>
      <vt:lpstr>EXEMPLO: PROJETO AVANÇO DE FASE</vt:lpstr>
      <vt:lpstr>EXEMPLO: PROJETO AVANÇO DE FASE</vt:lpstr>
      <vt:lpstr>EXEMPLO: PROJETO AVANÇO DE FASE</vt:lpstr>
      <vt:lpstr>EXEMPLO: PROJETO AVANÇO DE FASE</vt:lpstr>
      <vt:lpstr>EXEMPLO: PROJETO AVANÇO DE FASE</vt:lpstr>
      <vt:lpstr>EXEMPLO: PROJETO AVANÇO DE FASE</vt:lpstr>
      <vt:lpstr>COMPENSADOR POR ATRASO DE FASE</vt:lpstr>
      <vt:lpstr>COMPENSADOR POR ATRASO DE FASE</vt:lpstr>
      <vt:lpstr>EXEMPLO: PROJETO ATRASO DE FASE</vt:lpstr>
      <vt:lpstr>EXEMPLO: PROJETO ATRASO DE FASE</vt:lpstr>
      <vt:lpstr>EXEMPLO: PROJETO ATRASO DE FASE</vt:lpstr>
      <vt:lpstr>EXEMPLO: PROJETO ATRASO DE FASE</vt:lpstr>
      <vt:lpstr>EXEMPLO: PROJETO ATRASO DE FASE</vt:lpstr>
      <vt:lpstr>EXEMPLO: PROJETO ATRASO DE FASE</vt:lpstr>
      <vt:lpstr>Slide 29</vt:lpstr>
      <vt:lpstr>COMPENSADOR POR ATRASO E AVANÇO DE FASE</vt:lpstr>
      <vt:lpstr>COMPENSADOR POR ATRASO E AVANÇO DE FASE</vt:lpstr>
      <vt:lpstr>EXEMPLO: COMPENSADOR POR ATRASO E AVANÇO DE FASE</vt:lpstr>
      <vt:lpstr>EXEMPLO: COMPENSADOR POR ATRASO E AVANÇO DE FASE</vt:lpstr>
      <vt:lpstr>EXEMPLO: COMPENSADOR POR ATRASO E AVANÇO DE FASE</vt:lpstr>
      <vt:lpstr>EXEMPLO: COMPENSADOR POR ATRASO E AVANÇO DE FASE</vt:lpstr>
      <vt:lpstr>EXEMPLO: COMPENSADOR POR ATRASO E AVANÇO DE FASE</vt:lpstr>
      <vt:lpstr>EXEMPLO: COMPENSADOR POR ATRASO E AVANÇO DE FASE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876</cp:revision>
  <dcterms:created xsi:type="dcterms:W3CDTF">2012-12-02T20:53:22Z</dcterms:created>
  <dcterms:modified xsi:type="dcterms:W3CDTF">2015-02-06T11:47:59Z</dcterms:modified>
</cp:coreProperties>
</file>