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37"/>
  </p:notesMasterIdLst>
  <p:handoutMasterIdLst>
    <p:handoutMasterId r:id="rId38"/>
  </p:handoutMasterIdLst>
  <p:sldIdLst>
    <p:sldId id="413" r:id="rId2"/>
    <p:sldId id="414" r:id="rId3"/>
    <p:sldId id="327" r:id="rId4"/>
    <p:sldId id="360" r:id="rId5"/>
    <p:sldId id="314" r:id="rId6"/>
    <p:sldId id="316" r:id="rId7"/>
    <p:sldId id="359" r:id="rId8"/>
    <p:sldId id="384" r:id="rId9"/>
    <p:sldId id="385" r:id="rId10"/>
    <p:sldId id="386" r:id="rId11"/>
    <p:sldId id="361" r:id="rId12"/>
    <p:sldId id="362" r:id="rId13"/>
    <p:sldId id="363" r:id="rId14"/>
    <p:sldId id="364" r:id="rId15"/>
    <p:sldId id="366" r:id="rId16"/>
    <p:sldId id="387" r:id="rId17"/>
    <p:sldId id="367" r:id="rId18"/>
    <p:sldId id="369" r:id="rId19"/>
    <p:sldId id="388" r:id="rId20"/>
    <p:sldId id="389" r:id="rId21"/>
    <p:sldId id="390" r:id="rId22"/>
    <p:sldId id="391" r:id="rId23"/>
    <p:sldId id="392" r:id="rId24"/>
    <p:sldId id="393" r:id="rId25"/>
    <p:sldId id="394" r:id="rId26"/>
    <p:sldId id="395" r:id="rId27"/>
    <p:sldId id="396" r:id="rId28"/>
    <p:sldId id="397" r:id="rId29"/>
    <p:sldId id="398" r:id="rId30"/>
    <p:sldId id="399" r:id="rId31"/>
    <p:sldId id="409" r:id="rId32"/>
    <p:sldId id="401" r:id="rId33"/>
    <p:sldId id="402" r:id="rId34"/>
    <p:sldId id="403" r:id="rId35"/>
    <p:sldId id="404" r:id="rId36"/>
  </p:sldIdLst>
  <p:sldSz cx="9144000" cy="6858000" type="screen4x3"/>
  <p:notesSz cx="7102475" cy="102346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731" autoAdjust="0"/>
    <p:restoredTop sz="94660"/>
  </p:normalViewPr>
  <p:slideViewPr>
    <p:cSldViewPr>
      <p:cViewPr>
        <p:scale>
          <a:sx n="70" d="100"/>
          <a:sy n="70" d="100"/>
        </p:scale>
        <p:origin x="-1380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86.wmf"/><Relationship Id="rId1" Type="http://schemas.openxmlformats.org/officeDocument/2006/relationships/image" Target="../media/image8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/>
          <a:lstStyle>
            <a:lvl1pPr algn="l">
              <a:defRPr sz="13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4023092" y="0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/>
          <a:lstStyle>
            <a:lvl1pPr algn="r">
              <a:defRPr sz="1300"/>
            </a:lvl1pPr>
          </a:lstStyle>
          <a:p>
            <a:fld id="{FF0F27F7-9238-4A7E-8A82-0A0FD2788A42}" type="datetimeFigureOut">
              <a:rPr lang="pt-BR" smtClean="0"/>
              <a:pPr/>
              <a:t>10/02/2015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 anchor="b"/>
          <a:lstStyle>
            <a:lvl1pPr algn="l">
              <a:defRPr sz="13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4023092" y="9721106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 anchor="b"/>
          <a:lstStyle>
            <a:lvl1pPr algn="r">
              <a:defRPr sz="1300"/>
            </a:lvl1pPr>
          </a:lstStyle>
          <a:p>
            <a:fld id="{0B804960-4868-4EA6-B831-215143F2612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4022725" y="0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0FC978-23B4-40F2-81A6-6EC4B276AD48}" type="datetimeFigureOut">
              <a:rPr lang="pt-BR" smtClean="0"/>
              <a:pPr/>
              <a:t>10/02/2015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3250" cy="4605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4022725" y="9721850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7EB865-F237-4F66-BC4A-C91543FAFE7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Chamamos </a:t>
            </a:r>
            <a:r>
              <a:rPr lang="pt-BR" sz="1200" b="1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posto</a:t>
            </a:r>
            <a:r>
              <a:rPr lang="pt-B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de una matriz  </a:t>
            </a:r>
            <a:r>
              <a:rPr lang="pt-BR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pt-B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 ao número de linhas (ou colunas) </a:t>
            </a:r>
            <a:r>
              <a:rPr lang="pt-BR" sz="1200" b="1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linearmente independentes</a:t>
            </a:r>
            <a:r>
              <a:rPr lang="pt-B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7EB865-F237-4F66-BC4A-C91543FAFE73}" type="slidenum">
              <a:rPr lang="pt-BR" smtClean="0"/>
              <a:pPr/>
              <a:t>11</a:t>
            </a:fld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Determinante de </a:t>
            </a:r>
            <a:r>
              <a:rPr lang="pt-BR" dirty="0" err="1" smtClean="0"/>
              <a:t>phi</a:t>
            </a:r>
            <a:r>
              <a:rPr lang="pt-BR" dirty="0" smtClean="0"/>
              <a:t> igual a zero: sistema não controlável.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7EB865-F237-4F66-BC4A-C91543FAFE73}" type="slidenum">
              <a:rPr lang="pt-BR" smtClean="0"/>
              <a:pPr/>
              <a:t>12</a:t>
            </a:fld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dirty="0" err="1" smtClean="0"/>
              <a:t>Determinabnte</a:t>
            </a:r>
            <a:r>
              <a:rPr lang="pt-BR" dirty="0" smtClean="0"/>
              <a:t> de </a:t>
            </a:r>
            <a:r>
              <a:rPr lang="pt-BR" dirty="0" err="1" smtClean="0"/>
              <a:t>phi</a:t>
            </a:r>
            <a:r>
              <a:rPr lang="pt-BR" dirty="0" smtClean="0"/>
              <a:t> igual</a:t>
            </a:r>
            <a:r>
              <a:rPr lang="pt-BR" baseline="0" dirty="0" smtClean="0"/>
              <a:t> a zero: sistema não observável.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7EB865-F237-4F66-BC4A-C91543FAFE73}" type="slidenum">
              <a:rPr lang="pt-BR" smtClean="0"/>
              <a:pPr/>
              <a:t>15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10/02/2015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0" name="Retângulo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10/02/2015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10/02/2015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10/02/2015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10/02/2015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10/02/2015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10/02/2015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10/02/2015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10/02/2015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10/02/2015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2" name="Retângulo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2E700DB3-DBF0-4086-B675-117E7A9610B8}" type="datetimeFigureOut">
              <a:rPr lang="pt-BR" smtClean="0"/>
              <a:pPr/>
              <a:t>10/02/2015</a:t>
            </a:fld>
            <a:endParaRPr lang="pt-BR"/>
          </a:p>
        </p:txBody>
      </p:sp>
      <p:sp>
        <p:nvSpPr>
          <p:cNvPr id="11" name="Retângulo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tângulo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2E700DB3-DBF0-4086-B675-117E7A9610B8}" type="datetimeFigureOut">
              <a:rPr lang="pt-BR" smtClean="0"/>
              <a:pPr/>
              <a:t>10/02/2015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paginapessoal.utfpr.edu.br/chiamenti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2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8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Relationship Id="rId9" Type="http://schemas.openxmlformats.org/officeDocument/2006/relationships/oleObject" Target="../embeddings/oleObject1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3" Type="http://schemas.openxmlformats.org/officeDocument/2006/relationships/image" Target="../media/image26.png"/><Relationship Id="rId7" Type="http://schemas.openxmlformats.org/officeDocument/2006/relationships/image" Target="../media/image29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18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19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0.png"/><Relationship Id="rId5" Type="http://schemas.openxmlformats.org/officeDocument/2006/relationships/oleObject" Target="../embeddings/oleObject3.bin"/><Relationship Id="rId4" Type="http://schemas.openxmlformats.org/officeDocument/2006/relationships/image" Target="../media/image33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37.png"/><Relationship Id="rId7" Type="http://schemas.openxmlformats.org/officeDocument/2006/relationships/image" Target="../media/image4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40.png"/><Relationship Id="rId11" Type="http://schemas.openxmlformats.org/officeDocument/2006/relationships/oleObject" Target="../embeddings/oleObject7.bin"/><Relationship Id="rId5" Type="http://schemas.openxmlformats.org/officeDocument/2006/relationships/image" Target="../media/image39.png"/><Relationship Id="rId10" Type="http://schemas.openxmlformats.org/officeDocument/2006/relationships/oleObject" Target="../embeddings/oleObject6.bin"/><Relationship Id="rId4" Type="http://schemas.openxmlformats.org/officeDocument/2006/relationships/image" Target="../media/image38.png"/><Relationship Id="rId9" Type="http://schemas.openxmlformats.org/officeDocument/2006/relationships/oleObject" Target="../embeddings/oleObject5.bin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7" Type="http://schemas.openxmlformats.org/officeDocument/2006/relationships/image" Target="../media/image47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6.png"/><Relationship Id="rId5" Type="http://schemas.openxmlformats.org/officeDocument/2006/relationships/image" Target="../media/image45.png"/><Relationship Id="rId4" Type="http://schemas.openxmlformats.org/officeDocument/2006/relationships/image" Target="../media/image4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7" Type="http://schemas.openxmlformats.org/officeDocument/2006/relationships/image" Target="../media/image55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4.png"/><Relationship Id="rId5" Type="http://schemas.openxmlformats.org/officeDocument/2006/relationships/image" Target="../media/image53.png"/><Relationship Id="rId4" Type="http://schemas.openxmlformats.org/officeDocument/2006/relationships/image" Target="../media/image5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7.png"/><Relationship Id="rId7" Type="http://schemas.openxmlformats.org/officeDocument/2006/relationships/image" Target="../media/image61.png"/><Relationship Id="rId2" Type="http://schemas.openxmlformats.org/officeDocument/2006/relationships/image" Target="../media/image5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0.png"/><Relationship Id="rId5" Type="http://schemas.openxmlformats.org/officeDocument/2006/relationships/image" Target="../media/image59.png"/><Relationship Id="rId4" Type="http://schemas.openxmlformats.org/officeDocument/2006/relationships/image" Target="../media/image58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6.png"/><Relationship Id="rId3" Type="http://schemas.openxmlformats.org/officeDocument/2006/relationships/image" Target="../media/image62.png"/><Relationship Id="rId7" Type="http://schemas.openxmlformats.org/officeDocument/2006/relationships/image" Target="../media/image65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9.png"/><Relationship Id="rId5" Type="http://schemas.openxmlformats.org/officeDocument/2006/relationships/image" Target="../media/image64.png"/><Relationship Id="rId10" Type="http://schemas.openxmlformats.org/officeDocument/2006/relationships/image" Target="../media/image68.png"/><Relationship Id="rId4" Type="http://schemas.openxmlformats.org/officeDocument/2006/relationships/image" Target="../media/image63.png"/><Relationship Id="rId9" Type="http://schemas.openxmlformats.org/officeDocument/2006/relationships/image" Target="../media/image67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9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2.png"/><Relationship Id="rId5" Type="http://schemas.openxmlformats.org/officeDocument/2006/relationships/image" Target="../media/image71.png"/><Relationship Id="rId4" Type="http://schemas.openxmlformats.org/officeDocument/2006/relationships/image" Target="../media/image70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4.png"/><Relationship Id="rId2" Type="http://schemas.openxmlformats.org/officeDocument/2006/relationships/image" Target="../media/image7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9.pn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png"/><Relationship Id="rId3" Type="http://schemas.openxmlformats.org/officeDocument/2006/relationships/image" Target="../media/image57.png"/><Relationship Id="rId7" Type="http://schemas.openxmlformats.org/officeDocument/2006/relationships/image" Target="../media/image74.png"/><Relationship Id="rId2" Type="http://schemas.openxmlformats.org/officeDocument/2006/relationships/image" Target="../media/image5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6.png"/><Relationship Id="rId5" Type="http://schemas.openxmlformats.org/officeDocument/2006/relationships/image" Target="../media/image73.png"/><Relationship Id="rId10" Type="http://schemas.openxmlformats.org/officeDocument/2006/relationships/image" Target="../media/image67.png"/><Relationship Id="rId4" Type="http://schemas.openxmlformats.org/officeDocument/2006/relationships/image" Target="../media/image75.png"/><Relationship Id="rId9" Type="http://schemas.openxmlformats.org/officeDocument/2006/relationships/image" Target="../media/image66.pn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5.png"/><Relationship Id="rId3" Type="http://schemas.openxmlformats.org/officeDocument/2006/relationships/image" Target="../media/image78.png"/><Relationship Id="rId7" Type="http://schemas.openxmlformats.org/officeDocument/2006/relationships/image" Target="../media/image82.png"/><Relationship Id="rId2" Type="http://schemas.openxmlformats.org/officeDocument/2006/relationships/image" Target="../media/image7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1.png"/><Relationship Id="rId5" Type="http://schemas.openxmlformats.org/officeDocument/2006/relationships/image" Target="../media/image80.png"/><Relationship Id="rId4" Type="http://schemas.openxmlformats.org/officeDocument/2006/relationships/image" Target="../media/image79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3.png"/><Relationship Id="rId2" Type="http://schemas.openxmlformats.org/officeDocument/2006/relationships/image" Target="../media/image5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4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88.png"/><Relationship Id="rId5" Type="http://schemas.openxmlformats.org/officeDocument/2006/relationships/oleObject" Target="../embeddings/oleObject9.bin"/><Relationship Id="rId4" Type="http://schemas.openxmlformats.org/officeDocument/2006/relationships/image" Target="../media/image87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8.png"/><Relationship Id="rId2" Type="http://schemas.openxmlformats.org/officeDocument/2006/relationships/image" Target="../media/image8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7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image" Target="../media/image90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2.png"/><Relationship Id="rId2" Type="http://schemas.openxmlformats.org/officeDocument/2006/relationships/image" Target="../media/image91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4.png"/><Relationship Id="rId2" Type="http://schemas.openxmlformats.org/officeDocument/2006/relationships/image" Target="../media/image9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7.png"/><Relationship Id="rId5" Type="http://schemas.openxmlformats.org/officeDocument/2006/relationships/image" Target="../media/image96.png"/><Relationship Id="rId4" Type="http://schemas.openxmlformats.org/officeDocument/2006/relationships/image" Target="../media/image95.png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3.png"/><Relationship Id="rId3" Type="http://schemas.openxmlformats.org/officeDocument/2006/relationships/image" Target="../media/image99.png"/><Relationship Id="rId7" Type="http://schemas.openxmlformats.org/officeDocument/2006/relationships/image" Target="../media/image92.png"/><Relationship Id="rId2" Type="http://schemas.openxmlformats.org/officeDocument/2006/relationships/image" Target="../media/image9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2.png"/><Relationship Id="rId5" Type="http://schemas.openxmlformats.org/officeDocument/2006/relationships/image" Target="../media/image101.png"/><Relationship Id="rId4" Type="http://schemas.openxmlformats.org/officeDocument/2006/relationships/image" Target="../media/image100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5.png"/><Relationship Id="rId2" Type="http://schemas.openxmlformats.org/officeDocument/2006/relationships/image" Target="../media/image10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8.png"/><Relationship Id="rId5" Type="http://schemas.openxmlformats.org/officeDocument/2006/relationships/image" Target="../media/image107.png"/><Relationship Id="rId4" Type="http://schemas.openxmlformats.org/officeDocument/2006/relationships/image" Target="../media/image106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71406" y="4549700"/>
            <a:ext cx="900115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 CONTATOS PARA DÚVIDAS</a:t>
            </a:r>
          </a:p>
          <a:p>
            <a:pPr lvl="1"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- Email: </a:t>
            </a:r>
            <a:r>
              <a:rPr lang="pt-BR" sz="2100" u="sng" dirty="0" smtClean="0">
                <a:latin typeface="Times New Roman" pitchFamily="18" charset="0"/>
                <a:cs typeface="Times New Roman" pitchFamily="18" charset="0"/>
              </a:rPr>
              <a:t>ismael.utfpr@gmail.com</a:t>
            </a:r>
            <a:endParaRPr lang="pt-BR" sz="2100" b="1" u="sng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Tx/>
              <a:buChar char="-"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Local: DAELT/UTFPR</a:t>
            </a:r>
          </a:p>
          <a:p>
            <a:pPr lvl="1"/>
            <a:endParaRPr lang="pt-BR" sz="2100" b="1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 PLANO DE ENSINO, PLANO DE AULAS E INFORMAÇÕES:</a:t>
            </a:r>
          </a:p>
          <a:p>
            <a:pPr lvl="2"/>
            <a:r>
              <a:rPr lang="pt-BR" sz="2100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https://paginapessoal.utfpr.edu.br/chiamenti</a:t>
            </a:r>
            <a:endParaRPr lang="pt-BR" sz="2100" u="sng" dirty="0" smtClean="0"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pt-BR" u="sng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80076" y="285728"/>
            <a:ext cx="1021080" cy="792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2844" y="285728"/>
            <a:ext cx="1674495" cy="891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Subtítulo 2"/>
          <p:cNvSpPr txBox="1">
            <a:spLocks/>
          </p:cNvSpPr>
          <p:nvPr/>
        </p:nvSpPr>
        <p:spPr>
          <a:xfrm>
            <a:off x="1785918" y="142852"/>
            <a:ext cx="8077200" cy="1642492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pt-BR" sz="2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Disciplina: Sistemas de Controle 1 -  ET76H</a:t>
            </a: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pt-BR" sz="2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Prof. Dr. Ismael </a:t>
            </a:r>
            <a:r>
              <a:rPr kumimoji="0" lang="pt-BR" sz="25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Chiamenti</a:t>
            </a:r>
            <a:r>
              <a:rPr kumimoji="0" lang="pt-BR" sz="2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pt-BR" sz="2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2014/2</a:t>
            </a:r>
            <a:endParaRPr kumimoji="0" lang="pt-BR" sz="25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3318060" y="2714620"/>
            <a:ext cx="1754006" cy="6617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700" b="1" dirty="0" smtClean="0">
                <a:latin typeface="Times New Roman" pitchFamily="18" charset="0"/>
                <a:cs typeface="Times New Roman" pitchFamily="18" charset="0"/>
              </a:rPr>
              <a:t>Aula 14</a:t>
            </a:r>
            <a:endParaRPr lang="pt-BR" sz="37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6340" y="1524311"/>
            <a:ext cx="8911988" cy="522709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Caso aplicável para o sistema com raízes múltiplas no denominador:</a:t>
            </a: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No caso acima foi considerada uma multiplicidade de ordem 3: p1=p2=p3.</a:t>
            </a:r>
          </a:p>
        </p:txBody>
      </p:sp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FORMA CANÔNICA DE JORDAN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505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82349" y="2064862"/>
            <a:ext cx="4663440" cy="594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505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4737" y="2791180"/>
            <a:ext cx="694944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5060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6472" y="4129078"/>
            <a:ext cx="5307806" cy="242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5061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977687" y="4360435"/>
            <a:ext cx="2960370" cy="1760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Retângulo de cantos arredondados 10"/>
          <p:cNvSpPr/>
          <p:nvPr/>
        </p:nvSpPr>
        <p:spPr>
          <a:xfrm>
            <a:off x="61636" y="4039736"/>
            <a:ext cx="5581934" cy="2603973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Retângulo de cantos arredondados 11"/>
          <p:cNvSpPr/>
          <p:nvPr/>
        </p:nvSpPr>
        <p:spPr>
          <a:xfrm>
            <a:off x="5929322" y="4326340"/>
            <a:ext cx="3134052" cy="1857388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9182" y="1569492"/>
            <a:ext cx="8939284" cy="528850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Considerando um sistema, contínuo no tempo, que possui a seguinte equação de estados:</a:t>
            </a: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: vetor de estado (n-dimensional);</a:t>
            </a:r>
          </a:p>
          <a:p>
            <a:pPr>
              <a:buNone/>
            </a:pP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: sinal de controle (escalar);</a:t>
            </a:r>
          </a:p>
          <a:p>
            <a:pPr>
              <a:buNone/>
            </a:pP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: matriz n x n;</a:t>
            </a:r>
          </a:p>
          <a:p>
            <a:pPr>
              <a:buNone/>
            </a:pP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: matriz n x 1.</a:t>
            </a: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O sistema representado pelo sistema matricial acima é de </a:t>
            </a: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estados completamente controláveis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se, e somente se, os vetores              </a:t>
            </a:r>
          </a:p>
          <a:p>
            <a:pPr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B, AB,...,</a:t>
            </a:r>
            <a:r>
              <a:rPr lang="pt-BR" sz="2100" b="1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pt-BR" sz="2100" baseline="30000" dirty="0" err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pt-BR" sz="2100" baseline="30000" dirty="0" smtClean="0"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, forem linearmente independentes, ou seja, se o posto da matriz n x n for n (posto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completo, no caso estudado, </a:t>
            </a:r>
            <a:r>
              <a:rPr lang="pt-BR" sz="2100" dirty="0" err="1" smtClean="0">
                <a:latin typeface="Times New Roman" pitchFamily="18" charset="0"/>
                <a:cs typeface="Times New Roman" pitchFamily="18" charset="0"/>
              </a:rPr>
              <a:t>det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≠0):</a:t>
            </a: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CONTROLABILIDADE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9697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868" y="2357430"/>
            <a:ext cx="1791653" cy="308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9699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625681" y="6023630"/>
            <a:ext cx="3574733" cy="334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CONTROLABILIDADE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285720" y="1643050"/>
            <a:ext cx="8072494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EXEMPLO 1: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Verificar se o sistema a seguir é controlável</a:t>
            </a:r>
            <a:endParaRPr lang="pt-BR" sz="21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8673" name="Picture 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7158" y="2143116"/>
            <a:ext cx="3790950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11141" y="3885758"/>
            <a:ext cx="1535430" cy="29346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1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408095" y="3419190"/>
            <a:ext cx="1791653" cy="308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CaixaDeTexto 8"/>
          <p:cNvSpPr txBox="1"/>
          <p:nvPr/>
        </p:nvSpPr>
        <p:spPr>
          <a:xfrm>
            <a:off x="6235530" y="4722125"/>
            <a:ext cx="252080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Matriz singular (posto da matriz  inferior a n, ou seja, </a:t>
            </a:r>
          </a:p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determinante nulo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SISTEMA NÃO CONTROLÁVEL.</a:t>
            </a:r>
            <a:endParaRPr lang="pt-BR" sz="21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8678" name="Picture 6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272131" y="4838557"/>
            <a:ext cx="1746885" cy="1426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Elipse 9"/>
          <p:cNvSpPr/>
          <p:nvPr/>
        </p:nvSpPr>
        <p:spPr>
          <a:xfrm>
            <a:off x="2272131" y="4552805"/>
            <a:ext cx="1857388" cy="785818"/>
          </a:xfrm>
          <a:prstGeom prst="ellipse">
            <a:avLst/>
          </a:prstGeom>
          <a:solidFill>
            <a:schemeClr val="accen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28679" name="Picture 7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786314" y="5286388"/>
            <a:ext cx="1253490" cy="1173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75777" name="Object 5"/>
          <p:cNvGraphicFramePr>
            <a:graphicFrameLocks noChangeAspect="1"/>
          </p:cNvGraphicFramePr>
          <p:nvPr/>
        </p:nvGraphicFramePr>
        <p:xfrm>
          <a:off x="5886460" y="2259963"/>
          <a:ext cx="2543192" cy="2026293"/>
        </p:xfrm>
        <a:graphic>
          <a:graphicData uri="http://schemas.openxmlformats.org/presentationml/2006/ole">
            <p:oleObj spid="_x0000_s75777" name="Equação" r:id="rId9" imgW="1473120" imgH="1180800" progId="Equation.3">
              <p:embed/>
            </p:oleObj>
          </a:graphicData>
        </a:graphic>
      </p:graphicFrame>
      <p:sp>
        <p:nvSpPr>
          <p:cNvPr id="12" name="Retângulo de cantos arredondados 11"/>
          <p:cNvSpPr/>
          <p:nvPr/>
        </p:nvSpPr>
        <p:spPr>
          <a:xfrm>
            <a:off x="6215074" y="4714884"/>
            <a:ext cx="2428892" cy="1928826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14" name="Conector de seta reta 13"/>
          <p:cNvCxnSpPr/>
          <p:nvPr/>
        </p:nvCxnSpPr>
        <p:spPr>
          <a:xfrm flipV="1">
            <a:off x="3571868" y="4286256"/>
            <a:ext cx="3286148" cy="1500198"/>
          </a:xfrm>
          <a:prstGeom prst="straightConnector1">
            <a:avLst/>
          </a:prstGeom>
          <a:ln w="34925">
            <a:solidFill>
              <a:srgbClr val="0070C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CONTROLABILIDADE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14282" y="1571612"/>
            <a:ext cx="8501122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Clr>
                <a:srgbClr val="FF0000"/>
              </a:buClr>
            </a:pP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EXEMPLO 2: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Verificar se o sistema a seguir é controlável</a:t>
            </a:r>
            <a:endParaRPr lang="pt-BR" sz="21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Clr>
                <a:srgbClr val="FF0000"/>
              </a:buClr>
            </a:pPr>
            <a:endParaRPr lang="pt-BR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28" y="2214554"/>
            <a:ext cx="3895725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28860" y="3214686"/>
            <a:ext cx="1791653" cy="308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02804" y="3681901"/>
            <a:ext cx="1653540" cy="3093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CaixaDeTexto 11"/>
          <p:cNvSpPr txBox="1"/>
          <p:nvPr/>
        </p:nvSpPr>
        <p:spPr>
          <a:xfrm>
            <a:off x="5286380" y="4115707"/>
            <a:ext cx="3832652" cy="17081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Matriz </a:t>
            </a:r>
            <a:r>
              <a:rPr lang="pt-BR" sz="2100" dirty="0" err="1" smtClean="0">
                <a:latin typeface="Times New Roman" pitchFamily="18" charset="0"/>
                <a:cs typeface="Times New Roman" pitchFamily="18" charset="0"/>
              </a:rPr>
              <a:t>não-singular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(posto da </a:t>
            </a: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matriz  n, ou seja, colunas e </a:t>
            </a: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linhas são linearmente </a:t>
            </a: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Independentes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det. Não nulo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SISTEMA CONTROLÁVEL</a:t>
            </a:r>
            <a:endParaRPr lang="pt-BR" sz="21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" name="Picture 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285984" y="4286256"/>
            <a:ext cx="1733550" cy="1426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" name="Picture 5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857620" y="5657850"/>
            <a:ext cx="124015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Elipse 10"/>
          <p:cNvSpPr/>
          <p:nvPr/>
        </p:nvSpPr>
        <p:spPr>
          <a:xfrm>
            <a:off x="2285984" y="4000504"/>
            <a:ext cx="1857388" cy="785818"/>
          </a:xfrm>
          <a:prstGeom prst="ellipse">
            <a:avLst/>
          </a:prstGeom>
          <a:solidFill>
            <a:schemeClr val="accen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aphicFrame>
        <p:nvGraphicFramePr>
          <p:cNvPr id="113665" name="Object 5"/>
          <p:cNvGraphicFramePr>
            <a:graphicFrameLocks noChangeAspect="1"/>
          </p:cNvGraphicFramePr>
          <p:nvPr/>
        </p:nvGraphicFramePr>
        <p:xfrm>
          <a:off x="6067425" y="2071688"/>
          <a:ext cx="2695575" cy="2025650"/>
        </p:xfrm>
        <a:graphic>
          <a:graphicData uri="http://schemas.openxmlformats.org/presentationml/2006/ole">
            <p:oleObj spid="_x0000_s113665" name="Equação" r:id="rId8" imgW="1562040" imgH="1180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OBSERVABILIDADE </a:t>
            </a:r>
            <a:r>
              <a:rPr lang="pt-BR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(útil na solução de problemas que necessitam determinar as variáveis de estado </a:t>
            </a:r>
            <a:r>
              <a:rPr lang="pt-BR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não-mensuráveis</a:t>
            </a:r>
            <a:r>
              <a:rPr lang="pt-BR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 partir das variáveis observáveis, no menor intervalo de tempo)</a:t>
            </a:r>
            <a:endParaRPr lang="pt-BR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tângulo 5"/>
          <p:cNvSpPr>
            <a:spLocks noChangeArrowheads="1"/>
          </p:cNvSpPr>
          <p:nvPr/>
        </p:nvSpPr>
        <p:spPr bwMode="auto">
          <a:xfrm>
            <a:off x="142844" y="1571612"/>
            <a:ext cx="8501122" cy="3485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Clr>
                <a:srgbClr val="FF0000"/>
              </a:buClr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Clr>
                <a:srgbClr val="FF0000"/>
              </a:buClr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Clr>
                <a:srgbClr val="FF0000"/>
              </a:buClr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Clr>
                <a:srgbClr val="FF0000"/>
              </a:buClr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Clr>
                <a:srgbClr val="FF0000"/>
              </a:buClr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Clr>
                <a:srgbClr val="FF0000"/>
              </a:buClr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Clr>
                <a:srgbClr val="FF0000"/>
              </a:buClr>
            </a:pPr>
            <a:endParaRPr lang="pt-BR" sz="21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00496" y="3214686"/>
            <a:ext cx="942975" cy="2048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CaixaDeTexto 10"/>
          <p:cNvSpPr txBox="1"/>
          <p:nvPr/>
        </p:nvSpPr>
        <p:spPr>
          <a:xfrm>
            <a:off x="357158" y="1857364"/>
            <a:ext cx="842968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A condição para a </a:t>
            </a:r>
            <a:r>
              <a:rPr lang="pt-BR" sz="2100" dirty="0" err="1" smtClean="0">
                <a:latin typeface="Times New Roman" pitchFamily="18" charset="0"/>
                <a:cs typeface="Times New Roman" pitchFamily="18" charset="0"/>
              </a:rPr>
              <a:t>observabilidade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é que</a:t>
            </a:r>
            <a:r>
              <a:rPr lang="pt-BR" sz="2100" u="sng" dirty="0" smtClean="0">
                <a:latin typeface="Times New Roman" pitchFamily="18" charset="0"/>
                <a:cs typeface="Times New Roman" pitchFamily="18" charset="0"/>
              </a:rPr>
              <a:t> o posto da matriz </a:t>
            </a:r>
            <a:r>
              <a:rPr lang="pt-BR" sz="2100" u="sng" dirty="0" err="1" smtClean="0">
                <a:latin typeface="Times New Roman" pitchFamily="18" charset="0"/>
                <a:cs typeface="Times New Roman" pitchFamily="18" charset="0"/>
              </a:rPr>
              <a:t>nmxn</a:t>
            </a:r>
            <a:r>
              <a:rPr lang="pt-BR" sz="2100" u="sng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pt-BR" sz="2100" u="sng" dirty="0" smtClean="0">
                <a:latin typeface="Times New Roman" pitchFamily="18" charset="0"/>
                <a:cs typeface="Times New Roman" pitchFamily="18" charset="0"/>
              </a:rPr>
              <a:t>mostrada abaixo, </a:t>
            </a:r>
            <a:r>
              <a:rPr lang="pt-BR" sz="2100" u="sng" dirty="0" smtClean="0">
                <a:latin typeface="Times New Roman" pitchFamily="18" charset="0"/>
                <a:cs typeface="Times New Roman" pitchFamily="18" charset="0"/>
              </a:rPr>
              <a:t>seja igual a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n. (Ou, para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o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caso estudado, </a:t>
            </a:r>
            <a:r>
              <a:rPr lang="pt-BR" sz="2100" dirty="0" err="1" smtClean="0">
                <a:latin typeface="Times New Roman" pitchFamily="18" charset="0"/>
                <a:cs typeface="Times New Roman" pitchFamily="18" charset="0"/>
              </a:rPr>
              <a:t>det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≠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0)</a:t>
            </a:r>
            <a:endParaRPr lang="pt-BR" sz="2100" u="sng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dirty="0"/>
          </a:p>
        </p:txBody>
      </p:sp>
      <p:sp>
        <p:nvSpPr>
          <p:cNvPr id="12" name="Retângulo de cantos arredondados 11"/>
          <p:cNvSpPr/>
          <p:nvPr/>
        </p:nvSpPr>
        <p:spPr>
          <a:xfrm>
            <a:off x="3857620" y="3071810"/>
            <a:ext cx="1214446" cy="2357454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OBSERVABILIDADE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tângulo 5"/>
          <p:cNvSpPr>
            <a:spLocks noChangeArrowheads="1"/>
          </p:cNvSpPr>
          <p:nvPr/>
        </p:nvSpPr>
        <p:spPr bwMode="auto">
          <a:xfrm>
            <a:off x="137565" y="1596788"/>
            <a:ext cx="9006435" cy="535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buClr>
                <a:srgbClr val="FF0000"/>
              </a:buClr>
            </a:pP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Exemplo 1: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Considere o sistema descrito pela seguinte representação por espaço de estados:</a:t>
            </a:r>
          </a:p>
          <a:p>
            <a:pPr algn="just">
              <a:buClr>
                <a:srgbClr val="FF0000"/>
              </a:buClr>
            </a:pPr>
            <a:endParaRPr lang="pt-BR" sz="21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Clr>
                <a:srgbClr val="FF0000"/>
              </a:buClr>
            </a:pPr>
            <a:endParaRPr lang="pt-BR" sz="21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Clr>
                <a:srgbClr val="FF0000"/>
              </a:buClr>
            </a:pPr>
            <a:endParaRPr lang="pt-BR" sz="21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Clr>
                <a:srgbClr val="FF0000"/>
              </a:buClr>
            </a:pPr>
            <a:endParaRPr lang="pt-BR" sz="21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Clr>
                <a:srgbClr val="FF0000"/>
              </a:buClr>
            </a:pP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Determinar se o sistema é controlável e observável.</a:t>
            </a:r>
          </a:p>
          <a:p>
            <a:pPr algn="just">
              <a:buClr>
                <a:srgbClr val="FF0000"/>
              </a:buClr>
            </a:pPr>
            <a:r>
              <a:rPr lang="pt-BR" b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pt-BR" b="1" dirty="0" err="1" smtClean="0">
                <a:latin typeface="Times New Roman" pitchFamily="18" charset="0"/>
                <a:cs typeface="Times New Roman" pitchFamily="18" charset="0"/>
              </a:rPr>
              <a:t>Controlabilidade</a:t>
            </a:r>
            <a:r>
              <a:rPr lang="pt-BR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2. </a:t>
            </a:r>
            <a:r>
              <a:rPr lang="pt-BR" b="1" dirty="0" err="1" smtClean="0">
                <a:latin typeface="Times New Roman" pitchFamily="18" charset="0"/>
                <a:cs typeface="Times New Roman" pitchFamily="18" charset="0"/>
              </a:rPr>
              <a:t>Observabilidade</a:t>
            </a:r>
            <a:endParaRPr lang="pt-BR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Clr>
                <a:srgbClr val="FF0000"/>
              </a:buClr>
            </a:pPr>
            <a:endParaRPr lang="pt-BR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Clr>
                <a:srgbClr val="FF0000"/>
              </a:buClr>
            </a:pPr>
            <a:endParaRPr lang="pt-BR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Clr>
                <a:srgbClr val="FF0000"/>
              </a:buClr>
            </a:pPr>
            <a:endParaRPr lang="pt-BR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Clr>
                <a:srgbClr val="FF0000"/>
              </a:buClr>
            </a:pPr>
            <a:endParaRPr lang="pt-BR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Clr>
                <a:srgbClr val="FF0000"/>
              </a:buClr>
            </a:pPr>
            <a:endParaRPr lang="pt-BR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Clr>
                <a:srgbClr val="FF0000"/>
              </a:buClr>
            </a:pPr>
            <a:endParaRPr lang="pt-BR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Clr>
                <a:srgbClr val="FF0000"/>
              </a:buClr>
            </a:pP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                                       </a:t>
            </a:r>
          </a:p>
          <a:p>
            <a:pPr algn="just">
              <a:buClr>
                <a:srgbClr val="FF0000"/>
              </a:buClr>
            </a:pP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                                         Completamente                                                           Completamente</a:t>
            </a:r>
          </a:p>
          <a:p>
            <a:pPr algn="just">
              <a:buClr>
                <a:srgbClr val="FF0000"/>
              </a:buClr>
            </a:pP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                                         Controlável                                                                  Observável</a:t>
            </a:r>
          </a:p>
          <a:p>
            <a:pPr algn="just">
              <a:buClr>
                <a:srgbClr val="FF0000"/>
              </a:buClr>
            </a:pPr>
            <a:endParaRPr lang="pt-BR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71802" y="2071678"/>
            <a:ext cx="2938939" cy="13601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10593" name="Object 5"/>
          <p:cNvGraphicFramePr>
            <a:graphicFrameLocks noChangeAspect="1"/>
          </p:cNvGraphicFramePr>
          <p:nvPr/>
        </p:nvGraphicFramePr>
        <p:xfrm>
          <a:off x="198438" y="4760913"/>
          <a:ext cx="2870200" cy="2025650"/>
        </p:xfrm>
        <a:graphic>
          <a:graphicData uri="http://schemas.openxmlformats.org/presentationml/2006/ole">
            <p:oleObj spid="_x0000_s110593" name="Equação" r:id="rId5" imgW="1663560" imgH="1180800" progId="Equation.3">
              <p:embed/>
            </p:oleObj>
          </a:graphicData>
        </a:graphic>
      </p:graphicFrame>
      <p:pic>
        <p:nvPicPr>
          <p:cNvPr id="14" name="Picture 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700595" y="4357694"/>
            <a:ext cx="942975" cy="2048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85720" y="4286256"/>
            <a:ext cx="3574733" cy="334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10594" name="Object 5"/>
          <p:cNvGraphicFramePr>
            <a:graphicFrameLocks noChangeAspect="1"/>
          </p:cNvGraphicFramePr>
          <p:nvPr/>
        </p:nvGraphicFramePr>
        <p:xfrm>
          <a:off x="5786446" y="4286256"/>
          <a:ext cx="2981325" cy="2025650"/>
        </p:xfrm>
        <a:graphic>
          <a:graphicData uri="http://schemas.openxmlformats.org/presentationml/2006/ole">
            <p:oleObj spid="_x0000_s110594" name="Equação" r:id="rId8" imgW="1726920" imgH="1180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5"/>
          <p:cNvSpPr>
            <a:spLocks noChangeArrowheads="1"/>
          </p:cNvSpPr>
          <p:nvPr/>
        </p:nvSpPr>
        <p:spPr bwMode="auto">
          <a:xfrm>
            <a:off x="137565" y="1596788"/>
            <a:ext cx="8434963" cy="6555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buClr>
                <a:srgbClr val="FF0000"/>
              </a:buClr>
            </a:pP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Exemplo 2: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Considere o sistema descrito pela seguinte representação por espaço de estados:</a:t>
            </a:r>
          </a:p>
          <a:p>
            <a:pPr algn="just">
              <a:buClr>
                <a:srgbClr val="FF0000"/>
              </a:buClr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Clr>
                <a:srgbClr val="FF0000"/>
              </a:buClr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Clr>
                <a:srgbClr val="FF0000"/>
              </a:buClr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Clr>
                <a:srgbClr val="FF0000"/>
              </a:buClr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Determinar se o sistema é observável.</a:t>
            </a:r>
          </a:p>
          <a:p>
            <a:pPr algn="just">
              <a:buClr>
                <a:srgbClr val="FF0000"/>
              </a:buClr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Clr>
                <a:srgbClr val="FF0000"/>
              </a:buClr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Clr>
                <a:srgbClr val="FF0000"/>
              </a:buClr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Clr>
                <a:srgbClr val="FF0000"/>
              </a:buClr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Clr>
                <a:srgbClr val="FF0000"/>
              </a:buClr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Clr>
                <a:srgbClr val="FF0000"/>
              </a:buClr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Clr>
                <a:srgbClr val="FF0000"/>
              </a:buClr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</a:t>
            </a:r>
            <a:r>
              <a:rPr lang="pt-BR" sz="2100" i="1" dirty="0" err="1" smtClean="0">
                <a:latin typeface="Times New Roman" pitchFamily="18" charset="0"/>
                <a:cs typeface="Times New Roman" pitchFamily="18" charset="0"/>
              </a:rPr>
              <a:t>det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= 0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sistema não </a:t>
            </a:r>
          </a:p>
          <a:p>
            <a:pPr algn="just">
              <a:buClr>
                <a:srgbClr val="FF0000"/>
              </a:buClr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                                                                                                  observável.</a:t>
            </a: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Clr>
                <a:srgbClr val="FF0000"/>
              </a:buClr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Clr>
                <a:srgbClr val="FF0000"/>
              </a:buClr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Clr>
                <a:srgbClr val="FF0000"/>
              </a:buClr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Clr>
                <a:srgbClr val="FF0000"/>
              </a:buClr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						</a:t>
            </a:r>
          </a:p>
          <a:p>
            <a:pPr algn="just">
              <a:buClr>
                <a:srgbClr val="FF0000"/>
              </a:buClr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Clr>
                <a:srgbClr val="FF0000"/>
              </a:buClr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						</a:t>
            </a:r>
            <a:endParaRPr lang="pt-B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OBSERVABILIDADE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608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2432206"/>
            <a:ext cx="1368266" cy="6396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6084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964117" y="2143116"/>
            <a:ext cx="2048351" cy="979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6085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215147" y="2100260"/>
            <a:ext cx="833914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6086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572264" y="2417570"/>
            <a:ext cx="1643539" cy="250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" name="Picture 3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785918" y="2214554"/>
            <a:ext cx="947261" cy="963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" name="Retângulo 19"/>
          <p:cNvSpPr/>
          <p:nvPr/>
        </p:nvSpPr>
        <p:spPr>
          <a:xfrm>
            <a:off x="214282" y="2285992"/>
            <a:ext cx="1428760" cy="857256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4" name="Picture 4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14282" y="4214818"/>
            <a:ext cx="942975" cy="2048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09569" name="Object 1"/>
          <p:cNvGraphicFramePr>
            <a:graphicFrameLocks noChangeAspect="1"/>
          </p:cNvGraphicFramePr>
          <p:nvPr/>
        </p:nvGraphicFramePr>
        <p:xfrm>
          <a:off x="1285875" y="3571876"/>
          <a:ext cx="3373438" cy="1614488"/>
        </p:xfrm>
        <a:graphic>
          <a:graphicData uri="http://schemas.openxmlformats.org/presentationml/2006/ole">
            <p:oleObj spid="_x0000_s109569" name="Equação" r:id="rId9" imgW="1955520" imgH="939600" progId="Equation.3">
              <p:embed/>
            </p:oleObj>
          </a:graphicData>
        </a:graphic>
      </p:graphicFrame>
      <p:graphicFrame>
        <p:nvGraphicFramePr>
          <p:cNvPr id="109570" name="Object 2"/>
          <p:cNvGraphicFramePr>
            <a:graphicFrameLocks noChangeAspect="1"/>
          </p:cNvGraphicFramePr>
          <p:nvPr/>
        </p:nvGraphicFramePr>
        <p:xfrm>
          <a:off x="1285852" y="5243513"/>
          <a:ext cx="3505200" cy="1614487"/>
        </p:xfrm>
        <a:graphic>
          <a:graphicData uri="http://schemas.openxmlformats.org/presentationml/2006/ole">
            <p:oleObj spid="_x0000_s109570" name="Equação" r:id="rId10" imgW="2031840" imgH="939600" progId="Equation.3">
              <p:embed/>
            </p:oleObj>
          </a:graphicData>
        </a:graphic>
      </p:graphicFrame>
      <p:graphicFrame>
        <p:nvGraphicFramePr>
          <p:cNvPr id="109571" name="Object 3"/>
          <p:cNvGraphicFramePr>
            <a:graphicFrameLocks noChangeAspect="1"/>
          </p:cNvGraphicFramePr>
          <p:nvPr/>
        </p:nvGraphicFramePr>
        <p:xfrm>
          <a:off x="5729288" y="3636973"/>
          <a:ext cx="2628900" cy="1220787"/>
        </p:xfrm>
        <a:graphic>
          <a:graphicData uri="http://schemas.openxmlformats.org/presentationml/2006/ole">
            <p:oleObj spid="_x0000_s109571" name="Equação" r:id="rId11" imgW="1523880" imgH="7110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8961" y="1559045"/>
            <a:ext cx="8820758" cy="48291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                                       ALOCAÇÃO DE PÓLOS</a:t>
            </a: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Se o sistema for </a:t>
            </a:r>
            <a:r>
              <a:rPr lang="pt-BR" sz="2100" b="1" u="sng" dirty="0" smtClean="0">
                <a:latin typeface="Times New Roman" pitchFamily="18" charset="0"/>
                <a:cs typeface="Times New Roman" pitchFamily="18" charset="0"/>
              </a:rPr>
              <a:t>completamente controlável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, então é possível projetar a localização dos </a:t>
            </a:r>
            <a:r>
              <a:rPr lang="pt-BR" sz="2100" dirty="0" err="1" smtClean="0">
                <a:latin typeface="Times New Roman" pitchFamily="18" charset="0"/>
                <a:cs typeface="Times New Roman" pitchFamily="18" charset="0"/>
              </a:rPr>
              <a:t>pólos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, a malha fechada, em qualquer posição específica no SPLE do plano s, por meio de realimentação de estado utilizando uma </a:t>
            </a: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matriz de ganho de retroação de estado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adequada.</a:t>
            </a: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Assim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,  dados os requisitos de um projeto, ou seja, PO%, </a:t>
            </a:r>
            <a:r>
              <a:rPr lang="pt-BR" sz="2100" dirty="0" err="1" smtClean="0">
                <a:latin typeface="Times New Roman" pitchFamily="18" charset="0"/>
                <a:cs typeface="Times New Roman" pitchFamily="18" charset="0"/>
              </a:rPr>
              <a:t>Ts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pt-BR" sz="2100" dirty="0" err="1" smtClean="0">
                <a:latin typeface="Times New Roman" pitchFamily="18" charset="0"/>
                <a:cs typeface="Times New Roman" pitchFamily="18" charset="0"/>
              </a:rPr>
              <a:t>Tp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, etc., determina-se a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localização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dos </a:t>
            </a:r>
            <a:r>
              <a:rPr lang="pt-BR" sz="2100" dirty="0" err="1" smtClean="0">
                <a:latin typeface="Times New Roman" pitchFamily="18" charset="0"/>
                <a:cs typeface="Times New Roman" pitchFamily="18" charset="0"/>
              </a:rPr>
              <a:t>pólos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para atender a tais requisitos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  <a:defRPr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Define-se o sinal de controle como:</a:t>
            </a:r>
          </a:p>
          <a:p>
            <a:pPr lvl="0">
              <a:buNone/>
              <a:defRPr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  <a:defRPr/>
            </a:pP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(dimensão de 1xn) é chamada de </a:t>
            </a:r>
            <a:r>
              <a:rPr lang="pt-BR" sz="2100" b="1" u="sng" dirty="0" smtClean="0">
                <a:latin typeface="Times New Roman" pitchFamily="18" charset="0"/>
                <a:cs typeface="Times New Roman" pitchFamily="18" charset="0"/>
              </a:rPr>
              <a:t>matriz de ganho de retroação de estado.</a:t>
            </a: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PROJETO DE SISTEMAS NO ESPAÇO DE ESTADOS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1552" y="5211088"/>
            <a:ext cx="12382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5"/>
          <p:cNvSpPr>
            <a:spLocks noChangeArrowheads="1"/>
          </p:cNvSpPr>
          <p:nvPr/>
        </p:nvSpPr>
        <p:spPr bwMode="auto">
          <a:xfrm>
            <a:off x="142844" y="1643050"/>
            <a:ext cx="8501122" cy="2516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Clr>
                <a:srgbClr val="FF0000"/>
              </a:buClr>
            </a:pP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                                     ALOCAÇÃO DE PÓLOS</a:t>
            </a:r>
          </a:p>
          <a:p>
            <a:pPr algn="just">
              <a:lnSpc>
                <a:spcPct val="150000"/>
              </a:lnSpc>
              <a:buClr>
                <a:srgbClr val="FF0000"/>
              </a:buClr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Substituindo a matriz </a:t>
            </a: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no sistema:</a:t>
            </a:r>
          </a:p>
          <a:p>
            <a:pPr algn="just">
              <a:lnSpc>
                <a:spcPct val="150000"/>
              </a:lnSpc>
              <a:buClr>
                <a:srgbClr val="FF0000"/>
              </a:buClr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                        em</a:t>
            </a:r>
          </a:p>
          <a:p>
            <a:pPr algn="just">
              <a:lnSpc>
                <a:spcPct val="150000"/>
              </a:lnSpc>
              <a:buClr>
                <a:srgbClr val="FF0000"/>
              </a:buClr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Clr>
                <a:srgbClr val="FF0000"/>
              </a:buClr>
            </a:pPr>
            <a:endParaRPr lang="pt-BR" sz="2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PROJETO DE SISTEMAS NO ESPAÇO DE ESTADOS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2769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17489" y="2700128"/>
            <a:ext cx="2590800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69163" y="2723154"/>
            <a:ext cx="17430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9327" y="2777745"/>
            <a:ext cx="12382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Seta para a direita 13"/>
          <p:cNvSpPr/>
          <p:nvPr/>
        </p:nvSpPr>
        <p:spPr>
          <a:xfrm>
            <a:off x="4323992" y="2726353"/>
            <a:ext cx="714380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Retângulo de cantos arredondados 14"/>
          <p:cNvSpPr/>
          <p:nvPr/>
        </p:nvSpPr>
        <p:spPr>
          <a:xfrm>
            <a:off x="5286380" y="2571744"/>
            <a:ext cx="2643206" cy="571504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85720" y="3357562"/>
            <a:ext cx="3643313" cy="1271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2771" name="Picture 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598618" y="4197506"/>
            <a:ext cx="3964781" cy="19788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7" name="Conector de seta reta 16"/>
          <p:cNvCxnSpPr/>
          <p:nvPr/>
        </p:nvCxnSpPr>
        <p:spPr>
          <a:xfrm rot="10800000" flipV="1">
            <a:off x="2857488" y="3071810"/>
            <a:ext cx="357190" cy="285752"/>
          </a:xfrm>
          <a:prstGeom prst="straightConnector1">
            <a:avLst/>
          </a:prstGeom>
          <a:ln w="254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de seta reta 17"/>
          <p:cNvCxnSpPr/>
          <p:nvPr/>
        </p:nvCxnSpPr>
        <p:spPr>
          <a:xfrm rot="16200000" flipH="1">
            <a:off x="6429388" y="3500438"/>
            <a:ext cx="642942" cy="214314"/>
          </a:xfrm>
          <a:prstGeom prst="straightConnector1">
            <a:avLst/>
          </a:prstGeom>
          <a:ln w="254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Elipse 19"/>
          <p:cNvSpPr/>
          <p:nvPr/>
        </p:nvSpPr>
        <p:spPr>
          <a:xfrm>
            <a:off x="6570325" y="5513246"/>
            <a:ext cx="928694" cy="764724"/>
          </a:xfrm>
          <a:prstGeom prst="ellipse">
            <a:avLst/>
          </a:prstGeom>
          <a:solidFill>
            <a:schemeClr val="accent1">
              <a:alpha val="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22881" name="Picture 1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6663" y="4686300"/>
            <a:ext cx="2790825" cy="217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28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28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7421" y="1571613"/>
            <a:ext cx="8707272" cy="48291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               ALOCAÇÃO DE PÓLOS </a:t>
            </a:r>
            <a:r>
              <a:rPr lang="pt-BR" sz="21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pt-BR" sz="2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ETAPAS DO PROJETO</a:t>
            </a:r>
          </a:p>
          <a:p>
            <a:pPr>
              <a:buNone/>
            </a:pPr>
            <a:endParaRPr lang="pt-BR" sz="21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576072" indent="-457200"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1. Verificar se o sistema é completamente controlável;</a:t>
            </a:r>
          </a:p>
          <a:p>
            <a:pPr marL="576072" indent="-457200">
              <a:buAutoNum type="arabicParenR"/>
            </a:pPr>
            <a:endParaRPr lang="pt-BR" sz="2100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576072" indent="-457200"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2. Determinar, por comparação  entre polinômios, os valores de a1, a2,..., </a:t>
            </a:r>
            <a:r>
              <a:rPr lang="pt-BR" sz="21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an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:</a:t>
            </a:r>
          </a:p>
          <a:p>
            <a:pPr marL="576072" indent="-457200">
              <a:buAutoNum type="arabicParenR"/>
            </a:pPr>
            <a:endParaRPr lang="pt-BR" sz="2100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576072" indent="-457200">
              <a:buAutoNum type="arabicParenR"/>
            </a:pPr>
            <a:endParaRPr lang="pt-BR" sz="2100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576072" indent="-457200">
              <a:buAutoNum type="arabicParenR"/>
            </a:pPr>
            <a:endParaRPr lang="pt-BR" sz="2100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576072" indent="-457200"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3. Com os valores específicos para os autovalores (</a:t>
            </a:r>
            <a:r>
              <a:rPr lang="pt-BR" sz="21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pólos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a malha fechada desejados, </a:t>
            </a:r>
            <a:r>
              <a:rPr lang="pt-BR" sz="2100" i="1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µ</a:t>
            </a:r>
            <a:r>
              <a:rPr lang="pt-BR" sz="21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’s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), escrever o seguinte polinômio e determinar, por comparação entre polinômios, os valores de </a:t>
            </a:r>
            <a:r>
              <a:rPr lang="el-GR" sz="21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α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1, </a:t>
            </a:r>
            <a:r>
              <a:rPr lang="el-GR" sz="21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α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2,...,</a:t>
            </a:r>
            <a:r>
              <a:rPr lang="el-GR" sz="21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α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n:</a:t>
            </a:r>
          </a:p>
          <a:p>
            <a:pPr marL="576072" indent="-457200">
              <a:buAutoNum type="arabicParenR"/>
            </a:pPr>
            <a:endParaRPr lang="pt-BR" sz="2100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576072" indent="-457200">
              <a:buAutoNum type="arabicParenR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PROJETO DE SISTEMAS NO ESPAÇO DE ESTADOS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710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41637" y="3436037"/>
            <a:ext cx="5006340" cy="3514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710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8662" y="5429264"/>
            <a:ext cx="75438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HOJE...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Espaço Reservado para Conteúdo 2"/>
          <p:cNvSpPr>
            <a:spLocks noGrp="1"/>
          </p:cNvSpPr>
          <p:nvPr>
            <p:ph idx="1"/>
          </p:nvPr>
        </p:nvSpPr>
        <p:spPr>
          <a:xfrm>
            <a:off x="428596" y="1785926"/>
            <a:ext cx="8229600" cy="4625609"/>
          </a:xfrm>
        </p:spPr>
        <p:txBody>
          <a:bodyPr>
            <a:normAutofit fontScale="92500" lnSpcReduction="10000"/>
          </a:bodyPr>
          <a:lstStyle/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Conceitos básicos de sistemas de controle;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Sistemas em malha aberta e malha fechada;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(Revisão TL) e Simplificação de diagrama de blocos;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Funções de transferência 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Modelo na forma de variáveis de estado;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Caracterização da resposta de sistemas de                                              primeira ordem, segunda ordem e ordem superior;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Erro de estado estacionário;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Estabilidade;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Introdução a controladores PID;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Sintonia de controladores PID;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Método do lugar das raízes (</a:t>
            </a:r>
            <a:r>
              <a:rPr lang="pt-BR" sz="2100" dirty="0" err="1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root</a:t>
            </a: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100" dirty="0" err="1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locus</a:t>
            </a: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Projeto PID via método do lugar das raízes;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Resposta em frequência;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Margens de ganho e fase e estabilidade relativa;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Projeto de controlador por avanço e atraso de fase;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b="1" dirty="0" err="1" smtClean="0">
                <a:latin typeface="Times New Roman" pitchFamily="18" charset="0"/>
                <a:cs typeface="Times New Roman" pitchFamily="18" charset="0"/>
              </a:rPr>
              <a:t>Controlabilidade</a:t>
            </a: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pt-BR" sz="2100" b="1" dirty="0" err="1" smtClean="0">
                <a:latin typeface="Times New Roman" pitchFamily="18" charset="0"/>
                <a:cs typeface="Times New Roman" pitchFamily="18" charset="0"/>
              </a:rPr>
              <a:t>Observabilidade</a:t>
            </a: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18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endParaRPr lang="pt-BR" sz="18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endParaRPr lang="pt-BR" sz="18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pt-BR" sz="13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pt-BR" sz="23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endParaRPr lang="pt-BR" sz="23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5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571612"/>
            <a:ext cx="8543956" cy="55721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               ALOCAÇÃO DE PÓLOS </a:t>
            </a:r>
            <a:r>
              <a:rPr lang="pt-BR" sz="21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pt-BR" sz="2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ETAPAS DO PROJETO</a:t>
            </a:r>
          </a:p>
          <a:p>
            <a:pPr>
              <a:buNone/>
            </a:pPr>
            <a:endParaRPr lang="pt-BR" sz="21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576072" indent="-457200"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4. Caso seja necessário (quando o sistema não esta na forma canônica), obter a matriz de transformação </a:t>
            </a:r>
            <a:r>
              <a:rPr lang="pt-BR" sz="21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para a forma canônica, caso contrário assumir           .</a:t>
            </a:r>
          </a:p>
          <a:p>
            <a:pPr marL="576072" indent="-457200"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576072" indent="-457200">
              <a:buAutoNum type="arabicParenR" startAt="5"/>
            </a:pPr>
            <a:endParaRPr lang="pt-BR" sz="2100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576072" indent="-457200">
              <a:buAutoNum type="arabicParenR" startAt="5"/>
            </a:pPr>
            <a:endParaRPr lang="pt-BR" sz="2100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576072" indent="-457200">
              <a:buAutoNum type="arabicParenR" startAt="5"/>
            </a:pPr>
            <a:endParaRPr lang="pt-BR" sz="2100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576072" indent="-457200">
              <a:buAutoNum type="arabicParenR" startAt="5"/>
            </a:pPr>
            <a:endParaRPr lang="pt-BR" sz="2100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576072" indent="-457200">
              <a:buAutoNum type="arabicParenR" startAt="5"/>
            </a:pPr>
            <a:endParaRPr lang="pt-BR" sz="2100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576072" indent="-457200">
              <a:buAutoNum type="arabicParenR" startAt="5"/>
            </a:pPr>
            <a:endParaRPr lang="pt-BR" sz="2100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576072" indent="-457200">
              <a:buAutoNum type="arabicParenR" startAt="5"/>
            </a:pPr>
            <a:endParaRPr lang="pt-BR" sz="2100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576072" indent="-457200"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5. Determinar os valores da matriz de ganho de retroação por:</a:t>
            </a:r>
          </a:p>
          <a:p>
            <a:pPr marL="576072" indent="-457200">
              <a:buAutoNum type="arabicParenR" startAt="5"/>
            </a:pPr>
            <a:endParaRPr lang="pt-BR" sz="2100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576072" indent="-457200"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576072" indent="-457200"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Observe que, caso </a:t>
            </a:r>
            <a:r>
              <a:rPr lang="pt-BR" sz="21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T=I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a matriz K não necessitará ser multiplicada por </a:t>
            </a:r>
            <a:endParaRPr lang="pt-BR" sz="2100" b="1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</p:txBody>
      </p:sp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PROJETO DE SISTEMAS NO ESPAÇO DE ESTADOS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813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5786454"/>
            <a:ext cx="7183755" cy="325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813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3424" y="4000506"/>
            <a:ext cx="3293269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813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079103" y="3100400"/>
            <a:ext cx="3564731" cy="218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8133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14282" y="3286124"/>
            <a:ext cx="900113" cy="235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8134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000232" y="2857496"/>
            <a:ext cx="606048" cy="220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CaixaDeTexto 11"/>
          <p:cNvSpPr txBox="1"/>
          <p:nvPr/>
        </p:nvSpPr>
        <p:spPr>
          <a:xfrm>
            <a:off x="7572396" y="3330054"/>
            <a:ext cx="164307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Os coeficientes a1, a2, ...,</a:t>
            </a:r>
            <a:r>
              <a:rPr lang="pt-BR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an</a:t>
            </a:r>
            <a:r>
              <a:rPr lang="pt-BR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foram determinados na etapa 2.</a:t>
            </a:r>
            <a:endParaRPr lang="pt-BR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0833" name="Picture 1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8342834" y="6267472"/>
            <a:ext cx="4286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571613"/>
            <a:ext cx="8543956" cy="48291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               ALOCAÇÃO DE PÓLOS </a:t>
            </a:r>
            <a:r>
              <a:rPr lang="pt-BR" sz="21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pt-BR" sz="2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EXEMPLO</a:t>
            </a:r>
          </a:p>
          <a:p>
            <a:pPr>
              <a:buNone/>
            </a:pPr>
            <a:endParaRPr lang="pt-BR" sz="21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Considere um sistema definido por:</a:t>
            </a: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					Projetar, através do controle por retroação</a:t>
            </a:r>
          </a:p>
          <a:p>
            <a:pPr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					de estado u=-</a:t>
            </a:r>
            <a:r>
              <a:rPr lang="pt-BR" sz="2100" b="1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Kx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um controlador que 					resulte em um sistema com </a:t>
            </a:r>
            <a:r>
              <a:rPr lang="pt-BR" sz="21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pólos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a malha      				fechada em s = -2 ±j4 e s = -10.</a:t>
            </a:r>
          </a:p>
          <a:p>
            <a:pPr>
              <a:buNone/>
            </a:pPr>
            <a:endParaRPr lang="pt-BR" sz="2100" b="1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>
              <a:buNone/>
            </a:pPr>
            <a:r>
              <a:rPr lang="pt-BR" sz="21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Passo 1. </a:t>
            </a:r>
            <a:r>
              <a:rPr lang="pt-BR" sz="21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Controlabilidade</a:t>
            </a:r>
            <a:endParaRPr lang="pt-BR" sz="2100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>
              <a:buNone/>
            </a:pPr>
            <a:endParaRPr lang="pt-BR" sz="21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</p:txBody>
      </p:sp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PROJETO DE SISTEMAS NO ESPAÇO DE ESTADOS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915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7118" y="2327370"/>
            <a:ext cx="160020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915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2928934"/>
            <a:ext cx="3014663" cy="8786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9156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091" y="4943043"/>
            <a:ext cx="2026920" cy="1653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9157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745239" y="5173352"/>
            <a:ext cx="1400175" cy="11868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9158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315423" y="5194250"/>
            <a:ext cx="1200150" cy="1160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9159" name="Picture 7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172688" y="5299470"/>
            <a:ext cx="3829050" cy="935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571613"/>
            <a:ext cx="8543956" cy="48291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               ALOCAÇÃO DE PÓLOS </a:t>
            </a:r>
            <a:r>
              <a:rPr lang="pt-BR" sz="21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pt-BR" sz="2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EXEMPLO </a:t>
            </a:r>
          </a:p>
          <a:p>
            <a:pPr>
              <a:buNone/>
            </a:pPr>
            <a:endParaRPr lang="pt-BR" sz="21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>
              <a:buNone/>
            </a:pPr>
            <a:r>
              <a:rPr lang="pt-BR" sz="21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Passo 2.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Determinar os valores de a1, a2,..., </a:t>
            </a:r>
            <a:r>
              <a:rPr lang="pt-BR" sz="21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an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:</a:t>
            </a:r>
          </a:p>
          <a:p>
            <a:pPr>
              <a:buNone/>
            </a:pPr>
            <a:endParaRPr lang="pt-BR" sz="2100" b="1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>
              <a:buNone/>
            </a:pPr>
            <a:endParaRPr lang="pt-BR" sz="2100" b="1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>
              <a:buNone/>
            </a:pPr>
            <a:endParaRPr lang="pt-BR" sz="2100" b="1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>
              <a:buNone/>
            </a:pPr>
            <a:endParaRPr lang="pt-BR" sz="2100" b="1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>
              <a:buNone/>
            </a:pPr>
            <a:endParaRPr lang="pt-BR" sz="2100" b="1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>
              <a:buNone/>
            </a:pPr>
            <a:endParaRPr lang="pt-BR" sz="2100" b="1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>
              <a:buNone/>
            </a:pPr>
            <a:endParaRPr lang="pt-BR" sz="2100" b="1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>
              <a:buNone/>
            </a:pPr>
            <a:r>
              <a:rPr lang="pt-BR" sz="21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Passo3.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Escrever o seguinte polinômio e determinar os valores de </a:t>
            </a:r>
            <a:r>
              <a:rPr lang="el-GR" sz="21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α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1, </a:t>
            </a:r>
            <a:r>
              <a:rPr lang="el-GR" sz="21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α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2,...,</a:t>
            </a:r>
            <a:r>
              <a:rPr lang="el-GR" sz="21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α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n:</a:t>
            </a:r>
          </a:p>
          <a:p>
            <a:pPr>
              <a:buNone/>
            </a:pPr>
            <a:endParaRPr lang="pt-BR" sz="2100" b="1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>
              <a:buNone/>
            </a:pPr>
            <a:endParaRPr lang="pt-BR" sz="2100" b="1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>
              <a:buNone/>
            </a:pPr>
            <a:endParaRPr lang="pt-BR" sz="21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</p:txBody>
      </p:sp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PROJETO DE SISTEMAS NO ESPAÇO DE ESTADOS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68266" y="2699696"/>
            <a:ext cx="5006340" cy="3514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017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7918" y="3307659"/>
            <a:ext cx="242887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0179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87800" y="3620273"/>
            <a:ext cx="1700213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Seta para a direita 13"/>
          <p:cNvSpPr/>
          <p:nvPr/>
        </p:nvSpPr>
        <p:spPr>
          <a:xfrm>
            <a:off x="5524995" y="4309493"/>
            <a:ext cx="64294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50181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402503" y="4224408"/>
            <a:ext cx="2557463" cy="235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" name="Picture 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071670" y="5214950"/>
            <a:ext cx="628650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0182" name="Picture 6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357290" y="5643578"/>
            <a:ext cx="6429375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0183" name="Picture 7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996998" y="6039845"/>
            <a:ext cx="314325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0184" name="Picture 8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2355023" y="6420609"/>
            <a:ext cx="4010025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8785" name="Picture 1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3500430" y="4286256"/>
            <a:ext cx="191452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571613"/>
            <a:ext cx="8543956" cy="48291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               ALOCAÇÃO DE PÓLOS </a:t>
            </a:r>
            <a:r>
              <a:rPr lang="pt-BR" sz="21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pt-BR" sz="2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EXEMPLO </a:t>
            </a:r>
          </a:p>
          <a:p>
            <a:pPr>
              <a:buNone/>
            </a:pPr>
            <a:endParaRPr lang="pt-BR" sz="21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>
              <a:buNone/>
            </a:pPr>
            <a:r>
              <a:rPr lang="pt-BR" sz="21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Passo 4.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Sistema já escrito na forma canônica, assim </a:t>
            </a:r>
            <a:r>
              <a:rPr lang="pt-BR" sz="21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 = I.</a:t>
            </a:r>
          </a:p>
          <a:p>
            <a:pPr>
              <a:buNone/>
            </a:pPr>
            <a:endParaRPr lang="pt-BR" sz="2100" b="1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>
              <a:buNone/>
            </a:pPr>
            <a:r>
              <a:rPr lang="pt-BR" sz="21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Passo 5.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Determinar os valores da matriz de ganho de retroação por:</a:t>
            </a: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>
              <a:buNone/>
            </a:pPr>
            <a:endParaRPr lang="pt-BR" sz="2100" b="1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>
              <a:buNone/>
            </a:pPr>
            <a:endParaRPr lang="pt-BR" sz="2100" b="1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>
              <a:buNone/>
            </a:pPr>
            <a:endParaRPr lang="pt-BR" sz="21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</p:txBody>
      </p:sp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PROJETO DE SISTEMAS NO ESPAÇO DE ESTADOS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86017" y="3391894"/>
            <a:ext cx="7183755" cy="325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0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8662" y="3786190"/>
            <a:ext cx="4020503" cy="3171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03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85813" y="4240388"/>
            <a:ext cx="3574733" cy="2828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20" name="Grupo 19"/>
          <p:cNvGrpSpPr/>
          <p:nvPr/>
        </p:nvGrpSpPr>
        <p:grpSpPr>
          <a:xfrm>
            <a:off x="801372" y="4665186"/>
            <a:ext cx="2571768" cy="500066"/>
            <a:chOff x="6357950" y="5572140"/>
            <a:chExt cx="2571768" cy="500066"/>
          </a:xfrm>
        </p:grpSpPr>
        <p:sp>
          <p:nvSpPr>
            <p:cNvPr id="19" name="Retângulo 18"/>
            <p:cNvSpPr/>
            <p:nvPr/>
          </p:nvSpPr>
          <p:spPr>
            <a:xfrm>
              <a:off x="6357950" y="5572140"/>
              <a:ext cx="2571768" cy="500066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51205" name="Picture 5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6457259" y="5672853"/>
              <a:ext cx="2381250" cy="3333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sp>
        <p:nvSpPr>
          <p:cNvPr id="23" name="Retângulo de cantos arredondados 22"/>
          <p:cNvSpPr/>
          <p:nvPr/>
        </p:nvSpPr>
        <p:spPr>
          <a:xfrm>
            <a:off x="6000760" y="4714884"/>
            <a:ext cx="714380" cy="2143116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solidFill>
              <a:srgbClr val="FF0000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17761" name="Picture 1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741026" y="4487695"/>
            <a:ext cx="4267200" cy="223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4" name="Retângulo de cantos arredondados 23"/>
          <p:cNvSpPr/>
          <p:nvPr/>
        </p:nvSpPr>
        <p:spPr>
          <a:xfrm>
            <a:off x="6134653" y="5150305"/>
            <a:ext cx="571504" cy="1632632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77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77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571613"/>
            <a:ext cx="8543956" cy="48291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                               FÓRMULA DE ACKERMANN</a:t>
            </a:r>
          </a:p>
          <a:p>
            <a:pPr>
              <a:buNone/>
            </a:pPr>
            <a:endParaRPr lang="pt-BR" sz="21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>
              <a:buNone/>
            </a:pPr>
            <a:endParaRPr lang="pt-BR" sz="21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</p:txBody>
      </p:sp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PROJETO DE SISTEMAS NO ESPAÇO DE ESTADOS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22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10549" y="2870080"/>
            <a:ext cx="7020878" cy="377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22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86050" y="3929066"/>
            <a:ext cx="3626168" cy="3514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2910" y="4786322"/>
            <a:ext cx="75438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Retângulo de cantos arredondados 12"/>
          <p:cNvSpPr/>
          <p:nvPr/>
        </p:nvSpPr>
        <p:spPr>
          <a:xfrm>
            <a:off x="928662" y="2714620"/>
            <a:ext cx="7143800" cy="642942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571613"/>
            <a:ext cx="8543956" cy="48291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                     FÓRMULA DE ACKERMANN </a:t>
            </a:r>
            <a:r>
              <a:rPr lang="pt-BR" sz="21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pt-BR" sz="2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EXEMPLO</a:t>
            </a:r>
            <a:endParaRPr lang="pt-BR" sz="21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>
              <a:buNone/>
            </a:pPr>
            <a:endParaRPr lang="pt-BR" sz="21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</p:txBody>
      </p:sp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PROJETO DE SISTEMAS NO ESPAÇO DE ESTADOS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357158" y="2214554"/>
            <a:ext cx="867766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Considere um sistema definido por:</a:t>
            </a:r>
          </a:p>
          <a:p>
            <a:endParaRPr lang="pt-BR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endParaRPr lang="pt-BR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r>
              <a:rPr lang="pt-BR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		                     </a:t>
            </a:r>
          </a:p>
          <a:p>
            <a:endParaRPr lang="pt-BR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r>
              <a:rPr lang="pt-BR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Deseja-se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pólos</a:t>
            </a:r>
            <a:r>
              <a:rPr lang="pt-BR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a malha fechada em s = -2 ±j4 e s = -10.</a:t>
            </a:r>
          </a:p>
          <a:p>
            <a:r>
              <a:rPr lang="pt-BR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Aplicando a fórmula de Ackerman, com n = 3:</a:t>
            </a:r>
          </a:p>
          <a:p>
            <a:endParaRPr lang="pt-BR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endParaRPr lang="pt-BR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endParaRPr lang="pt-BR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endParaRPr lang="pt-BR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endParaRPr lang="pt-BR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endParaRPr lang="pt-BR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r>
              <a:rPr lang="pt-BR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							</a:t>
            </a:r>
          </a:p>
          <a:p>
            <a:endParaRPr lang="pt-BR" dirty="0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62086" y="2242283"/>
            <a:ext cx="160020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488" y="2643182"/>
            <a:ext cx="3014663" cy="8786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3250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89163" y="4596947"/>
            <a:ext cx="496252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935707" y="4193913"/>
            <a:ext cx="7020878" cy="377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3251" name="Picture 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467250" y="6394402"/>
            <a:ext cx="381952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651070" y="5091466"/>
            <a:ext cx="3626168" cy="3514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" name="Picture 6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42910" y="5643578"/>
            <a:ext cx="4822031" cy="235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7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529045" y="5660622"/>
            <a:ext cx="2357438" cy="2500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8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2553392" y="6012264"/>
            <a:ext cx="4010025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571613"/>
            <a:ext cx="8543956" cy="48291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                     FÓRMULA DE ACKERMANN </a:t>
            </a:r>
            <a:r>
              <a:rPr lang="pt-BR" sz="21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pt-BR" sz="2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EXEMPLO</a:t>
            </a:r>
            <a:endParaRPr lang="pt-BR" sz="21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>
              <a:buNone/>
            </a:pPr>
            <a:endParaRPr lang="pt-BR" sz="21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</p:txBody>
      </p:sp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PROJETO DE SISTEMAS NO ESPAÇO DE ESTADOS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42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86050" y="2357430"/>
            <a:ext cx="38100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42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28992" y="2857496"/>
            <a:ext cx="3771900" cy="192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4276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300136" y="3906886"/>
            <a:ext cx="1621631" cy="900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4277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28596" y="5143512"/>
            <a:ext cx="2993231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4278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714876" y="5143512"/>
            <a:ext cx="4064794" cy="871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4279" name="Picture 7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786182" y="6286520"/>
            <a:ext cx="174307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7" name="Seta para a direita 16"/>
          <p:cNvSpPr/>
          <p:nvPr/>
        </p:nvSpPr>
        <p:spPr>
          <a:xfrm>
            <a:off x="3785331" y="5507297"/>
            <a:ext cx="64294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Retângulo de cantos arredondados 17"/>
          <p:cNvSpPr/>
          <p:nvPr/>
        </p:nvSpPr>
        <p:spPr>
          <a:xfrm>
            <a:off x="3643306" y="6143644"/>
            <a:ext cx="2071702" cy="500066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928926" y="785794"/>
            <a:ext cx="496252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571613"/>
            <a:ext cx="8543956" cy="48291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                     FÓRMULA DE ACKERMANN </a:t>
            </a:r>
            <a:r>
              <a:rPr lang="pt-BR" sz="21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pt-BR" sz="2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EXEMPLO</a:t>
            </a:r>
          </a:p>
          <a:p>
            <a:pPr>
              <a:buNone/>
            </a:pPr>
            <a:endParaRPr lang="pt-BR" sz="21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>
              <a:buNone/>
            </a:pPr>
            <a:endParaRPr lang="pt-BR" sz="21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>
              <a:buNone/>
            </a:pPr>
            <a:endParaRPr lang="pt-BR" sz="21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>
              <a:buNone/>
            </a:pPr>
            <a:endParaRPr lang="pt-BR" sz="21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>
              <a:buNone/>
            </a:pPr>
            <a:endParaRPr lang="pt-BR" sz="21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Usando o MATLAB: </a:t>
            </a: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>
              <a:buNone/>
            </a:pPr>
            <a:endParaRPr lang="pt-BR" sz="21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</p:txBody>
      </p:sp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PROJETO DE SISTEMAS NO ESPAÇO DE ESTADOS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00364" y="2428868"/>
            <a:ext cx="3014663" cy="8786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529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39889" y="4045489"/>
            <a:ext cx="5107305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5299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444988" y="5391717"/>
            <a:ext cx="204025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" name="Elipse 14"/>
          <p:cNvSpPr/>
          <p:nvPr/>
        </p:nvSpPr>
        <p:spPr>
          <a:xfrm>
            <a:off x="3493827" y="6250675"/>
            <a:ext cx="2224585" cy="409432"/>
          </a:xfrm>
          <a:prstGeom prst="ellipse">
            <a:avLst/>
          </a:prstGeom>
          <a:solidFill>
            <a:schemeClr val="accent1">
              <a:alpha val="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OBSERVADOR DE ESTADOS (OU ESTIMADOR DE ESTADOS)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571613"/>
            <a:ext cx="8543956" cy="48291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No caso de alocação de </a:t>
            </a:r>
            <a:r>
              <a:rPr lang="pt-BR" sz="2100" dirty="0" err="1" smtClean="0">
                <a:latin typeface="Times New Roman" pitchFamily="18" charset="0"/>
                <a:cs typeface="Times New Roman" pitchFamily="18" charset="0"/>
              </a:rPr>
              <a:t>pólos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, estudado anteriormente, foi suposto que todas as variáveis de estado estavam disponíveis para realimentação, o que nem sempre é possível.</a:t>
            </a: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Deve-se estimar as variáveis que não estão disponíveis, evitando derivar uma variável para obter outra (a derivação aumenta a sensibilidade do sistema ao ruído).</a:t>
            </a: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Um </a:t>
            </a:r>
            <a:r>
              <a:rPr lang="pt-BR" sz="2100" b="1" u="sng" dirty="0" smtClean="0">
                <a:latin typeface="Times New Roman" pitchFamily="18" charset="0"/>
                <a:cs typeface="Times New Roman" pitchFamily="18" charset="0"/>
              </a:rPr>
              <a:t>observador de estados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estima uma variável de estado </a:t>
            </a:r>
            <a:r>
              <a:rPr lang="pt-BR" sz="2100" dirty="0" err="1" smtClean="0">
                <a:latin typeface="Times New Roman" pitchFamily="18" charset="0"/>
                <a:cs typeface="Times New Roman" pitchFamily="18" charset="0"/>
              </a:rPr>
              <a:t>não-mensurável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através de um processo chamado de </a:t>
            </a:r>
            <a:r>
              <a:rPr lang="pt-BR" sz="2100" b="1" u="sng" dirty="0" smtClean="0">
                <a:latin typeface="Times New Roman" pitchFamily="18" charset="0"/>
                <a:cs typeface="Times New Roman" pitchFamily="18" charset="0"/>
              </a:rPr>
              <a:t>observação.</a:t>
            </a:r>
          </a:p>
          <a:p>
            <a:pPr>
              <a:buNone/>
            </a:pPr>
            <a:endParaRPr lang="pt-BR" sz="2100" b="1" u="sng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Quando algumas varáveis estão disponíveis, o observador de estados pode ser projetado com ordem reduzida, objetivando somente as variáveis que não estão acessíveis.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OBSERVADOR DE ESTADOS (OU ESTIMADOR DE ESTADOS)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571613"/>
            <a:ext cx="8543956" cy="48291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Um observador de estado estima as variáveis de estado com base nas medições das variáveis de saída e de controle.</a:t>
            </a: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Observadores </a:t>
            </a:r>
            <a:r>
              <a:rPr lang="pt-BR" sz="2100" b="1" u="sng" dirty="0" smtClean="0">
                <a:latin typeface="Times New Roman" pitchFamily="18" charset="0"/>
                <a:cs typeface="Times New Roman" pitchFamily="18" charset="0"/>
              </a:rPr>
              <a:t>somente podem ser projetados para sistemas cuja a condição de </a:t>
            </a:r>
            <a:r>
              <a:rPr lang="pt-BR" sz="2100" b="1" u="sng" dirty="0" err="1" smtClean="0">
                <a:latin typeface="Times New Roman" pitchFamily="18" charset="0"/>
                <a:cs typeface="Times New Roman" pitchFamily="18" charset="0"/>
              </a:rPr>
              <a:t>observabilidade</a:t>
            </a:r>
            <a:r>
              <a:rPr lang="pt-BR" sz="2100" b="1" u="sng" dirty="0" smtClean="0">
                <a:latin typeface="Times New Roman" pitchFamily="18" charset="0"/>
                <a:cs typeface="Times New Roman" pitchFamily="18" charset="0"/>
              </a:rPr>
              <a:t> seja satisfeita.</a:t>
            </a: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O vetor de estado observado será designado por     .</a:t>
            </a: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Considere o seguinte sistema:</a:t>
            </a: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Admita que o estado </a:t>
            </a: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deva ser aproximado por </a:t>
            </a:r>
            <a:endParaRPr lang="pt-BR" sz="21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6322" name="Object 5"/>
          <p:cNvGraphicFramePr>
            <a:graphicFrameLocks noChangeAspect="1"/>
          </p:cNvGraphicFramePr>
          <p:nvPr/>
        </p:nvGraphicFramePr>
        <p:xfrm>
          <a:off x="5829757" y="3556922"/>
          <a:ext cx="287338" cy="363538"/>
        </p:xfrm>
        <a:graphic>
          <a:graphicData uri="http://schemas.openxmlformats.org/presentationml/2006/ole">
            <p:oleObj spid="_x0000_s56322" name="Equação" r:id="rId3" imgW="139680" imgH="177480" progId="Equation.3">
              <p:embed/>
            </p:oleObj>
          </a:graphicData>
        </a:graphic>
      </p:graphicFrame>
      <p:pic>
        <p:nvPicPr>
          <p:cNvPr id="56323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50371" y="4699731"/>
            <a:ext cx="1335881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56324" name="Object 5"/>
          <p:cNvGraphicFramePr>
            <a:graphicFrameLocks noChangeAspect="1"/>
          </p:cNvGraphicFramePr>
          <p:nvPr/>
        </p:nvGraphicFramePr>
        <p:xfrm>
          <a:off x="5857884" y="5500702"/>
          <a:ext cx="287338" cy="363537"/>
        </p:xfrm>
        <a:graphic>
          <a:graphicData uri="http://schemas.openxmlformats.org/presentationml/2006/ole">
            <p:oleObj spid="_x0000_s56324" name="Equação" r:id="rId5" imgW="139680" imgH="177480" progId="Equation.3">
              <p:embed/>
            </p:oleObj>
          </a:graphicData>
        </a:graphic>
      </p:graphicFrame>
      <p:pic>
        <p:nvPicPr>
          <p:cNvPr id="56325" name="Picture 5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857488" y="6000768"/>
            <a:ext cx="3552825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57224" y="2071678"/>
            <a:ext cx="6357982" cy="4429156"/>
          </a:xfrm>
        </p:spPr>
        <p:txBody>
          <a:bodyPr>
            <a:normAutofit/>
          </a:bodyPr>
          <a:lstStyle/>
          <a:p>
            <a:pPr marL="576072" indent="-457200"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Considerando representação de sistemas por espaço de estados, analisar:</a:t>
            </a:r>
          </a:p>
          <a:p>
            <a:pPr marL="576072" indent="-457200"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576072" indent="-457200"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1)	</a:t>
            </a:r>
            <a:r>
              <a:rPr lang="pt-BR" sz="2100" dirty="0" err="1" smtClean="0">
                <a:latin typeface="Times New Roman" pitchFamily="18" charset="0"/>
                <a:cs typeface="Times New Roman" pitchFamily="18" charset="0"/>
              </a:rPr>
              <a:t>Controlabilidade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576072" indent="-457200">
              <a:buAutoNum type="arabicParenR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576072" indent="-457200"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2)	</a:t>
            </a:r>
            <a:r>
              <a:rPr lang="pt-BR" sz="2100" dirty="0" err="1" smtClean="0">
                <a:latin typeface="Times New Roman" pitchFamily="18" charset="0"/>
                <a:cs typeface="Times New Roman" pitchFamily="18" charset="0"/>
              </a:rPr>
              <a:t>Observabilidade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576072" indent="-457200"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576072" indent="-457200"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3)    Alocação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de </a:t>
            </a:r>
            <a:r>
              <a:rPr lang="pt-BR" sz="2100" dirty="0" err="1" smtClean="0">
                <a:latin typeface="Times New Roman" pitchFamily="18" charset="0"/>
                <a:cs typeface="Times New Roman" pitchFamily="18" charset="0"/>
              </a:rPr>
              <a:t>Pólos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controle do sistema para atender a requisitos de projeto (PO%, </a:t>
            </a:r>
            <a:r>
              <a:rPr lang="pt-BR" sz="21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Tp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</a:t>
            </a:r>
            <a:r>
              <a:rPr lang="pt-BR" sz="21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Ts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</a:t>
            </a:r>
            <a:r>
              <a:rPr lang="pt-BR" sz="21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etc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).</a:t>
            </a:r>
          </a:p>
          <a:p>
            <a:pPr marL="576072" indent="-457200"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576072" indent="-457200"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4)	Estimador de estados</a:t>
            </a: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576072" indent="-457200">
              <a:buNone/>
            </a:pPr>
            <a:endParaRPr lang="pt-BR" sz="2300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OBJETIVOS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34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41277" y="2524446"/>
            <a:ext cx="6874193" cy="41405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OBSERVADOR DE ESTADOS (OU ESTIMADOR DE ESTADOS)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571613"/>
            <a:ext cx="8543956" cy="4829188"/>
          </a:xfrm>
        </p:spPr>
        <p:txBody>
          <a:bodyPr>
            <a:normAutofit/>
          </a:bodyPr>
          <a:lstStyle/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6326" y="2054848"/>
            <a:ext cx="2664619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CaixaDeTexto 9"/>
          <p:cNvSpPr txBox="1"/>
          <p:nvPr/>
        </p:nvSpPr>
        <p:spPr>
          <a:xfrm>
            <a:off x="1342538" y="2648546"/>
            <a:ext cx="165782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Sinais </a:t>
            </a:r>
          </a:p>
          <a:p>
            <a:r>
              <a:rPr lang="pt-BR" dirty="0" smtClean="0"/>
              <a:t>de entrada</a:t>
            </a:r>
          </a:p>
          <a:p>
            <a:r>
              <a:rPr lang="pt-BR" dirty="0" smtClean="0"/>
              <a:t>para estimativa</a:t>
            </a:r>
          </a:p>
        </p:txBody>
      </p:sp>
      <p:sp>
        <p:nvSpPr>
          <p:cNvPr id="12" name="CaixaDeTexto 11"/>
          <p:cNvSpPr txBox="1"/>
          <p:nvPr/>
        </p:nvSpPr>
        <p:spPr>
          <a:xfrm>
            <a:off x="121979" y="2552565"/>
            <a:ext cx="120642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Sinal </a:t>
            </a:r>
          </a:p>
          <a:p>
            <a:r>
              <a:rPr lang="pt-BR" dirty="0" smtClean="0"/>
              <a:t>de saída</a:t>
            </a:r>
          </a:p>
          <a:p>
            <a:r>
              <a:rPr lang="pt-BR" dirty="0" smtClean="0"/>
              <a:t>(estimado)</a:t>
            </a:r>
            <a:endParaRPr lang="pt-BR" dirty="0"/>
          </a:p>
        </p:txBody>
      </p:sp>
      <p:sp>
        <p:nvSpPr>
          <p:cNvPr id="13" name="CaixaDeTexto 12"/>
          <p:cNvSpPr txBox="1"/>
          <p:nvPr/>
        </p:nvSpPr>
        <p:spPr>
          <a:xfrm>
            <a:off x="430330" y="1501687"/>
            <a:ext cx="22669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Matriz de ponderação</a:t>
            </a:r>
            <a:endParaRPr lang="pt-BR" dirty="0"/>
          </a:p>
        </p:txBody>
      </p:sp>
      <p:cxnSp>
        <p:nvCxnSpPr>
          <p:cNvPr id="15" name="Conector de seta reta 14"/>
          <p:cNvCxnSpPr/>
          <p:nvPr/>
        </p:nvCxnSpPr>
        <p:spPr>
          <a:xfrm>
            <a:off x="1267540" y="1781892"/>
            <a:ext cx="500066" cy="35719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de seta reta 15"/>
          <p:cNvCxnSpPr/>
          <p:nvPr/>
        </p:nvCxnSpPr>
        <p:spPr>
          <a:xfrm flipV="1">
            <a:off x="500034" y="2358297"/>
            <a:ext cx="299432" cy="213447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de seta reta 19"/>
          <p:cNvCxnSpPr/>
          <p:nvPr/>
        </p:nvCxnSpPr>
        <p:spPr>
          <a:xfrm rot="5400000" flipH="1" flipV="1">
            <a:off x="1769930" y="2390502"/>
            <a:ext cx="334812" cy="268668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 de seta reta 22"/>
          <p:cNvCxnSpPr/>
          <p:nvPr/>
        </p:nvCxnSpPr>
        <p:spPr>
          <a:xfrm rot="10800000">
            <a:off x="1374374" y="2335052"/>
            <a:ext cx="428628" cy="35719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Picture 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-4775" y="4643446"/>
            <a:ext cx="2790825" cy="217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9" name="Conector de seta reta 18"/>
          <p:cNvCxnSpPr>
            <a:stCxn id="17" idx="3"/>
          </p:cNvCxnSpPr>
          <p:nvPr/>
        </p:nvCxnSpPr>
        <p:spPr>
          <a:xfrm flipV="1">
            <a:off x="2275977" y="5572140"/>
            <a:ext cx="652949" cy="228486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tângulo de cantos arredondados 16"/>
          <p:cNvSpPr/>
          <p:nvPr/>
        </p:nvSpPr>
        <p:spPr>
          <a:xfrm>
            <a:off x="1214414" y="5500702"/>
            <a:ext cx="1061563" cy="599847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OBSERVADOR DE ESTADOS (OU ESTIMADOR DE ESTADOS)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1571613"/>
            <a:ext cx="8786874" cy="48291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Inclusão do observador em um sistema a malha fechada:</a:t>
            </a: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576072" indent="-457200"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576072" indent="-457200">
              <a:buAutoNum type="arabicParenR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576072" indent="-457200">
              <a:buAutoNum type="arabicParenR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576072" indent="-457200">
              <a:buAutoNum type="arabicParenR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576072" indent="-457200">
              <a:buAutoNum type="arabicParenR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576072" indent="-457200">
              <a:buAutoNum type="arabicParenR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576072" indent="-457200">
              <a:buAutoNum type="arabicParenR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576072" indent="-457200">
              <a:buAutoNum type="arabicParenR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576072" indent="-457200">
              <a:buAutoNum type="arabicParenR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576072" indent="-457200">
              <a:buAutoNum type="arabicParenR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576072" indent="-457200">
              <a:buAutoNum type="arabicParenR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576072" indent="-457200">
              <a:buAutoNum type="arabicParenR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576072" indent="-457200">
              <a:buAutoNum type="arabicParenR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576072" indent="-457200">
              <a:buAutoNum type="arabicParenR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576072" indent="-457200">
              <a:buAutoNum type="arabicParenR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349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03214" y="2025987"/>
            <a:ext cx="6540818" cy="42605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4775" y="4643446"/>
            <a:ext cx="2790825" cy="217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397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52753" y="4313740"/>
            <a:ext cx="2400300" cy="218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OBSERVADOR DE ESTADOS (OU ESTIMADOR DE ESTADOS)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571613"/>
            <a:ext cx="8543956" cy="48291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PROJETO DO OBSERVADOR:</a:t>
            </a: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576072" indent="-457200"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1. Determinar se o sistema é observável;</a:t>
            </a:r>
          </a:p>
          <a:p>
            <a:pPr marL="576072" indent="-457200">
              <a:buAutoNum type="arabicParenR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576072" indent="-457200"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2. Calcular a matriz de ganho do observador </a:t>
            </a:r>
            <a:r>
              <a:rPr lang="pt-BR" sz="2100" b="1" dirty="0" err="1" smtClean="0">
                <a:latin typeface="Times New Roman" pitchFamily="18" charset="0"/>
                <a:cs typeface="Times New Roman" pitchFamily="18" charset="0"/>
              </a:rPr>
              <a:t>Ke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por:</a:t>
            </a:r>
          </a:p>
          <a:p>
            <a:pPr marL="576072" indent="-457200">
              <a:buAutoNum type="arabicParenR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576072" indent="-457200">
              <a:buAutoNum type="arabicParenR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576072" indent="-457200"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576072" indent="-457200"/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Ou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usando a fórmula de </a:t>
            </a:r>
            <a:r>
              <a:rPr lang="pt-BR" sz="2100" dirty="0" err="1" smtClean="0">
                <a:latin typeface="Times New Roman" pitchFamily="18" charset="0"/>
                <a:cs typeface="Times New Roman" pitchFamily="18" charset="0"/>
              </a:rPr>
              <a:t>Ackermann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76072" indent="-457200">
              <a:buAutoNum type="arabicParenR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576072" indent="-457200">
              <a:buAutoNum type="arabicParenR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576072" indent="-457200">
              <a:buAutoNum type="arabicParenR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576072" indent="-457200">
              <a:buAutoNum type="arabicParenR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576072" indent="-457200">
              <a:buAutoNum type="arabicParenR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576072" indent="-457200">
              <a:buAutoNum type="arabicParenR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576072" indent="-457200">
              <a:buAutoNum type="arabicParenR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576072" indent="-457200">
              <a:buAutoNum type="arabicParenR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576072" indent="-457200">
              <a:buAutoNum type="arabicParenR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576072" indent="-457200">
              <a:buAutoNum type="arabicParenR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576072" indent="-457200">
              <a:buAutoNum type="arabicParenR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576072" indent="-457200">
              <a:buAutoNum type="arabicParenR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576072" indent="-457200">
              <a:buAutoNum type="arabicParenR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576072" indent="-457200">
              <a:buAutoNum type="arabicParenR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576072" indent="-457200">
              <a:buAutoNum type="arabicParenR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939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77192" y="3526663"/>
            <a:ext cx="5066348" cy="360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OBSERVADOR DE ESTADOS (OU ESTIMADOR DE ESTADOS)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1571613"/>
            <a:ext cx="8786874" cy="48291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EXEMPLO: Para o seguinte sistema, projetar o observador para µ = -1,8±j2,4.</a:t>
            </a: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Passo 1: Verificação da </a:t>
            </a:r>
            <a:r>
              <a:rPr lang="pt-BR" sz="2100" dirty="0" err="1" smtClean="0">
                <a:latin typeface="Times New Roman" pitchFamily="18" charset="0"/>
                <a:cs typeface="Times New Roman" pitchFamily="18" charset="0"/>
              </a:rPr>
              <a:t>observabilidade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576072" indent="-457200"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576072" indent="-457200">
              <a:buAutoNum type="arabicParenR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576072" indent="-457200">
              <a:buAutoNum type="arabicParenR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576072" indent="-457200">
              <a:buAutoNum type="arabicParenR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576072" indent="-457200">
              <a:buAutoNum type="arabicParenR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576072" indent="-457200">
              <a:buAutoNum type="arabicParenR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576072" indent="-457200">
              <a:buAutoNum type="arabicParenR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576072" indent="-457200">
              <a:buAutoNum type="arabicParenR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576072" indent="-457200">
              <a:buAutoNum type="arabicParenR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576072" indent="-457200">
              <a:buAutoNum type="arabicParenR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576072" indent="-457200">
              <a:buAutoNum type="arabicParenR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576072" indent="-457200">
              <a:buAutoNum type="arabicParenR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576072" indent="-457200">
              <a:buAutoNum type="arabicParenR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576072" indent="-457200">
              <a:buAutoNum type="arabicParenR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576072" indent="-457200">
              <a:buAutoNum type="arabicParenR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04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57541" y="2170845"/>
            <a:ext cx="12573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0420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00681" y="2170846"/>
            <a:ext cx="388620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0422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99744" y="4051037"/>
            <a:ext cx="1293495" cy="1173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0423" name="Picture 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938701" y="3809427"/>
            <a:ext cx="1693545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0424" name="Picture 8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929190" y="4143380"/>
            <a:ext cx="122682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OBSERVADOR DE ESTADOS (OU ESTIMADOR DE ESTADOS)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1571613"/>
            <a:ext cx="8786874" cy="48291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EXEMPLO:</a:t>
            </a: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Passo 2.</a:t>
            </a: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576072" indent="-457200"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576072" indent="-457200">
              <a:buAutoNum type="arabicParenR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576072" indent="-457200">
              <a:buAutoNum type="arabicParenR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576072" indent="-457200">
              <a:buAutoNum type="arabicParenR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576072" indent="-457200">
              <a:buAutoNum type="arabicParenR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576072" indent="-457200">
              <a:buAutoNum type="arabicParenR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576072" indent="-457200">
              <a:buAutoNum type="arabicParenR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576072" indent="-457200">
              <a:buAutoNum type="arabicParenR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576072" indent="-457200">
              <a:buAutoNum type="arabicParenR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576072" indent="-457200">
              <a:buAutoNum type="arabicParenR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576072" indent="-457200">
              <a:buAutoNum type="arabicParenR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576072" indent="-457200">
              <a:buAutoNum type="arabicParenR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576072" indent="-457200">
              <a:buAutoNum type="arabicParenR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576072" indent="-457200">
              <a:buAutoNum type="arabicParenR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576072" indent="-457200">
              <a:buAutoNum type="arabicParenR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4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03254" y="1755014"/>
            <a:ext cx="1247775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44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857496"/>
            <a:ext cx="7010400" cy="84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47" name="Picture 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5720" y="4500570"/>
            <a:ext cx="367665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49" name="Picture 9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786182" y="5072074"/>
            <a:ext cx="289560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50" name="Picture 10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500562" y="5643578"/>
            <a:ext cx="1409700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9" name="CaixaDeTexto 18"/>
          <p:cNvSpPr txBox="1"/>
          <p:nvPr/>
        </p:nvSpPr>
        <p:spPr>
          <a:xfrm>
            <a:off x="4496717" y="4449170"/>
            <a:ext cx="38363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Igualando os termos em potência de s:</a:t>
            </a:r>
            <a:endParaRPr lang="pt-BR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842416" y="1938833"/>
            <a:ext cx="5066348" cy="360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2338" name="Picture 2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429256" y="3929066"/>
            <a:ext cx="273367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OBSERVADOR DE ESTADOS (OU ESTIMADOR DE ESTADOS)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1571613"/>
            <a:ext cx="8786874" cy="48291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EXEMPLO: Usando fórmula de Ackerman:</a:t>
            </a: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576072" indent="-457200"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576072" indent="-457200">
              <a:buAutoNum type="arabicParenR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576072" indent="-457200">
              <a:buAutoNum type="arabicParenR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576072" indent="-457200">
              <a:buAutoNum type="arabicParenR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576072" indent="-457200">
              <a:buAutoNum type="arabicParenR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576072" indent="-457200">
              <a:buAutoNum type="arabicParenR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576072" indent="-457200">
              <a:buAutoNum type="arabicParenR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576072" indent="-457200">
              <a:buAutoNum type="arabicParenR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576072" indent="-457200">
              <a:buAutoNum type="arabicParenR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576072" indent="-457200">
              <a:buAutoNum type="arabicParenR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576072" indent="-457200">
              <a:buAutoNum type="arabicParenR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576072" indent="-457200">
              <a:buAutoNum type="arabicParenR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576072" indent="-457200">
              <a:buAutoNum type="arabicParenR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576072" indent="-457200">
              <a:buAutoNum type="arabicParenR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576072" indent="-457200">
              <a:buAutoNum type="arabicParenR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246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43240" y="2143116"/>
            <a:ext cx="2505075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246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28860" y="3143248"/>
            <a:ext cx="44767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246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14678" y="3786190"/>
            <a:ext cx="272415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2469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285984" y="4572008"/>
            <a:ext cx="4295775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2470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143108" y="5715016"/>
            <a:ext cx="4543425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457199" y="155448"/>
            <a:ext cx="8495732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CONTROLABILIDADE &amp; OBSERVABILIDADE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tângulo 5"/>
          <p:cNvSpPr>
            <a:spLocks noChangeArrowheads="1"/>
          </p:cNvSpPr>
          <p:nvPr/>
        </p:nvSpPr>
        <p:spPr bwMode="auto">
          <a:xfrm>
            <a:off x="214282" y="1643050"/>
            <a:ext cx="8715375" cy="558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buClr>
                <a:srgbClr val="FF0000"/>
              </a:buClr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DEFINIÇÃO DE CONTROLABILIDADE: Um sistema é dito controlável no instante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pt-BR" sz="2100" i="1" baseline="-250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se for possível, por meio de um vetor de controle </a:t>
            </a:r>
            <a:r>
              <a:rPr lang="pt-BR" sz="2100" dirty="0" err="1" smtClean="0">
                <a:latin typeface="Times New Roman" pitchFamily="18" charset="0"/>
                <a:cs typeface="Times New Roman" pitchFamily="18" charset="0"/>
              </a:rPr>
              <a:t>não-restrito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(vetor que pode assumir qualquer valor), transferir o sistema de qualquer estado inicial </a:t>
            </a: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pt-BR" sz="2100" i="1" baseline="-250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) para qualquer estado num intervalo de tempo finito.</a:t>
            </a:r>
          </a:p>
          <a:p>
            <a:pPr algn="just">
              <a:buClr>
                <a:srgbClr val="FF0000"/>
              </a:buClr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Clr>
                <a:srgbClr val="FF0000"/>
              </a:buClr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Clr>
                <a:srgbClr val="FF0000"/>
              </a:buClr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DEFINIÇÃO DE OBSERVABILIDADE: Um sistema é dito observável no instante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pt-BR" sz="2100" i="1" baseline="-250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se, com o sistema num estado </a:t>
            </a: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pt-BR" sz="2100" i="1" baseline="-250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) qualquer, for possível determinar este estado a partir da observação da saída durante um intervalo de tempo finito.</a:t>
            </a:r>
          </a:p>
          <a:p>
            <a:pPr algn="just">
              <a:buClr>
                <a:srgbClr val="FF0000"/>
              </a:buClr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Clr>
                <a:srgbClr val="FF0000"/>
              </a:buClr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Clr>
                <a:srgbClr val="FF0000"/>
              </a:buClr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Ambos os conceitos foram introduzido por Rudolf Emil </a:t>
            </a:r>
            <a:r>
              <a:rPr lang="pt-BR" sz="2100" dirty="0" err="1" smtClean="0">
                <a:latin typeface="Times New Roman" pitchFamily="18" charset="0"/>
                <a:cs typeface="Times New Roman" pitchFamily="18" charset="0"/>
              </a:rPr>
              <a:t>Kálmán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, húngaro residente nos estado unidos.</a:t>
            </a:r>
          </a:p>
          <a:p>
            <a:pPr algn="just">
              <a:buClr>
                <a:srgbClr val="FF0000"/>
              </a:buClr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Clr>
                <a:srgbClr val="FF0000"/>
              </a:buClr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Clr>
                <a:srgbClr val="FF0000"/>
              </a:buClr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tângulo de cantos arredondados 11"/>
          <p:cNvSpPr/>
          <p:nvPr/>
        </p:nvSpPr>
        <p:spPr>
          <a:xfrm>
            <a:off x="133074" y="1571613"/>
            <a:ext cx="8868082" cy="1500198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Retângulo de cantos arredondados 12"/>
          <p:cNvSpPr/>
          <p:nvPr/>
        </p:nvSpPr>
        <p:spPr>
          <a:xfrm>
            <a:off x="140455" y="3463464"/>
            <a:ext cx="8868082" cy="1500198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INTRODUÇÃO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500034" y="1928802"/>
            <a:ext cx="814393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A representação na forma de espaço de estados, para um sistema particular considerado, pode ser obtida de diferentes formas, (escolhendo correntes elétricas ou derivadas de primeira e segunda ordem de alguma queda de tensão como variáveis de estado), assim, em princípio, há várias representações para um mesmo sistema. </a:t>
            </a: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Formas canônicas gerais de representação no espaço de estados:</a:t>
            </a:r>
          </a:p>
          <a:p>
            <a:pPr>
              <a:buFont typeface="Arial" pitchFamily="34" charset="0"/>
              <a:buChar char="•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914400" lvl="1" indent="-457200">
              <a:buAutoNum type="arabicParenR"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Forma canônica controlável;</a:t>
            </a:r>
          </a:p>
          <a:p>
            <a:pPr marL="914400" lvl="1" indent="-457200">
              <a:buAutoNum type="arabicParenR"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Forma canônica observável;</a:t>
            </a:r>
          </a:p>
          <a:p>
            <a:pPr marL="914400" lvl="1" indent="-457200">
              <a:buAutoNum type="arabicParenR"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Forma canônica diagonal e;</a:t>
            </a:r>
          </a:p>
          <a:p>
            <a:pPr marL="914400" lvl="1" indent="-457200">
              <a:buAutoNum type="arabicParenR"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Forma canônica de Jordan.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571613"/>
            <a:ext cx="8229600" cy="48291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Considerando um sistema descrito por:</a:t>
            </a: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Sendo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 a saída (resposta) e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a entrada (excitação) do sistema e os </a:t>
            </a:r>
            <a:r>
              <a:rPr lang="pt-BR" sz="2100" i="1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pt-BR" sz="2100" dirty="0" err="1" smtClean="0">
                <a:latin typeface="Times New Roman" pitchFamily="18" charset="0"/>
                <a:cs typeface="Times New Roman" pitchFamily="18" charset="0"/>
              </a:rPr>
              <a:t>’s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pt-BR" sz="2100" i="1" dirty="0" err="1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pt-BR" sz="2100" dirty="0" err="1" smtClean="0">
                <a:latin typeface="Times New Roman" pitchFamily="18" charset="0"/>
                <a:cs typeface="Times New Roman" pitchFamily="18" charset="0"/>
              </a:rPr>
              <a:t>’s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as constantes que relacionam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y, n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indica a ordem da derivação.</a:t>
            </a: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A equação acima pode ser escrita, no domínio s, como:</a:t>
            </a: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1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Serão apresentadas as formas canônicas de representação no espaço de estados, descrita na forma geral por:</a:t>
            </a:r>
          </a:p>
        </p:txBody>
      </p:sp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REPRESENTAÇÃO NO ESPAÇO DE ESTADOS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505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1307" y="2058467"/>
            <a:ext cx="8315325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3108" y="4000504"/>
            <a:ext cx="4834890" cy="75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14744" y="5872185"/>
            <a:ext cx="1697355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tângulo de cantos arredondados 16"/>
          <p:cNvSpPr/>
          <p:nvPr/>
        </p:nvSpPr>
        <p:spPr>
          <a:xfrm>
            <a:off x="1214652" y="4735773"/>
            <a:ext cx="6643496" cy="2069542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Retângulo de cantos arredondados 15"/>
          <p:cNvSpPr/>
          <p:nvPr/>
        </p:nvSpPr>
        <p:spPr>
          <a:xfrm>
            <a:off x="1071538" y="2071678"/>
            <a:ext cx="6858048" cy="2571768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7296" y="1528550"/>
            <a:ext cx="9007522" cy="48291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A alocação de </a:t>
            </a:r>
            <a:r>
              <a:rPr lang="pt-BR" sz="2100" b="1" dirty="0" err="1" smtClean="0">
                <a:latin typeface="Times New Roman" pitchFamily="18" charset="0"/>
                <a:cs typeface="Times New Roman" pitchFamily="18" charset="0"/>
              </a:rPr>
              <a:t>pólos</a:t>
            </a: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será implementada a partir da </a:t>
            </a: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forma canônica controlável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FORMA CANÔNICA CONTROLÁVEL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37578" y="2151325"/>
            <a:ext cx="6324600" cy="23545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56208" y="4790146"/>
            <a:ext cx="6423660" cy="1996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8985" y="1285860"/>
            <a:ext cx="8911988" cy="6072230"/>
          </a:xfrm>
        </p:spPr>
        <p:txBody>
          <a:bodyPr>
            <a:normAutofit/>
          </a:bodyPr>
          <a:lstStyle/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A matriz de estados </a:t>
            </a:r>
            <a:r>
              <a:rPr lang="pt-BR" sz="2100" dirty="0" err="1" smtClean="0">
                <a:latin typeface="Times New Roman" pitchFamily="18" charset="0"/>
                <a:cs typeface="Times New Roman" pitchFamily="18" charset="0"/>
              </a:rPr>
              <a:t>nxn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aqui representada é a transposta do caso anterior.</a:t>
            </a:r>
          </a:p>
        </p:txBody>
      </p:sp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FORMA CANÔNICA OBSERVÁVEL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301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8514" y="1635036"/>
            <a:ext cx="6667500" cy="2004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301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14612" y="3714752"/>
            <a:ext cx="4305300" cy="23545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Retângulo de cantos arredondados 7"/>
          <p:cNvSpPr/>
          <p:nvPr/>
        </p:nvSpPr>
        <p:spPr>
          <a:xfrm>
            <a:off x="1071538" y="1571612"/>
            <a:ext cx="7000924" cy="2143140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Retângulo de cantos arredondados 8"/>
          <p:cNvSpPr/>
          <p:nvPr/>
        </p:nvSpPr>
        <p:spPr>
          <a:xfrm>
            <a:off x="2643174" y="3714752"/>
            <a:ext cx="4449171" cy="2369793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6340" y="1524311"/>
            <a:ext cx="8911988" cy="522709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Caso aplicável para o sistema com raízes distintas no denominador:</a:t>
            </a:r>
          </a:p>
        </p:txBody>
      </p:sp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FORMA CANÔNICA DIAGONAL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403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4150" y="2041633"/>
            <a:ext cx="8001000" cy="61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403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88007" y="2789252"/>
            <a:ext cx="5043488" cy="18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4036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43454" y="4831027"/>
            <a:ext cx="3171825" cy="1871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Retângulo de cantos arredondados 8"/>
          <p:cNvSpPr/>
          <p:nvPr/>
        </p:nvSpPr>
        <p:spPr>
          <a:xfrm>
            <a:off x="1785918" y="2714620"/>
            <a:ext cx="5429288" cy="2000264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Retângulo de cantos arredondados 9"/>
          <p:cNvSpPr/>
          <p:nvPr/>
        </p:nvSpPr>
        <p:spPr>
          <a:xfrm>
            <a:off x="2961564" y="4786322"/>
            <a:ext cx="3289110" cy="1955672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ódulo">
  <a:themeElements>
    <a:clrScheme name="Módulo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ódulo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ódul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3089</TotalTime>
  <Words>1658</Words>
  <Application>Microsoft Office PowerPoint</Application>
  <PresentationFormat>Apresentação na tela (4:3)</PresentationFormat>
  <Paragraphs>423</Paragraphs>
  <Slides>35</Slides>
  <Notes>3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35</vt:i4>
      </vt:variant>
    </vt:vector>
  </HeadingPairs>
  <TitlesOfParts>
    <vt:vector size="37" baseType="lpstr">
      <vt:lpstr>Módulo</vt:lpstr>
      <vt:lpstr>Equação</vt:lpstr>
      <vt:lpstr>Slide 1</vt:lpstr>
      <vt:lpstr>HOJE...</vt:lpstr>
      <vt:lpstr>OBJETIVOS</vt:lpstr>
      <vt:lpstr>CONTROLABILIDADE &amp; OBSERVABILIDADE</vt:lpstr>
      <vt:lpstr>INTRODUÇÃO</vt:lpstr>
      <vt:lpstr>REPRESENTAÇÃO NO ESPAÇO DE ESTADOS</vt:lpstr>
      <vt:lpstr>FORMA CANÔNICA CONTROLÁVEL</vt:lpstr>
      <vt:lpstr>FORMA CANÔNICA OBSERVÁVEL</vt:lpstr>
      <vt:lpstr>FORMA CANÔNICA DIAGONAL</vt:lpstr>
      <vt:lpstr>FORMA CANÔNICA DE JORDAN</vt:lpstr>
      <vt:lpstr>CONTROLABILIDADE</vt:lpstr>
      <vt:lpstr>CONTROLABILIDADE</vt:lpstr>
      <vt:lpstr>CONTROLABILIDADE</vt:lpstr>
      <vt:lpstr>OBSERVABILIDADE (útil na solução de problemas que necessitam determinar as variáveis de estado não-mensuráveis a partir das variáveis observáveis, no menor intervalo de tempo)</vt:lpstr>
      <vt:lpstr>OBSERVABILIDADE</vt:lpstr>
      <vt:lpstr>OBSERVABILIDADE</vt:lpstr>
      <vt:lpstr>PROJETO DE SISTEMAS NO ESPAÇO DE ESTADOS</vt:lpstr>
      <vt:lpstr>PROJETO DE SISTEMAS NO ESPAÇO DE ESTADOS</vt:lpstr>
      <vt:lpstr>PROJETO DE SISTEMAS NO ESPAÇO DE ESTADOS</vt:lpstr>
      <vt:lpstr>PROJETO DE SISTEMAS NO ESPAÇO DE ESTADOS</vt:lpstr>
      <vt:lpstr>PROJETO DE SISTEMAS NO ESPAÇO DE ESTADOS</vt:lpstr>
      <vt:lpstr>PROJETO DE SISTEMAS NO ESPAÇO DE ESTADOS</vt:lpstr>
      <vt:lpstr>PROJETO DE SISTEMAS NO ESPAÇO DE ESTADOS</vt:lpstr>
      <vt:lpstr>PROJETO DE SISTEMAS NO ESPAÇO DE ESTADOS</vt:lpstr>
      <vt:lpstr>PROJETO DE SISTEMAS NO ESPAÇO DE ESTADOS</vt:lpstr>
      <vt:lpstr>PROJETO DE SISTEMAS NO ESPAÇO DE ESTADOS</vt:lpstr>
      <vt:lpstr>PROJETO DE SISTEMAS NO ESPAÇO DE ESTADOS</vt:lpstr>
      <vt:lpstr>OBSERVADOR DE ESTADOS (OU ESTIMADOR DE ESTADOS)</vt:lpstr>
      <vt:lpstr>OBSERVADOR DE ESTADOS (OU ESTIMADOR DE ESTADOS)</vt:lpstr>
      <vt:lpstr>OBSERVADOR DE ESTADOS (OU ESTIMADOR DE ESTADOS)</vt:lpstr>
      <vt:lpstr>OBSERVADOR DE ESTADOS (OU ESTIMADOR DE ESTADOS)</vt:lpstr>
      <vt:lpstr>OBSERVADOR DE ESTADOS (OU ESTIMADOR DE ESTADOS)</vt:lpstr>
      <vt:lpstr>OBSERVADOR DE ESTADOS (OU ESTIMADOR DE ESTADOS)</vt:lpstr>
      <vt:lpstr>OBSERVADOR DE ESTADOS (OU ESTIMADOR DE ESTADOS)</vt:lpstr>
      <vt:lpstr>OBSERVADOR DE ESTADOS (OU ESTIMADOR DE ESTADOS)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722</dc:creator>
  <cp:lastModifiedBy>722</cp:lastModifiedBy>
  <cp:revision>557</cp:revision>
  <dcterms:created xsi:type="dcterms:W3CDTF">2012-12-02T20:53:22Z</dcterms:created>
  <dcterms:modified xsi:type="dcterms:W3CDTF">2015-02-11T01:16:32Z</dcterms:modified>
</cp:coreProperties>
</file>