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handoutMasterIdLst>
    <p:handoutMasterId r:id="rId24"/>
  </p:handoutMasterIdLst>
  <p:sldIdLst>
    <p:sldId id="256" r:id="rId2"/>
    <p:sldId id="258" r:id="rId3"/>
    <p:sldId id="264" r:id="rId4"/>
    <p:sldId id="266" r:id="rId5"/>
    <p:sldId id="267" r:id="rId6"/>
    <p:sldId id="311" r:id="rId7"/>
    <p:sldId id="312" r:id="rId8"/>
    <p:sldId id="269" r:id="rId9"/>
    <p:sldId id="270" r:id="rId10"/>
    <p:sldId id="271" r:id="rId11"/>
    <p:sldId id="272" r:id="rId12"/>
    <p:sldId id="288" r:id="rId13"/>
    <p:sldId id="289" r:id="rId14"/>
    <p:sldId id="290" r:id="rId15"/>
    <p:sldId id="291" r:id="rId16"/>
    <p:sldId id="292" r:id="rId17"/>
    <p:sldId id="293" r:id="rId18"/>
    <p:sldId id="294" r:id="rId19"/>
    <p:sldId id="295" r:id="rId20"/>
    <p:sldId id="296" r:id="rId21"/>
    <p:sldId id="298" r:id="rId22"/>
    <p:sldId id="300" r:id="rId23"/>
  </p:sldIdLst>
  <p:sldSz cx="9144000" cy="6858000" type="screen4x3"/>
  <p:notesSz cx="7102475" cy="102346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5" Type="http://schemas.openxmlformats.org/officeDocument/2006/relationships/image" Target="../media/image41.wmf"/><Relationship Id="rId4" Type="http://schemas.openxmlformats.org/officeDocument/2006/relationships/image" Target="../media/image40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Relationship Id="rId6" Type="http://schemas.openxmlformats.org/officeDocument/2006/relationships/image" Target="../media/image52.wmf"/><Relationship Id="rId5" Type="http://schemas.openxmlformats.org/officeDocument/2006/relationships/image" Target="../media/image51.wmf"/><Relationship Id="rId4" Type="http://schemas.openxmlformats.org/officeDocument/2006/relationships/image" Target="../media/image50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4022725" y="0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1C4846-B846-4C5B-AF86-71965C4B57F3}" type="datetimeFigureOut">
              <a:rPr lang="pt-BR" smtClean="0"/>
              <a:pPr/>
              <a:t>12/09/2014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4022725" y="9721850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21ABB6-01C0-42C0-A2A4-FA6DD9BC854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12/09/2014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0" name="Retângulo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12/09/2014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12/09/2014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12/09/2014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12/09/2014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12/09/2014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12/09/2014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12/09/2014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12/09/2014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12/09/2014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2" name="Retângulo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2E700DB3-DBF0-4086-B675-117E7A9610B8}" type="datetimeFigureOut">
              <a:rPr lang="pt-BR" smtClean="0"/>
              <a:pPr/>
              <a:t>12/09/2014</a:t>
            </a:fld>
            <a:endParaRPr lang="pt-BR"/>
          </a:p>
        </p:txBody>
      </p:sp>
      <p:sp>
        <p:nvSpPr>
          <p:cNvPr id="11" name="Retângulo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tângulo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2E700DB3-DBF0-4086-B675-117E7A9610B8}" type="datetimeFigureOut">
              <a:rPr lang="pt-BR" smtClean="0"/>
              <a:pPr/>
              <a:t>12/09/2014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10" Type="http://schemas.openxmlformats.org/officeDocument/2006/relationships/image" Target="../media/image29.png"/><Relationship Id="rId4" Type="http://schemas.openxmlformats.org/officeDocument/2006/relationships/image" Target="../media/image23.png"/><Relationship Id="rId9" Type="http://schemas.openxmlformats.org/officeDocument/2006/relationships/image" Target="../media/image2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image" Target="../media/image42.png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6.bin"/><Relationship Id="rId4" Type="http://schemas.openxmlformats.org/officeDocument/2006/relationships/image" Target="../media/image4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image" Target="../media/image53.png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0.bin"/><Relationship Id="rId5" Type="http://schemas.openxmlformats.org/officeDocument/2006/relationships/oleObject" Target="../embeddings/oleObject9.bin"/><Relationship Id="rId4" Type="http://schemas.openxmlformats.org/officeDocument/2006/relationships/oleObject" Target="../embeddings/oleObject8.bin"/><Relationship Id="rId9" Type="http://schemas.openxmlformats.org/officeDocument/2006/relationships/oleObject" Target="../embeddings/oleObject13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tint val="48000"/>
                <a:satMod val="300000"/>
              </a:schemeClr>
            </a:gs>
            <a:gs pos="12000">
              <a:schemeClr val="bg2">
                <a:tint val="48000"/>
                <a:satMod val="300000"/>
              </a:schemeClr>
            </a:gs>
            <a:gs pos="20000">
              <a:schemeClr val="bg2">
                <a:tint val="49000"/>
                <a:satMod val="300000"/>
              </a:schemeClr>
            </a:gs>
            <a:gs pos="100000">
              <a:schemeClr val="bg2">
                <a:shade val="30000"/>
              </a:schemeClr>
            </a:gs>
          </a:gsLst>
          <a:path path="circle">
            <a:fillToRect l="10000" t="-25000" r="10000" b="125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42910" y="3214686"/>
            <a:ext cx="8077200" cy="1642492"/>
          </a:xfrm>
        </p:spPr>
        <p:txBody>
          <a:bodyPr>
            <a:normAutofit/>
          </a:bodyPr>
          <a:lstStyle/>
          <a:p>
            <a:r>
              <a:rPr lang="pt-BR" sz="25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Disciplina: Sistemas de Controle (Laboratório) -  ET76H</a:t>
            </a:r>
          </a:p>
          <a:p>
            <a:r>
              <a:rPr lang="pt-BR" sz="25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Prof. Dr. Ismael </a:t>
            </a:r>
            <a:r>
              <a:rPr lang="pt-BR" sz="25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Chiamenti</a:t>
            </a:r>
            <a:r>
              <a:rPr lang="pt-BR" sz="25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– UTFPR</a:t>
            </a:r>
          </a:p>
          <a:p>
            <a:r>
              <a:rPr lang="pt-BR" sz="25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2014/2</a:t>
            </a:r>
            <a:endParaRPr lang="pt-BR" sz="25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714348" y="5857892"/>
            <a:ext cx="2206053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500" dirty="0" smtClean="0">
                <a:latin typeface="Times New Roman" pitchFamily="18" charset="0"/>
                <a:cs typeface="Times New Roman" pitchFamily="18" charset="0"/>
              </a:rPr>
              <a:t>Introdução</a:t>
            </a:r>
            <a:endParaRPr lang="pt-BR" sz="35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15272" y="285728"/>
            <a:ext cx="1021080" cy="792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58" y="285728"/>
            <a:ext cx="1674495" cy="891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INTRODUÇÃO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3) Processamento:</a:t>
            </a:r>
          </a:p>
          <a:p>
            <a:pPr lvl="1"/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Estes blocos possuem entrada(s) e saída(s)</a:t>
            </a:r>
          </a:p>
          <a:p>
            <a:pPr lvl="1"/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Implementam modelos, algoritmos, cálculos, etc.</a:t>
            </a:r>
            <a:endParaRPr lang="pt-BR" sz="21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3857628"/>
            <a:ext cx="1219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86050" y="3857628"/>
            <a:ext cx="32099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86512" y="3857628"/>
            <a:ext cx="135255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928662" y="4786322"/>
            <a:ext cx="98107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786050" y="4714884"/>
            <a:ext cx="1219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429124" y="4643446"/>
            <a:ext cx="1000125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4" name="Picture 8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000760" y="4643446"/>
            <a:ext cx="1562100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5" name="Picture 9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2786050" y="5572140"/>
            <a:ext cx="990600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6" name="Picture 10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4572000" y="5572140"/>
            <a:ext cx="147637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INTRODUÇÃO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1650706"/>
            <a:ext cx="4686300" cy="5135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6248" y="3357562"/>
            <a:ext cx="4518660" cy="331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CaixaDeTexto 6"/>
          <p:cNvSpPr txBox="1"/>
          <p:nvPr/>
        </p:nvSpPr>
        <p:spPr>
          <a:xfrm>
            <a:off x="5753849" y="1714488"/>
            <a:ext cx="2513830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Novo modelo: salvar </a:t>
            </a: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como exemplo 1</a:t>
            </a:r>
            <a:endParaRPr lang="pt-BR" sz="21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Conector de seta reta 10"/>
          <p:cNvCxnSpPr>
            <a:stCxn id="7" idx="1"/>
          </p:cNvCxnSpPr>
          <p:nvPr/>
        </p:nvCxnSpPr>
        <p:spPr>
          <a:xfrm rot="10800000" flipV="1">
            <a:off x="5143507" y="2083819"/>
            <a:ext cx="610343" cy="2559625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de seta reta 11"/>
          <p:cNvCxnSpPr>
            <a:stCxn id="7" idx="1"/>
          </p:cNvCxnSpPr>
          <p:nvPr/>
        </p:nvCxnSpPr>
        <p:spPr>
          <a:xfrm rot="10800000" flipV="1">
            <a:off x="548643" y="2083819"/>
            <a:ext cx="5205207" cy="96671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INTRODUÇÃO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2724167"/>
            <a:ext cx="4048125" cy="313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00562" y="2724167"/>
            <a:ext cx="4162425" cy="311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CaixaDeTexto 5"/>
          <p:cNvSpPr txBox="1"/>
          <p:nvPr/>
        </p:nvSpPr>
        <p:spPr>
          <a:xfrm>
            <a:off x="285720" y="1714488"/>
            <a:ext cx="1494320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Exemplo 1:</a:t>
            </a:r>
            <a:endParaRPr lang="pt-BR" sz="2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INTRODUÇÃO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2428868"/>
            <a:ext cx="7610475" cy="309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CaixaDeTexto 5"/>
          <p:cNvSpPr txBox="1"/>
          <p:nvPr/>
        </p:nvSpPr>
        <p:spPr>
          <a:xfrm>
            <a:off x="71406" y="1428736"/>
            <a:ext cx="3155031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Exemplo 1</a:t>
            </a: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: continuação...</a:t>
            </a:r>
            <a:endParaRPr lang="pt-BR" sz="2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1285852" y="1785926"/>
            <a:ext cx="2613216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Controle da simulação</a:t>
            </a:r>
            <a:endParaRPr lang="pt-BR" sz="2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5857884" y="1785926"/>
            <a:ext cx="2414892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Tempo da simulação</a:t>
            </a:r>
            <a:endParaRPr lang="pt-BR" sz="21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Conector de seta reta 9"/>
          <p:cNvCxnSpPr/>
          <p:nvPr/>
        </p:nvCxnSpPr>
        <p:spPr>
          <a:xfrm>
            <a:off x="2928926" y="2214554"/>
            <a:ext cx="1000132" cy="785818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de seta reta 10"/>
          <p:cNvCxnSpPr/>
          <p:nvPr/>
        </p:nvCxnSpPr>
        <p:spPr>
          <a:xfrm rot="10800000" flipV="1">
            <a:off x="4572000" y="2357430"/>
            <a:ext cx="2500330" cy="642942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5572140"/>
            <a:ext cx="8543956" cy="1857388"/>
          </a:xfrm>
        </p:spPr>
        <p:txBody>
          <a:bodyPr>
            <a:normAutofit/>
          </a:bodyPr>
          <a:lstStyle/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Procurar  na pasta </a:t>
            </a:r>
            <a:r>
              <a:rPr lang="pt-BR" sz="2100" b="1" i="1" dirty="0" err="1" smtClean="0">
                <a:latin typeface="Times New Roman" pitchFamily="18" charset="0"/>
                <a:cs typeface="Times New Roman" pitchFamily="18" charset="0"/>
              </a:rPr>
              <a:t>signal</a:t>
            </a:r>
            <a:r>
              <a:rPr lang="pt-BR" sz="21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100" b="1" i="1" dirty="0" err="1" smtClean="0">
                <a:latin typeface="Times New Roman" pitchFamily="18" charset="0"/>
                <a:cs typeface="Times New Roman" pitchFamily="18" charset="0"/>
              </a:rPr>
              <a:t>routing</a:t>
            </a:r>
            <a:r>
              <a:rPr lang="pt-BR" sz="21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o bloco </a:t>
            </a:r>
            <a:r>
              <a:rPr lang="pt-BR" sz="2100" b="1" i="1" dirty="0" err="1" smtClean="0">
                <a:latin typeface="Times New Roman" pitchFamily="18" charset="0"/>
                <a:cs typeface="Times New Roman" pitchFamily="18" charset="0"/>
              </a:rPr>
              <a:t>mux</a:t>
            </a: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E com ele conectar as variáveis de entrada e de saída do sistema em um mesmo bloco </a:t>
            </a:r>
            <a:r>
              <a:rPr lang="pt-BR" sz="2100" b="1" i="1" dirty="0" err="1" smtClean="0">
                <a:latin typeface="Times New Roman" pitchFamily="18" charset="0"/>
                <a:cs typeface="Times New Roman" pitchFamily="18" charset="0"/>
              </a:rPr>
              <a:t>scope</a:t>
            </a: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pt-BR" sz="2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INTRODUÇÃO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3375423"/>
            <a:ext cx="3971924" cy="3268287"/>
          </a:xfrm>
        </p:spPr>
        <p:txBody>
          <a:bodyPr/>
          <a:lstStyle/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Parâmetros de ajuste dos blocos:</a:t>
            </a:r>
          </a:p>
          <a:p>
            <a:pPr lvl="1"/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Clica-se duas vezes sobre o bloco para abrir a janela de parâmetros dele;</a:t>
            </a:r>
          </a:p>
          <a:p>
            <a:pPr lvl="1"/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Ao lado janela de parâmetros do gerador de pulsos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pt-B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14876" y="571480"/>
            <a:ext cx="4276725" cy="610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CaixaDeTexto 5"/>
          <p:cNvSpPr txBox="1"/>
          <p:nvPr/>
        </p:nvSpPr>
        <p:spPr>
          <a:xfrm>
            <a:off x="285720" y="1785926"/>
            <a:ext cx="3155031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Exemplo 1</a:t>
            </a: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: continuação...</a:t>
            </a:r>
            <a:endParaRPr lang="pt-BR" sz="2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INTRODUÇÃO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2803919"/>
            <a:ext cx="3900486" cy="4625609"/>
          </a:xfrm>
        </p:spPr>
        <p:txBody>
          <a:bodyPr>
            <a:normAutofit/>
          </a:bodyPr>
          <a:lstStyle/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Clicando duas vezes no bloco </a:t>
            </a:r>
            <a:r>
              <a:rPr lang="pt-BR" sz="2100" i="1" dirty="0" err="1" smtClean="0">
                <a:latin typeface="Times New Roman" pitchFamily="18" charset="0"/>
                <a:cs typeface="Times New Roman" pitchFamily="18" charset="0"/>
              </a:rPr>
              <a:t>scope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é mostrada sua saída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pt-BR" sz="21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i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29190" y="2214554"/>
            <a:ext cx="3305175" cy="296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CaixaDeTexto 5"/>
          <p:cNvSpPr txBox="1"/>
          <p:nvPr/>
        </p:nvSpPr>
        <p:spPr>
          <a:xfrm>
            <a:off x="285720" y="1785926"/>
            <a:ext cx="3155031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Exemplo 1</a:t>
            </a: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: continuação...</a:t>
            </a:r>
            <a:endParaRPr lang="pt-BR" sz="2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INTRODUÇÃO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Exercício 1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Representar,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por diagrama de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blocos,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o sistema que converte a temperatura de graus Celsius (</a:t>
            </a:r>
            <a:r>
              <a:rPr lang="pt-BR" sz="2100" dirty="0" err="1" smtClean="0">
                <a:latin typeface="Times New Roman" pitchFamily="18" charset="0"/>
                <a:cs typeface="Times New Roman" pitchFamily="18" charset="0"/>
              </a:rPr>
              <a:t>Tc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) para Fahrenheit (Tf), sendo a função de transferência do modelo dada por:</a:t>
            </a:r>
          </a:p>
          <a:p>
            <a:pPr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                        </a:t>
            </a:r>
          </a:p>
          <a:p>
            <a:pPr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                            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Tf = 9xTc/5 +32</a:t>
            </a: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               Sugestão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: usar uma função rampa na entrada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		Pensar: qual a variável de entrada? E de saída? Qual expressão relaciona as duas?</a:t>
            </a: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7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INTRODUÇÃO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-32" y="1428736"/>
            <a:ext cx="9572692" cy="578647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Exemplo 2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Representação, por diagrama de blocos, de um sistema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amortecido de segunda ordem. </a:t>
            </a: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Sendo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= 5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kg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= 1 </a:t>
            </a:r>
            <a:r>
              <a:rPr lang="pt-BR" sz="2100" i="1" dirty="0" err="1" smtClean="0">
                <a:latin typeface="Times New Roman" pitchFamily="18" charset="0"/>
                <a:cs typeface="Times New Roman" pitchFamily="18" charset="0"/>
              </a:rPr>
              <a:t>Ns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/m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= 2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N/m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Condições iniciais: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(0) = 1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x’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(0) = 0</a:t>
            </a: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Força da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mola</a:t>
            </a: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Força do amortecedor </a:t>
            </a: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Inércia</a:t>
            </a: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Força resultante:</a:t>
            </a: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Reescrevendo:</a:t>
            </a: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endParaRPr lang="pt-BR" sz="27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dirty="0" smtClean="0"/>
          </a:p>
          <a:p>
            <a:pPr lvl="1">
              <a:buNone/>
            </a:pPr>
            <a:endParaRPr lang="pt-BR" dirty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388" y="2786058"/>
            <a:ext cx="2440305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2085868" y="3105151"/>
          <a:ext cx="1284287" cy="395287"/>
        </p:xfrm>
        <a:graphic>
          <a:graphicData uri="http://schemas.openxmlformats.org/presentationml/2006/ole">
            <p:oleObj spid="_x0000_s1026" name="Equação" r:id="rId4" imgW="736560" imgH="228600" progId="Equation.3">
              <p:embed/>
            </p:oleObj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2971804" y="3606806"/>
          <a:ext cx="2171700" cy="679450"/>
        </p:xfrm>
        <a:graphic>
          <a:graphicData uri="http://schemas.openxmlformats.org/presentationml/2006/ole">
            <p:oleObj spid="_x0000_s1027" name="Equação" r:id="rId5" imgW="1244520" imgH="393480" progId="Equation.3">
              <p:embed/>
            </p:oleObj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1317240" y="4214818"/>
          <a:ext cx="2747962" cy="722312"/>
        </p:xfrm>
        <a:graphic>
          <a:graphicData uri="http://schemas.openxmlformats.org/presentationml/2006/ole">
            <p:oleObj spid="_x0000_s1028" name="Equação" r:id="rId6" imgW="1574640" imgH="419040" progId="Equation.3">
              <p:embed/>
            </p:oleObj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500034" y="5492768"/>
          <a:ext cx="5316537" cy="436562"/>
        </p:xfrm>
        <a:graphic>
          <a:graphicData uri="http://schemas.openxmlformats.org/presentationml/2006/ole">
            <p:oleObj spid="_x0000_s1031" name="Equação" r:id="rId7" imgW="3047760" imgH="253800" progId="Equation.3">
              <p:embed/>
            </p:oleObj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2594003" y="6000768"/>
          <a:ext cx="6049963" cy="677863"/>
        </p:xfrm>
        <a:graphic>
          <a:graphicData uri="http://schemas.openxmlformats.org/presentationml/2006/ole">
            <p:oleObj spid="_x0000_s1033" name="Equação" r:id="rId8" imgW="3466800" imgH="393480" progId="Equation.3">
              <p:embed/>
            </p:oleObj>
          </a:graphicData>
        </a:graphic>
      </p:graphicFrame>
      <p:sp>
        <p:nvSpPr>
          <p:cNvPr id="13" name="Retângulo de cantos arredondados 12"/>
          <p:cNvSpPr/>
          <p:nvPr/>
        </p:nvSpPr>
        <p:spPr>
          <a:xfrm>
            <a:off x="6786578" y="6072206"/>
            <a:ext cx="1928826" cy="500066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INTRODUÇÃO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44" y="2268872"/>
            <a:ext cx="5323523" cy="3660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857232"/>
            <a:ext cx="3286125" cy="581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2852739" y="1722428"/>
          <a:ext cx="1862137" cy="349250"/>
        </p:xfrm>
        <a:graphic>
          <a:graphicData uri="http://schemas.openxmlformats.org/presentationml/2006/ole">
            <p:oleObj spid="_x0000_s2050" name="Equação" r:id="rId5" imgW="1066680" imgH="203040" progId="Equation.3">
              <p:embed/>
            </p:oleObj>
          </a:graphicData>
        </a:graphic>
      </p:graphicFrame>
      <p:sp>
        <p:nvSpPr>
          <p:cNvPr id="7" name="Retângulo 6"/>
          <p:cNvSpPr/>
          <p:nvPr/>
        </p:nvSpPr>
        <p:spPr>
          <a:xfrm>
            <a:off x="214282" y="1500174"/>
            <a:ext cx="160813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 smtClean="0">
                <a:latin typeface="Times New Roman" pitchFamily="18" charset="0"/>
                <a:cs typeface="Times New Roman" pitchFamily="18" charset="0"/>
              </a:rPr>
              <a:t>Exemplo 2</a:t>
            </a:r>
            <a:r>
              <a:rPr lang="pt-BR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pt-BR" b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pt-BR" b="1" dirty="0" smtClean="0">
                <a:latin typeface="Times New Roman" pitchFamily="18" charset="0"/>
                <a:cs typeface="Times New Roman" pitchFamily="18" charset="0"/>
              </a:rPr>
              <a:t>ontinuação... </a:t>
            </a:r>
            <a:endParaRPr lang="pt-B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INTRODUÇÃO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300" dirty="0" smtClean="0">
                <a:latin typeface="Times New Roman" pitchFamily="18" charset="0"/>
                <a:cs typeface="Times New Roman" pitchFamily="18" charset="0"/>
              </a:rPr>
              <a:t>Função de transferência: razão da TL da </a:t>
            </a:r>
            <a:r>
              <a:rPr lang="pt-BR" sz="2300" dirty="0" smtClean="0">
                <a:latin typeface="Times New Roman" pitchFamily="18" charset="0"/>
                <a:cs typeface="Times New Roman" pitchFamily="18" charset="0"/>
              </a:rPr>
              <a:t>variável de saída </a:t>
            </a:r>
            <a:r>
              <a:rPr lang="pt-BR" sz="2300" dirty="0" smtClean="0">
                <a:latin typeface="Times New Roman" pitchFamily="18" charset="0"/>
                <a:cs typeface="Times New Roman" pitchFamily="18" charset="0"/>
              </a:rPr>
              <a:t>pela TL da </a:t>
            </a:r>
            <a:r>
              <a:rPr lang="pt-BR" sz="2300" dirty="0" smtClean="0">
                <a:latin typeface="Times New Roman" pitchFamily="18" charset="0"/>
                <a:cs typeface="Times New Roman" pitchFamily="18" charset="0"/>
              </a:rPr>
              <a:t>variável de entrada</a:t>
            </a:r>
            <a:r>
              <a:rPr lang="pt-BR" sz="2300" dirty="0" smtClean="0">
                <a:latin typeface="Times New Roman" pitchFamily="18" charset="0"/>
                <a:cs typeface="Times New Roman" pitchFamily="18" charset="0"/>
              </a:rPr>
              <a:t>, com as condições iniciais nulas. </a:t>
            </a:r>
          </a:p>
          <a:p>
            <a:pPr>
              <a:buNone/>
            </a:pPr>
            <a:r>
              <a:rPr lang="pt-BR" sz="2300" dirty="0" smtClean="0">
                <a:latin typeface="Times New Roman" pitchFamily="18" charset="0"/>
                <a:cs typeface="Times New Roman" pitchFamily="18" charset="0"/>
              </a:rPr>
              <a:t>	(TL: transformada de </a:t>
            </a:r>
            <a:r>
              <a:rPr lang="pt-BR" sz="2300" dirty="0" err="1" smtClean="0">
                <a:latin typeface="Times New Roman" pitchFamily="18" charset="0"/>
                <a:cs typeface="Times New Roman" pitchFamily="18" charset="0"/>
              </a:rPr>
              <a:t>Laplace</a:t>
            </a:r>
            <a:r>
              <a:rPr lang="pt-BR" sz="23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buNone/>
            </a:pPr>
            <a:endParaRPr lang="pt-BR" sz="23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300" dirty="0" smtClean="0">
                <a:latin typeface="Times New Roman" pitchFamily="18" charset="0"/>
                <a:cs typeface="Times New Roman" pitchFamily="18" charset="0"/>
              </a:rPr>
              <a:t>O “bloco” função de transferência tem dois campos principais: </a:t>
            </a:r>
            <a:r>
              <a:rPr lang="pt-BR" sz="2300" i="1" dirty="0" err="1" smtClean="0">
                <a:latin typeface="Times New Roman" pitchFamily="18" charset="0"/>
                <a:cs typeface="Times New Roman" pitchFamily="18" charset="0"/>
              </a:rPr>
              <a:t>Numerator</a:t>
            </a:r>
            <a:r>
              <a:rPr lang="pt-BR" sz="2300" dirty="0" smtClean="0">
                <a:latin typeface="Times New Roman" pitchFamily="18" charset="0"/>
                <a:cs typeface="Times New Roman" pitchFamily="18" charset="0"/>
              </a:rPr>
              <a:t> (numerador) e </a:t>
            </a:r>
            <a:r>
              <a:rPr lang="pt-BR" sz="2300" i="1" dirty="0" err="1" smtClean="0">
                <a:latin typeface="Times New Roman" pitchFamily="18" charset="0"/>
                <a:cs typeface="Times New Roman" pitchFamily="18" charset="0"/>
              </a:rPr>
              <a:t>Denominator</a:t>
            </a:r>
            <a:r>
              <a:rPr lang="pt-BR" sz="2300" dirty="0" smtClean="0">
                <a:latin typeface="Times New Roman" pitchFamily="18" charset="0"/>
                <a:cs typeface="Times New Roman" pitchFamily="18" charset="0"/>
              </a:rPr>
              <a:t> (denominador).</a:t>
            </a:r>
          </a:p>
          <a:p>
            <a:endParaRPr lang="pt-BR" sz="23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300" dirty="0" smtClean="0">
                <a:latin typeface="Times New Roman" pitchFamily="18" charset="0"/>
                <a:cs typeface="Times New Roman" pitchFamily="18" charset="0"/>
              </a:rPr>
              <a:t>Ambos </a:t>
            </a:r>
            <a:r>
              <a:rPr lang="pt-BR" sz="2300" dirty="0" smtClean="0">
                <a:latin typeface="Times New Roman" pitchFamily="18" charset="0"/>
                <a:cs typeface="Times New Roman" pitchFamily="18" charset="0"/>
              </a:rPr>
              <a:t>armazenam coeficientes de polinômios em </a:t>
            </a:r>
            <a:r>
              <a:rPr lang="pt-BR" sz="2300" dirty="0" smtClean="0">
                <a:latin typeface="Times New Roman" pitchFamily="18" charset="0"/>
                <a:cs typeface="Times New Roman" pitchFamily="18" charset="0"/>
              </a:rPr>
              <a:t>ordem decrescente.</a:t>
            </a:r>
          </a:p>
          <a:p>
            <a:endParaRPr lang="pt-BR" sz="23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300" dirty="0" smtClean="0">
                <a:latin typeface="Times New Roman" pitchFamily="18" charset="0"/>
                <a:cs typeface="Times New Roman" pitchFamily="18" charset="0"/>
              </a:rPr>
              <a:t>Exemplo:</a:t>
            </a:r>
            <a:endParaRPr lang="pt-BR" sz="23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7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2357422" y="5429264"/>
          <a:ext cx="5008726" cy="500066"/>
        </p:xfrm>
        <a:graphic>
          <a:graphicData uri="http://schemas.openxmlformats.org/presentationml/2006/ole">
            <p:oleObj spid="_x0000_s3074" name="Equação" r:id="rId3" imgW="226044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500" dirty="0" smtClean="0">
                <a:latin typeface="Times New Roman" pitchFamily="18" charset="0"/>
                <a:cs typeface="Times New Roman" pitchFamily="18" charset="0"/>
              </a:rPr>
              <a:t>Avaliações: entrega de relatório ou resolução de exercícios (em sala ou não) durante o decorrer do semestre.</a:t>
            </a:r>
          </a:p>
          <a:p>
            <a:pPr>
              <a:buNone/>
            </a:pPr>
            <a:endParaRPr lang="pt-BR" sz="25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t-BR" sz="2500" b="1" dirty="0" smtClean="0">
                <a:latin typeface="Times New Roman" pitchFamily="18" charset="0"/>
                <a:cs typeface="Times New Roman" pitchFamily="18" charset="0"/>
              </a:rPr>
              <a:t>Contatos para dúvidas</a:t>
            </a:r>
          </a:p>
          <a:p>
            <a:pPr lvl="1">
              <a:buNone/>
            </a:pPr>
            <a:r>
              <a:rPr lang="pt-BR" sz="2500" dirty="0" smtClean="0">
                <a:latin typeface="Times New Roman" pitchFamily="18" charset="0"/>
                <a:cs typeface="Times New Roman" pitchFamily="18" charset="0"/>
              </a:rPr>
              <a:t>- Email: </a:t>
            </a:r>
            <a:r>
              <a:rPr lang="pt-BR" sz="2500" u="sng" dirty="0" smtClean="0">
                <a:latin typeface="Times New Roman" pitchFamily="18" charset="0"/>
                <a:cs typeface="Times New Roman" pitchFamily="18" charset="0"/>
              </a:rPr>
              <a:t>ismael.utfpr@gmail.com</a:t>
            </a:r>
            <a:endParaRPr lang="pt-BR" sz="2500" b="1" u="sng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r>
              <a:rPr lang="pt-BR" sz="2500" dirty="0" smtClean="0">
                <a:latin typeface="Times New Roman" pitchFamily="18" charset="0"/>
                <a:cs typeface="Times New Roman" pitchFamily="18" charset="0"/>
              </a:rPr>
              <a:t>- Sala: Departamento do DAELT/UTFPR</a:t>
            </a:r>
          </a:p>
          <a:p>
            <a:pPr lvl="2">
              <a:buNone/>
            </a:pPr>
            <a:r>
              <a:rPr lang="pt-BR" sz="2500" dirty="0" smtClean="0">
                <a:latin typeface="Times New Roman" pitchFamily="18" charset="0"/>
                <a:cs typeface="Times New Roman" pitchFamily="18" charset="0"/>
              </a:rPr>
              <a:t>- Favor agendar sempre, </a:t>
            </a:r>
            <a:r>
              <a:rPr lang="pt-BR" sz="2500" b="1" u="sng" dirty="0" smtClean="0">
                <a:latin typeface="Times New Roman" pitchFamily="18" charset="0"/>
                <a:cs typeface="Times New Roman" pitchFamily="18" charset="0"/>
              </a:rPr>
              <a:t>por email</a:t>
            </a:r>
            <a:r>
              <a:rPr lang="pt-BR" sz="2500" dirty="0" smtClean="0">
                <a:latin typeface="Times New Roman" pitchFamily="18" charset="0"/>
                <a:cs typeface="Times New Roman" pitchFamily="18" charset="0"/>
              </a:rPr>
              <a:t>, para evitar desencontros.</a:t>
            </a:r>
          </a:p>
          <a:p>
            <a:pPr>
              <a:buNone/>
            </a:pPr>
            <a:endParaRPr lang="pt-BR" sz="25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t-BR" sz="2500" u="sng" dirty="0" smtClean="0">
                <a:latin typeface="Times New Roman" pitchFamily="18" charset="0"/>
                <a:cs typeface="Times New Roman" pitchFamily="18" charset="0"/>
              </a:rPr>
              <a:t>https://paginapessoal.utfpr.edu.br/chiamenti</a:t>
            </a:r>
          </a:p>
          <a:p>
            <a:pPr>
              <a:buNone/>
            </a:pPr>
            <a:endParaRPr lang="pt-BR" sz="25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5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5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INTRODUÇÃO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INTRODUÇÃO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214282" y="1571612"/>
            <a:ext cx="8229600" cy="462560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Exemplo 3)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Mesmo sistema do exemplo 2, mas agora com uma força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aplicada nele (com condições iniciais nulas).</a:t>
            </a:r>
          </a:p>
          <a:p>
            <a:pPr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Determinar a função de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transferência considerando </a:t>
            </a:r>
          </a:p>
          <a:p>
            <a:pPr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Que: Entrada: força aplicada e s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aída: deslocamento.</a:t>
            </a: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Considerando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o balanço de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forças:</a:t>
            </a: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Aplicando a </a:t>
            </a:r>
            <a:r>
              <a:rPr lang="pt-BR" sz="2100" dirty="0" err="1" smtClean="0">
                <a:latin typeface="Times New Roman" pitchFamily="18" charset="0"/>
                <a:cs typeface="Times New Roman" pitchFamily="18" charset="0"/>
              </a:rPr>
              <a:t>T.L.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64194" y="2000240"/>
            <a:ext cx="2579838" cy="1500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955675" y="3643314"/>
          <a:ext cx="4052888" cy="785812"/>
        </p:xfrm>
        <a:graphic>
          <a:graphicData uri="http://schemas.openxmlformats.org/presentationml/2006/ole">
            <p:oleObj spid="_x0000_s4099" name="Equação" r:id="rId4" imgW="2323800" imgH="457200" progId="Equation.3">
              <p:embed/>
            </p:oleObj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428596" y="5322904"/>
          <a:ext cx="3652837" cy="392112"/>
        </p:xfrm>
        <a:graphic>
          <a:graphicData uri="http://schemas.openxmlformats.org/presentationml/2006/ole">
            <p:oleObj spid="_x0000_s4100" name="Equação" r:id="rId5" imgW="2095200" imgH="228600" progId="Equation.3">
              <p:embed/>
            </p:oleObj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857224" y="5778953"/>
          <a:ext cx="2646361" cy="507567"/>
        </p:xfrm>
        <a:graphic>
          <a:graphicData uri="http://schemas.openxmlformats.org/presentationml/2006/ole">
            <p:oleObj spid="_x0000_s4102" name="Equação" r:id="rId6" imgW="1600200" imgH="228600" progId="Equation.3">
              <p:embed/>
            </p:oleObj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6072198" y="3857628"/>
          <a:ext cx="2259012" cy="717550"/>
        </p:xfrm>
        <a:graphic>
          <a:graphicData uri="http://schemas.openxmlformats.org/presentationml/2006/ole">
            <p:oleObj spid="_x0000_s4103" name="Equação" r:id="rId7" imgW="1295280" imgH="419040" progId="Equation.3">
              <p:embed/>
            </p:oleObj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5715008" y="4857760"/>
          <a:ext cx="3079750" cy="717550"/>
        </p:xfrm>
        <a:graphic>
          <a:graphicData uri="http://schemas.openxmlformats.org/presentationml/2006/ole">
            <p:oleObj spid="_x0000_s4104" name="Equação" r:id="rId8" imgW="1765080" imgH="419040" progId="Equation.3">
              <p:embed/>
            </p:oleObj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6096000" y="5857875"/>
          <a:ext cx="2459038" cy="717550"/>
        </p:xfrm>
        <a:graphic>
          <a:graphicData uri="http://schemas.openxmlformats.org/presentationml/2006/ole">
            <p:oleObj spid="_x0000_s4105" name="Equação" r:id="rId9" imgW="1409400" imgH="419040" progId="Equation.3">
              <p:embed/>
            </p:oleObj>
          </a:graphicData>
        </a:graphic>
      </p:graphicFrame>
      <p:sp>
        <p:nvSpPr>
          <p:cNvPr id="13" name="Retângulo de cantos arredondados 12"/>
          <p:cNvSpPr/>
          <p:nvPr/>
        </p:nvSpPr>
        <p:spPr>
          <a:xfrm>
            <a:off x="6000760" y="5786454"/>
            <a:ext cx="2714644" cy="857256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INTRODUÇÃO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2966106"/>
            <a:ext cx="4792028" cy="3463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29256" y="3271857"/>
            <a:ext cx="3267075" cy="294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tângulo 4"/>
          <p:cNvSpPr/>
          <p:nvPr/>
        </p:nvSpPr>
        <p:spPr>
          <a:xfrm>
            <a:off x="285720" y="1714488"/>
            <a:ext cx="850112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Exemplo 3</a:t>
            </a: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) continuação...</a:t>
            </a: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Simulação considerando uma força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= 1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aplicada no instante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= 0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s</a:t>
            </a:r>
          </a:p>
          <a:p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INTRODUÇÃO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-71470" y="1428736"/>
            <a:ext cx="9215470" cy="5429264"/>
          </a:xfrm>
        </p:spPr>
        <p:txBody>
          <a:bodyPr>
            <a:normAutofit/>
          </a:bodyPr>
          <a:lstStyle/>
          <a:p>
            <a:r>
              <a:rPr lang="pt-BR" sz="2100" b="1" u="sng" dirty="0" smtClean="0">
                <a:latin typeface="Times New Roman" pitchFamily="18" charset="0"/>
                <a:cs typeface="Times New Roman" pitchFamily="18" charset="0"/>
              </a:rPr>
              <a:t>ATIVIDADE 1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: Mantendo a massa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constante,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e sempre um dos demais parâmetros do sistema (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ou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) constantes, determinar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as faixas de valores do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componente variável para obter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a resposta  do sistema a uma força de 1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aplicada no instante 1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de acordo com seguintes classificações: </a:t>
            </a: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   (1) subamortecida, </a:t>
            </a:r>
          </a:p>
          <a:p>
            <a:pPr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   (2) criticamente amortecida e</a:t>
            </a:r>
          </a:p>
          <a:p>
            <a:pPr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   (3) superamortecida. </a:t>
            </a:r>
          </a:p>
          <a:p>
            <a:pPr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   O sistema é descrito pela seguinte função de transferência:</a:t>
            </a: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    Lembrando que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o sistema original tem as seguinte características:</a:t>
            </a:r>
          </a:p>
          <a:p>
            <a:pPr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                           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= 5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kg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= 1 </a:t>
            </a:r>
            <a:r>
              <a:rPr lang="pt-BR" sz="2100" i="1" dirty="0" err="1" smtClean="0">
                <a:latin typeface="Times New Roman" pitchFamily="18" charset="0"/>
                <a:cs typeface="Times New Roman" pitchFamily="18" charset="0"/>
              </a:rPr>
              <a:t>Ns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/m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= 2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N/m</a:t>
            </a:r>
          </a:p>
          <a:p>
            <a:pPr>
              <a:buNone/>
            </a:pPr>
            <a:endParaRPr lang="pt-BR" sz="21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PRAZO DE ENTREGA: UM SEMANA, PODE SER FEITO EM DUPLA.</a:t>
            </a:r>
            <a:endParaRPr lang="pt-BR" sz="21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2338388" y="4425962"/>
          <a:ext cx="3833812" cy="717550"/>
        </p:xfrm>
        <a:graphic>
          <a:graphicData uri="http://schemas.openxmlformats.org/presentationml/2006/ole">
            <p:oleObj spid="_x0000_s5122" name="Equação" r:id="rId3" imgW="2197080" imgH="419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t-BR" sz="2500" b="1" dirty="0" smtClean="0">
                <a:latin typeface="Times New Roman" pitchFamily="18" charset="0"/>
                <a:cs typeface="Times New Roman" pitchFamily="18" charset="0"/>
              </a:rPr>
              <a:t>Conduta no laboratório:</a:t>
            </a:r>
          </a:p>
          <a:p>
            <a:pPr>
              <a:buNone/>
            </a:pPr>
            <a:r>
              <a:rPr lang="pt-BR" sz="25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pt-BR" sz="2500" dirty="0" smtClean="0">
                <a:latin typeface="Times New Roman" pitchFamily="18" charset="0"/>
                <a:cs typeface="Times New Roman" pitchFamily="18" charset="0"/>
              </a:rPr>
              <a:t>- Tolerância máxima de atraso de 15 minutos;</a:t>
            </a:r>
          </a:p>
          <a:p>
            <a:pPr>
              <a:buNone/>
            </a:pPr>
            <a:r>
              <a:rPr lang="pt-BR" sz="2500" b="1" dirty="0" smtClean="0">
                <a:latin typeface="Times New Roman" pitchFamily="18" charset="0"/>
                <a:cs typeface="Times New Roman" pitchFamily="18" charset="0"/>
              </a:rPr>
              <a:t>	- </a:t>
            </a:r>
            <a:r>
              <a:rPr lang="pt-BR" sz="2500" dirty="0" smtClean="0">
                <a:latin typeface="Times New Roman" pitchFamily="18" charset="0"/>
                <a:cs typeface="Times New Roman" pitchFamily="18" charset="0"/>
              </a:rPr>
              <a:t>Não atender celular no laboratório;</a:t>
            </a:r>
          </a:p>
          <a:p>
            <a:pPr>
              <a:buNone/>
            </a:pPr>
            <a:r>
              <a:rPr lang="pt-BR" sz="2500" b="1" dirty="0" smtClean="0">
                <a:latin typeface="Times New Roman" pitchFamily="18" charset="0"/>
                <a:cs typeface="Times New Roman" pitchFamily="18" charset="0"/>
              </a:rPr>
              <a:t>	- </a:t>
            </a:r>
            <a:r>
              <a:rPr lang="pt-BR" sz="2500" dirty="0" smtClean="0">
                <a:latin typeface="Times New Roman" pitchFamily="18" charset="0"/>
                <a:cs typeface="Times New Roman" pitchFamily="18" charset="0"/>
              </a:rPr>
              <a:t>Celular em modo silencioso.</a:t>
            </a:r>
          </a:p>
          <a:p>
            <a:pPr>
              <a:buNone/>
            </a:pPr>
            <a:endParaRPr lang="pt-BR" sz="25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t-BR" sz="2500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>
              <a:buNone/>
            </a:pPr>
            <a:endParaRPr lang="pt-B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INTRODUÇÃO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INTRODUÇÃO AO MATLAB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643438" y="1571612"/>
            <a:ext cx="3924300" cy="392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CaixaDeTexto 5"/>
          <p:cNvSpPr txBox="1"/>
          <p:nvPr/>
        </p:nvSpPr>
        <p:spPr>
          <a:xfrm>
            <a:off x="71406" y="2000240"/>
            <a:ext cx="8858312" cy="51552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MATLAB: </a:t>
            </a:r>
            <a:r>
              <a:rPr lang="pt-BR" sz="2000" dirty="0" err="1" smtClean="0">
                <a:latin typeface="Times New Roman" pitchFamily="18" charset="0"/>
                <a:cs typeface="Times New Roman" pitchFamily="18" charset="0"/>
              </a:rPr>
              <a:t>MATrix</a:t>
            </a:r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000" dirty="0" err="1" smtClean="0">
                <a:latin typeface="Times New Roman" pitchFamily="18" charset="0"/>
                <a:cs typeface="Times New Roman" pitchFamily="18" charset="0"/>
              </a:rPr>
              <a:t>LABoratory</a:t>
            </a:r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pt-BR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 Pode usar comandos </a:t>
            </a:r>
          </a:p>
          <a:p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 semelhantes as expressões </a:t>
            </a:r>
          </a:p>
          <a:p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 algébricas;</a:t>
            </a:r>
          </a:p>
          <a:p>
            <a:endParaRPr lang="pt-BR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 - Utiliza diagrama em blocos, via </a:t>
            </a:r>
          </a:p>
          <a:p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pt-BR" sz="2000" i="1" dirty="0" err="1" smtClean="0">
                <a:latin typeface="Times New Roman" pitchFamily="18" charset="0"/>
                <a:cs typeface="Times New Roman" pitchFamily="18" charset="0"/>
              </a:rPr>
              <a:t>simulink</a:t>
            </a:r>
            <a:r>
              <a:rPr lang="pt-BR" sz="20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pt-BR" sz="2000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Programa abrangente, com manuais</a:t>
            </a:r>
          </a:p>
          <a:p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específicos para cada </a:t>
            </a:r>
            <a:r>
              <a:rPr lang="pt-BR" sz="2000" i="1" dirty="0" smtClean="0">
                <a:latin typeface="Times New Roman" pitchFamily="18" charset="0"/>
                <a:cs typeface="Times New Roman" pitchFamily="18" charset="0"/>
              </a:rPr>
              <a:t>toolbox</a:t>
            </a:r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pt-BR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pt-BR" sz="2200" b="1" u="sng" dirty="0" smtClean="0">
                <a:latin typeface="Times New Roman" pitchFamily="18" charset="0"/>
                <a:cs typeface="Times New Roman" pitchFamily="18" charset="0"/>
              </a:rPr>
              <a:t>NESTA AULA:</a:t>
            </a:r>
            <a:r>
              <a:rPr lang="pt-BR" sz="2200" dirty="0" smtClean="0">
                <a:latin typeface="Times New Roman" pitchFamily="18" charset="0"/>
                <a:cs typeface="Times New Roman" pitchFamily="18" charset="0"/>
              </a:rPr>
              <a:t> utilizar MATLAB para representar diferentes sistemas por diagrama de blocos. </a:t>
            </a:r>
          </a:p>
          <a:p>
            <a:endParaRPr lang="pt-BR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5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INTRODUÇÃO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1604" y="2428868"/>
            <a:ext cx="5940743" cy="364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CaixaDeTexto 5"/>
          <p:cNvSpPr txBox="1"/>
          <p:nvPr/>
        </p:nvSpPr>
        <p:spPr>
          <a:xfrm>
            <a:off x="357158" y="6286520"/>
            <a:ext cx="51557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Janela de comando, com </a:t>
            </a:r>
            <a:r>
              <a:rPr lang="pt-BR" sz="2000" i="1" dirty="0" err="1" smtClean="0">
                <a:latin typeface="Times New Roman" pitchFamily="18" charset="0"/>
                <a:cs typeface="Times New Roman" pitchFamily="18" charset="0"/>
              </a:rPr>
              <a:t>prompt</a:t>
            </a:r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 indicativo “&gt;&gt;”</a:t>
            </a:r>
            <a:endParaRPr lang="pt-BR" sz="2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Conector de seta reta 7"/>
          <p:cNvCxnSpPr/>
          <p:nvPr/>
        </p:nvCxnSpPr>
        <p:spPr>
          <a:xfrm rot="5400000" flipH="1" flipV="1">
            <a:off x="500034" y="4429132"/>
            <a:ext cx="2428892" cy="1285884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aixaDeTexto 8"/>
          <p:cNvSpPr txBox="1"/>
          <p:nvPr/>
        </p:nvSpPr>
        <p:spPr>
          <a:xfrm>
            <a:off x="6357950" y="1785926"/>
            <a:ext cx="21339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Espaço de trabalho</a:t>
            </a:r>
            <a:endParaRPr lang="pt-BR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6500826" y="6286520"/>
            <a:ext cx="25042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Histórico de comando</a:t>
            </a:r>
            <a:endParaRPr lang="pt-BR" sz="2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Conector de seta reta 11"/>
          <p:cNvCxnSpPr/>
          <p:nvPr/>
        </p:nvCxnSpPr>
        <p:spPr>
          <a:xfrm rot="5400000">
            <a:off x="5643570" y="2643182"/>
            <a:ext cx="1928826" cy="107157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de seta reta 12"/>
          <p:cNvCxnSpPr/>
          <p:nvPr/>
        </p:nvCxnSpPr>
        <p:spPr>
          <a:xfrm rot="16200000" flipV="1">
            <a:off x="6036479" y="5322107"/>
            <a:ext cx="1000132" cy="928694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INTRODUÇÃO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285720" y="1785926"/>
            <a:ext cx="5516254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Exemplos:</a:t>
            </a:r>
          </a:p>
          <a:p>
            <a:pPr marL="457200" indent="-457200">
              <a:buAutoNum type="alphaLcParenR"/>
            </a:pPr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Operações básicas</a:t>
            </a:r>
          </a:p>
          <a:p>
            <a:pPr marL="457200" indent="-457200">
              <a:buAutoNum type="alphaLcParenR" startAt="2"/>
            </a:pPr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Armazenando variáveis (</a:t>
            </a:r>
            <a:r>
              <a:rPr lang="pt-BR" sz="2000" dirty="0" err="1" smtClean="0">
                <a:latin typeface="Times New Roman" pitchFamily="18" charset="0"/>
                <a:cs typeface="Times New Roman" pitchFamily="18" charset="0"/>
              </a:rPr>
              <a:t>workspace</a:t>
            </a:r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457200" indent="-457200">
              <a:buAutoNum type="alphaLcParenR" startAt="2"/>
            </a:pPr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Operações com variáveis</a:t>
            </a:r>
          </a:p>
          <a:p>
            <a:pPr marL="457200" indent="-457200">
              <a:buAutoNum type="alphaLcParenR" startAt="2"/>
            </a:pPr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Armazenamento de vetores</a:t>
            </a:r>
          </a:p>
          <a:p>
            <a:pPr marL="457200" indent="-457200">
              <a:buAutoNum type="alphaLcParenR" startAt="2"/>
            </a:pPr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Armazenamento de polinômios e </a:t>
            </a:r>
            <a:r>
              <a:rPr lang="pt-BR" sz="2000" i="1" dirty="0" err="1" smtClean="0">
                <a:latin typeface="Times New Roman" pitchFamily="18" charset="0"/>
                <a:cs typeface="Times New Roman" pitchFamily="18" charset="0"/>
              </a:rPr>
              <a:t>roots</a:t>
            </a:r>
            <a:endParaRPr lang="pt-BR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lphaLcParenR" startAt="6"/>
            </a:pPr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Alterando variável para função de transferência</a:t>
            </a:r>
          </a:p>
          <a:p>
            <a:pPr marL="457200" indent="-457200">
              <a:buAutoNum type="alphaLcParenR" startAt="6"/>
            </a:pPr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Armazenamento de matrizes.</a:t>
            </a:r>
          </a:p>
          <a:p>
            <a:pPr marL="457200" indent="-457200">
              <a:buAutoNum type="alphaLcParenR" startAt="2"/>
            </a:pPr>
            <a:endParaRPr lang="pt-BR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INTRODUÇÃO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2893" y="2428868"/>
            <a:ext cx="5940743" cy="364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" name="CaixaDeTexto 14"/>
          <p:cNvSpPr txBox="1"/>
          <p:nvPr/>
        </p:nvSpPr>
        <p:spPr>
          <a:xfrm>
            <a:off x="285720" y="1785926"/>
            <a:ext cx="17556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Ícone </a:t>
            </a:r>
            <a:r>
              <a:rPr lang="pt-BR" sz="2000" i="1" dirty="0" err="1" smtClean="0">
                <a:latin typeface="Times New Roman" pitchFamily="18" charset="0"/>
                <a:cs typeface="Times New Roman" pitchFamily="18" charset="0"/>
              </a:rPr>
              <a:t>Simulink</a:t>
            </a:r>
            <a:endParaRPr lang="pt-BR" sz="2000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6" name="Conector de seta reta 15"/>
          <p:cNvCxnSpPr/>
          <p:nvPr/>
        </p:nvCxnSpPr>
        <p:spPr>
          <a:xfrm rot="16200000" flipH="1">
            <a:off x="1321571" y="2321711"/>
            <a:ext cx="714380" cy="500066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14942" y="214290"/>
            <a:ext cx="3451860" cy="489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8" name="CaixaDeTexto 17"/>
          <p:cNvSpPr txBox="1"/>
          <p:nvPr/>
        </p:nvSpPr>
        <p:spPr>
          <a:xfrm>
            <a:off x="6586016" y="5143512"/>
            <a:ext cx="2486578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500" dirty="0" err="1" smtClean="0">
                <a:latin typeface="Times New Roman" pitchFamily="18" charset="0"/>
                <a:cs typeface="Times New Roman" pitchFamily="18" charset="0"/>
              </a:rPr>
              <a:t>Simulink</a:t>
            </a:r>
            <a:r>
              <a:rPr lang="pt-BR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500" dirty="0" err="1" smtClean="0">
                <a:latin typeface="Times New Roman" pitchFamily="18" charset="0"/>
                <a:cs typeface="Times New Roman" pitchFamily="18" charset="0"/>
              </a:rPr>
              <a:t>Library</a:t>
            </a:r>
            <a:r>
              <a:rPr lang="pt-BR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pt-BR" sz="25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500" dirty="0" smtClean="0">
                <a:latin typeface="Times New Roman" pitchFamily="18" charset="0"/>
                <a:cs typeface="Times New Roman" pitchFamily="18" charset="0"/>
              </a:rPr>
              <a:t>Browser</a:t>
            </a:r>
            <a:endParaRPr lang="pt-BR" sz="25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INTRODUÇÃO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62560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Os blocos são divididos em três grupos:</a:t>
            </a: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1) Fontes (Sources):</a:t>
            </a:r>
          </a:p>
          <a:p>
            <a:pPr lvl="1"/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Blocos com apenas uma saída;</a:t>
            </a:r>
          </a:p>
          <a:p>
            <a:pPr lvl="1"/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Aplicação:</a:t>
            </a:r>
          </a:p>
          <a:p>
            <a:pPr lvl="2"/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Gerador de sinais;</a:t>
            </a:r>
          </a:p>
          <a:p>
            <a:pPr lvl="2"/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Captura de dados externos;</a:t>
            </a:r>
          </a:p>
          <a:p>
            <a:pPr lvl="3"/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Interfaces RS232, paralelo, USB, rede TCP/IP</a:t>
            </a:r>
          </a:p>
          <a:p>
            <a:pPr lvl="1"/>
            <a:endParaRPr lang="pt-BR" sz="2100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0072" y="2569990"/>
            <a:ext cx="11715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6000768"/>
            <a:ext cx="1228725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57422" y="6000768"/>
            <a:ext cx="10953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76679" y="6000768"/>
            <a:ext cx="12668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786578" y="3357562"/>
            <a:ext cx="962025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805636" y="6000768"/>
            <a:ext cx="112395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786578" y="2786058"/>
            <a:ext cx="9334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286380" y="6000768"/>
            <a:ext cx="1247775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INTRODUÇÃO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pt-BR" sz="2100" dirty="0" err="1" smtClean="0">
                <a:latin typeface="Times New Roman" pitchFamily="18" charset="0"/>
                <a:cs typeface="Times New Roman" pitchFamily="18" charset="0"/>
              </a:rPr>
              <a:t>Sinks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lvl="1"/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Blocos que possuem somente entrada;</a:t>
            </a:r>
          </a:p>
          <a:p>
            <a:pPr lvl="1"/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Aplicação:</a:t>
            </a:r>
          </a:p>
          <a:p>
            <a:pPr lvl="2"/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Leitura de sinal;</a:t>
            </a:r>
          </a:p>
          <a:p>
            <a:pPr lvl="2"/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Exportar dados;</a:t>
            </a:r>
          </a:p>
          <a:p>
            <a:pPr lvl="2"/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Comunicação com hardware.</a:t>
            </a:r>
          </a:p>
          <a:p>
            <a:pPr lvl="1"/>
            <a:endParaRPr lang="pt-B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60254" y="1826601"/>
            <a:ext cx="1038225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7224" y="5357826"/>
            <a:ext cx="1152525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72264" y="5357826"/>
            <a:ext cx="1609725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000628" y="5357826"/>
            <a:ext cx="1219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071670" y="5357826"/>
            <a:ext cx="1200150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500430" y="5429264"/>
            <a:ext cx="1247775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ódulo">
  <a:themeElements>
    <a:clrScheme name="Módulo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ódulo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ódul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521</TotalTime>
  <Words>716</Words>
  <Application>Microsoft Office PowerPoint</Application>
  <PresentationFormat>Apresentação na tela (4:3)</PresentationFormat>
  <Paragraphs>159</Paragraphs>
  <Slides>22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22</vt:i4>
      </vt:variant>
    </vt:vector>
  </HeadingPairs>
  <TitlesOfParts>
    <vt:vector size="24" baseType="lpstr">
      <vt:lpstr>Módulo</vt:lpstr>
      <vt:lpstr>Microsoft Equation 3.0</vt:lpstr>
      <vt:lpstr>Slide 1</vt:lpstr>
      <vt:lpstr>INTRODUÇÃO</vt:lpstr>
      <vt:lpstr>INTRODUÇÃO</vt:lpstr>
      <vt:lpstr>INTRODUÇÃO AO MATLAB</vt:lpstr>
      <vt:lpstr>INTRODUÇÃO</vt:lpstr>
      <vt:lpstr>INTRODUÇÃO</vt:lpstr>
      <vt:lpstr>INTRODUÇÃO</vt:lpstr>
      <vt:lpstr>INTRODUÇÃO</vt:lpstr>
      <vt:lpstr>INTRODUÇÃO</vt:lpstr>
      <vt:lpstr>INTRODUÇÃO</vt:lpstr>
      <vt:lpstr>INTRODUÇÃO</vt:lpstr>
      <vt:lpstr>INTRODUÇÃO</vt:lpstr>
      <vt:lpstr>INTRODUÇÃO</vt:lpstr>
      <vt:lpstr>INTRODUÇÃO</vt:lpstr>
      <vt:lpstr>INTRODUÇÃO</vt:lpstr>
      <vt:lpstr>INTRODUÇÃO</vt:lpstr>
      <vt:lpstr>INTRODUÇÃO</vt:lpstr>
      <vt:lpstr>INTRODUÇÃO</vt:lpstr>
      <vt:lpstr>INTRODUÇÃO</vt:lpstr>
      <vt:lpstr>INTRODUÇÃO</vt:lpstr>
      <vt:lpstr>INTRODUÇÃO</vt:lpstr>
      <vt:lpstr>INTRODUÇÃO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722</dc:creator>
  <cp:lastModifiedBy>722</cp:lastModifiedBy>
  <cp:revision>116</cp:revision>
  <dcterms:created xsi:type="dcterms:W3CDTF">2012-12-02T20:53:22Z</dcterms:created>
  <dcterms:modified xsi:type="dcterms:W3CDTF">2014-09-12T15:38:06Z</dcterms:modified>
</cp:coreProperties>
</file>