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9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0" y="-120"/>
      </p:cViewPr>
      <p:guideLst>
        <p:guide orient="horz" pos="2115"/>
        <p:guide pos="27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21/02/2011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Marcelo de Oliveira Rosa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Estruturalmente a impureza </a:t>
            </a:r>
            <a:r>
              <a:rPr lang="pt-BR" dirty="0" err="1" smtClean="0"/>
              <a:t>pentavalente</a:t>
            </a:r>
            <a:r>
              <a:rPr lang="pt-BR" dirty="0" smtClean="0"/>
              <a:t> gera:</a:t>
            </a:r>
            <a:endParaRPr lang="pt-BR" dirty="0"/>
          </a:p>
        </p:txBody>
      </p:sp>
      <p:grpSp>
        <p:nvGrpSpPr>
          <p:cNvPr id="56" name="Grupo 55"/>
          <p:cNvGrpSpPr/>
          <p:nvPr/>
        </p:nvGrpSpPr>
        <p:grpSpPr>
          <a:xfrm>
            <a:off x="1691680" y="2276872"/>
            <a:ext cx="5040560" cy="4248472"/>
            <a:chOff x="1691680" y="2276872"/>
            <a:chExt cx="5040560" cy="4248472"/>
          </a:xfrm>
        </p:grpSpPr>
        <p:sp>
          <p:nvSpPr>
            <p:cNvPr id="4" name="Elipse 3"/>
            <p:cNvSpPr/>
            <p:nvPr/>
          </p:nvSpPr>
          <p:spPr>
            <a:xfrm>
              <a:off x="392392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57200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>
              <a:off x="536408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48376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313184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69168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601216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5400000">
              <a:off x="241176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>
              <a:off x="385192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>
              <a:off x="529208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>
              <a:off x="3923928" y="450912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</a:t>
              </a:r>
              <a:endParaRPr lang="pt-BR" dirty="0"/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457200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536408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248376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313184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169168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601216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rot="5400000">
              <a:off x="241176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385192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rot="5400000">
              <a:off x="529208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/>
            <p:cNvSpPr/>
            <p:nvPr/>
          </p:nvSpPr>
          <p:spPr>
            <a:xfrm>
              <a:off x="392392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457200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536408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248376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3" name="Conector reto 42"/>
            <p:cNvCxnSpPr/>
            <p:nvPr/>
          </p:nvCxnSpPr>
          <p:spPr>
            <a:xfrm>
              <a:off x="313184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69168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601216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rot="5400000">
              <a:off x="241176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rot="5400000">
              <a:off x="385192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rot="5400000">
              <a:off x="529208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ipse 53"/>
            <p:cNvSpPr/>
            <p:nvPr/>
          </p:nvSpPr>
          <p:spPr>
            <a:xfrm>
              <a:off x="4427984" y="4293096"/>
              <a:ext cx="279648" cy="279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</p:grpSp>
      <p:cxnSp>
        <p:nvCxnSpPr>
          <p:cNvPr id="58" name="Conector de seta reta 57"/>
          <p:cNvCxnSpPr/>
          <p:nvPr/>
        </p:nvCxnSpPr>
        <p:spPr>
          <a:xfrm flipV="1">
            <a:off x="4716016" y="3861048"/>
            <a:ext cx="2448272" cy="504056"/>
          </a:xfrm>
          <a:prstGeom prst="straightConnector1">
            <a:avLst/>
          </a:prstGeom>
          <a:ln w="101600" cap="rnd">
            <a:solidFill>
              <a:srgbClr val="FFFF00"/>
            </a:solidFill>
            <a:headEnd type="triangle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7210286" y="3390091"/>
            <a:ext cx="126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Elétron</a:t>
            </a:r>
          </a:p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Livre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Estruturalmente a impureza trivalente gera:</a:t>
            </a:r>
            <a:endParaRPr lang="pt-BR" dirty="0"/>
          </a:p>
        </p:txBody>
      </p:sp>
      <p:grpSp>
        <p:nvGrpSpPr>
          <p:cNvPr id="36" name="Grupo 35"/>
          <p:cNvGrpSpPr/>
          <p:nvPr/>
        </p:nvGrpSpPr>
        <p:grpSpPr>
          <a:xfrm>
            <a:off x="1691680" y="2276872"/>
            <a:ext cx="5040560" cy="4248472"/>
            <a:chOff x="1691680" y="2276872"/>
            <a:chExt cx="5040560" cy="4248472"/>
          </a:xfrm>
        </p:grpSpPr>
        <p:sp>
          <p:nvSpPr>
            <p:cNvPr id="4" name="Elipse 3"/>
            <p:cNvSpPr/>
            <p:nvPr/>
          </p:nvSpPr>
          <p:spPr>
            <a:xfrm>
              <a:off x="392392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57200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>
              <a:off x="536408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48376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313184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69168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601216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5400000">
              <a:off x="241176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>
              <a:off x="385192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>
              <a:off x="529208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>
              <a:off x="3923928" y="4509120"/>
              <a:ext cx="576064" cy="57606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B</a:t>
              </a:r>
              <a:endParaRPr lang="pt-BR" dirty="0"/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4572000" y="4797152"/>
              <a:ext cx="720080" cy="0"/>
            </a:xfrm>
            <a:prstGeom prst="line">
              <a:avLst/>
            </a:prstGeom>
            <a:ln w="76200" cap="rnd">
              <a:solidFill>
                <a:schemeClr val="accent1">
                  <a:alpha val="50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536408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248376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313184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169168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601216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rot="5400000">
              <a:off x="241176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385192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rot="5400000">
              <a:off x="529208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/>
            <p:cNvSpPr/>
            <p:nvPr/>
          </p:nvSpPr>
          <p:spPr>
            <a:xfrm>
              <a:off x="392392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457200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536408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248376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3" name="Conector reto 42"/>
            <p:cNvCxnSpPr/>
            <p:nvPr/>
          </p:nvCxnSpPr>
          <p:spPr>
            <a:xfrm>
              <a:off x="313184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69168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601216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rot="5400000">
              <a:off x="241176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rot="5400000">
              <a:off x="385192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rot="5400000">
              <a:off x="529208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ipse 53"/>
            <p:cNvSpPr/>
            <p:nvPr/>
          </p:nvSpPr>
          <p:spPr>
            <a:xfrm>
              <a:off x="4499992" y="4653136"/>
              <a:ext cx="279648" cy="279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</p:grpSp>
      <p:cxnSp>
        <p:nvCxnSpPr>
          <p:cNvPr id="37" name="Conector de seta reta 36"/>
          <p:cNvCxnSpPr/>
          <p:nvPr/>
        </p:nvCxnSpPr>
        <p:spPr>
          <a:xfrm flipV="1">
            <a:off x="4788024" y="3356992"/>
            <a:ext cx="2448272" cy="1296144"/>
          </a:xfrm>
          <a:prstGeom prst="straightConnector1">
            <a:avLst/>
          </a:prstGeom>
          <a:ln w="101600" cap="rnd">
            <a:solidFill>
              <a:srgbClr val="FFFF00"/>
            </a:solidFill>
            <a:headEnd type="triangle"/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7236296" y="2924944"/>
            <a:ext cx="1237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Lacuna</a:t>
            </a:r>
          </a:p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Livre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Impurezas </a:t>
            </a:r>
            <a:r>
              <a:rPr lang="pt-B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pentavalentes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/>
              <a:t>acrescentam elétrons livres à estrutura, tornando-a mais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negativa</a:t>
            </a:r>
          </a:p>
          <a:p>
            <a:pPr lvl="1"/>
            <a:r>
              <a:rPr lang="pt-BR" dirty="0" smtClean="0"/>
              <a:t>Material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n</a:t>
            </a:r>
          </a:p>
          <a:p>
            <a:pPr lvl="1"/>
            <a:r>
              <a:rPr lang="pt-BR" dirty="0" smtClean="0"/>
              <a:t>São doadores de elétrons</a:t>
            </a:r>
          </a:p>
          <a:p>
            <a:r>
              <a:rPr lang="pt-BR" dirty="0" smtClean="0"/>
              <a:t>Impurezas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trivalentes </a:t>
            </a:r>
            <a:r>
              <a:rPr lang="pt-BR" dirty="0" smtClean="0"/>
              <a:t>acrescentam lacunas livres à estrutura, tornando-a mais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positiva</a:t>
            </a:r>
          </a:p>
          <a:p>
            <a:pPr lvl="1"/>
            <a:r>
              <a:rPr lang="pt-BR" dirty="0" smtClean="0"/>
              <a:t>Material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p</a:t>
            </a:r>
          </a:p>
          <a:p>
            <a:pPr lvl="1"/>
            <a:r>
              <a:rPr lang="pt-BR" dirty="0" smtClean="0"/>
              <a:t>São receptores de elétrons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Material do tipo n</a:t>
            </a:r>
            <a:endParaRPr lang="pt-BR" dirty="0"/>
          </a:p>
        </p:txBody>
      </p:sp>
      <p:grpSp>
        <p:nvGrpSpPr>
          <p:cNvPr id="5" name="Grupo 52"/>
          <p:cNvGrpSpPr/>
          <p:nvPr/>
        </p:nvGrpSpPr>
        <p:grpSpPr>
          <a:xfrm>
            <a:off x="1331640" y="2276872"/>
            <a:ext cx="6480720" cy="4248472"/>
            <a:chOff x="1331640" y="2276872"/>
            <a:chExt cx="6480720" cy="4248472"/>
          </a:xfrm>
        </p:grpSpPr>
        <p:sp>
          <p:nvSpPr>
            <p:cNvPr id="4" name="Elipse 3"/>
            <p:cNvSpPr/>
            <p:nvPr/>
          </p:nvSpPr>
          <p:spPr>
            <a:xfrm>
              <a:off x="356388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1196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>
              <a:off x="500404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12372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277180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33164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565212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5400000">
              <a:off x="205172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>
              <a:off x="349188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>
              <a:off x="493204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644420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709228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5400000">
              <a:off x="637220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>
              <a:off x="3563888" y="450912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</a:t>
              </a:r>
              <a:endParaRPr lang="pt-BR" dirty="0"/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421196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500404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212372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277180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133164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565212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rot="5400000">
              <a:off x="205172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349188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rot="5400000">
              <a:off x="493204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/>
            <p:cNvSpPr/>
            <p:nvPr/>
          </p:nvSpPr>
          <p:spPr>
            <a:xfrm>
              <a:off x="644420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709228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rot="5400000">
              <a:off x="637220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/>
            <p:cNvSpPr/>
            <p:nvPr/>
          </p:nvSpPr>
          <p:spPr>
            <a:xfrm>
              <a:off x="356388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421196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500404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212372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3" name="Conector reto 42"/>
            <p:cNvCxnSpPr/>
            <p:nvPr/>
          </p:nvCxnSpPr>
          <p:spPr>
            <a:xfrm>
              <a:off x="277180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33164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565212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rot="5400000">
              <a:off x="205172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rot="5400000">
              <a:off x="349188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rot="5400000">
              <a:off x="493204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e 48"/>
            <p:cNvSpPr/>
            <p:nvPr/>
          </p:nvSpPr>
          <p:spPr>
            <a:xfrm>
              <a:off x="644420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50" name="Conector reto 49"/>
            <p:cNvCxnSpPr/>
            <p:nvPr/>
          </p:nvCxnSpPr>
          <p:spPr>
            <a:xfrm>
              <a:off x="709228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rot="5400000">
              <a:off x="637220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Elipse 51"/>
          <p:cNvSpPr/>
          <p:nvPr/>
        </p:nvSpPr>
        <p:spPr>
          <a:xfrm>
            <a:off x="4067944" y="4293096"/>
            <a:ext cx="279648" cy="279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-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7262E-6 L 0.15799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Material do tipo n</a:t>
            </a:r>
            <a:endParaRPr lang="pt-BR" dirty="0"/>
          </a:p>
        </p:txBody>
      </p:sp>
      <p:grpSp>
        <p:nvGrpSpPr>
          <p:cNvPr id="5" name="Grupo 52"/>
          <p:cNvGrpSpPr/>
          <p:nvPr/>
        </p:nvGrpSpPr>
        <p:grpSpPr>
          <a:xfrm>
            <a:off x="1331640" y="2276872"/>
            <a:ext cx="6480720" cy="4248472"/>
            <a:chOff x="1331640" y="2276872"/>
            <a:chExt cx="6480720" cy="4248472"/>
          </a:xfrm>
        </p:grpSpPr>
        <p:sp>
          <p:nvSpPr>
            <p:cNvPr id="4" name="Elipse 3"/>
            <p:cNvSpPr/>
            <p:nvPr/>
          </p:nvSpPr>
          <p:spPr>
            <a:xfrm>
              <a:off x="356388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1196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>
              <a:off x="500404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12372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277180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33164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565212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5400000">
              <a:off x="205172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>
              <a:off x="349188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>
              <a:off x="493204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644420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709228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5400000">
              <a:off x="637220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>
              <a:off x="3563888" y="450912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P+</a:t>
              </a:r>
              <a:endParaRPr lang="pt-BR" dirty="0"/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421196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500404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Si-</a:t>
              </a:r>
              <a:endParaRPr lang="pt-BR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212372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277180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133164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565212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rot="5400000">
              <a:off x="205172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349188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rot="5400000">
              <a:off x="493204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/>
            <p:cNvSpPr/>
            <p:nvPr/>
          </p:nvSpPr>
          <p:spPr>
            <a:xfrm>
              <a:off x="644420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709228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rot="5400000">
              <a:off x="637220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/>
            <p:cNvSpPr/>
            <p:nvPr/>
          </p:nvSpPr>
          <p:spPr>
            <a:xfrm>
              <a:off x="356388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421196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500404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212372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3" name="Conector reto 42"/>
            <p:cNvCxnSpPr/>
            <p:nvPr/>
          </p:nvCxnSpPr>
          <p:spPr>
            <a:xfrm>
              <a:off x="277180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33164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565212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rot="5400000">
              <a:off x="205172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rot="5400000">
              <a:off x="349188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rot="5400000">
              <a:off x="493204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e 48"/>
            <p:cNvSpPr/>
            <p:nvPr/>
          </p:nvSpPr>
          <p:spPr>
            <a:xfrm>
              <a:off x="644420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50" name="Conector reto 49"/>
            <p:cNvCxnSpPr/>
            <p:nvPr/>
          </p:nvCxnSpPr>
          <p:spPr>
            <a:xfrm>
              <a:off x="709228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rot="5400000">
              <a:off x="637220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Elipse 51"/>
          <p:cNvSpPr/>
          <p:nvPr/>
        </p:nvSpPr>
        <p:spPr>
          <a:xfrm>
            <a:off x="5516488" y="4293096"/>
            <a:ext cx="279648" cy="279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-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Material do tipo p</a:t>
            </a:r>
            <a:endParaRPr lang="pt-BR" dirty="0"/>
          </a:p>
        </p:txBody>
      </p:sp>
      <p:grpSp>
        <p:nvGrpSpPr>
          <p:cNvPr id="5" name="Grupo 52"/>
          <p:cNvGrpSpPr/>
          <p:nvPr/>
        </p:nvGrpSpPr>
        <p:grpSpPr>
          <a:xfrm>
            <a:off x="1331640" y="2276872"/>
            <a:ext cx="6480720" cy="4248472"/>
            <a:chOff x="1331640" y="2276872"/>
            <a:chExt cx="6480720" cy="4248472"/>
          </a:xfrm>
        </p:grpSpPr>
        <p:sp>
          <p:nvSpPr>
            <p:cNvPr id="4" name="Elipse 3"/>
            <p:cNvSpPr/>
            <p:nvPr/>
          </p:nvSpPr>
          <p:spPr>
            <a:xfrm>
              <a:off x="356388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1196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>
              <a:off x="500404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12372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277180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33164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565212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5400000">
              <a:off x="205172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>
              <a:off x="349188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>
              <a:off x="493204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644420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709228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5400000">
              <a:off x="637220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>
              <a:off x="3563888" y="4509120"/>
              <a:ext cx="576064" cy="57606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B</a:t>
              </a:r>
              <a:endParaRPr lang="pt-BR" dirty="0"/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4211960" y="4797152"/>
              <a:ext cx="720080" cy="0"/>
            </a:xfrm>
            <a:prstGeom prst="line">
              <a:avLst/>
            </a:prstGeom>
            <a:ln w="76200" cap="rnd">
              <a:solidFill>
                <a:schemeClr val="accent1">
                  <a:alpha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500404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212372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277180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133164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565212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rot="5400000">
              <a:off x="205172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349188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rot="5400000">
              <a:off x="493204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/>
            <p:cNvSpPr/>
            <p:nvPr/>
          </p:nvSpPr>
          <p:spPr>
            <a:xfrm>
              <a:off x="644420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709228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rot="5400000">
              <a:off x="637220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/>
            <p:cNvSpPr/>
            <p:nvPr/>
          </p:nvSpPr>
          <p:spPr>
            <a:xfrm>
              <a:off x="356388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421196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500404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212372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3" name="Conector reto 42"/>
            <p:cNvCxnSpPr/>
            <p:nvPr/>
          </p:nvCxnSpPr>
          <p:spPr>
            <a:xfrm>
              <a:off x="277180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33164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565212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rot="5400000">
              <a:off x="205172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rot="5400000">
              <a:off x="349188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rot="5400000">
              <a:off x="493204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e 48"/>
            <p:cNvSpPr/>
            <p:nvPr/>
          </p:nvSpPr>
          <p:spPr>
            <a:xfrm>
              <a:off x="644420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50" name="Conector reto 49"/>
            <p:cNvCxnSpPr/>
            <p:nvPr/>
          </p:nvCxnSpPr>
          <p:spPr>
            <a:xfrm>
              <a:off x="709228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rot="5400000">
              <a:off x="637220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Elipse 51"/>
          <p:cNvSpPr/>
          <p:nvPr/>
        </p:nvSpPr>
        <p:spPr>
          <a:xfrm>
            <a:off x="4148336" y="4661520"/>
            <a:ext cx="279648" cy="279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53" name="Elipse 52"/>
          <p:cNvSpPr/>
          <p:nvPr/>
        </p:nvSpPr>
        <p:spPr>
          <a:xfrm>
            <a:off x="4139952" y="3212976"/>
            <a:ext cx="279648" cy="279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-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209 C 0.00781 0.01989 0.04219 0.07493 0.04219 0.10962 C 0.04219 0.18271 0.00955 0.18987 0.00087 0.21092 " pathEditMode="relative" rAng="0" ptsTypes="as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5143E-6 C -0.00677 -0.01757 -0.03975 -0.071 -0.03975 -0.10569 C -0.03975 -0.16628 -0.00833 -0.18709 -3.61111E-6 -0.20837 " pathEditMode="relative" rAng="0" ptsTypes="as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Material do tipo p</a:t>
            </a:r>
            <a:endParaRPr lang="pt-BR" dirty="0"/>
          </a:p>
        </p:txBody>
      </p:sp>
      <p:grpSp>
        <p:nvGrpSpPr>
          <p:cNvPr id="5" name="Grupo 52"/>
          <p:cNvGrpSpPr/>
          <p:nvPr/>
        </p:nvGrpSpPr>
        <p:grpSpPr>
          <a:xfrm>
            <a:off x="1331640" y="2276872"/>
            <a:ext cx="6480720" cy="4248472"/>
            <a:chOff x="1331640" y="2276872"/>
            <a:chExt cx="6480720" cy="4248472"/>
          </a:xfrm>
        </p:grpSpPr>
        <p:sp>
          <p:nvSpPr>
            <p:cNvPr id="4" name="Elipse 3"/>
            <p:cNvSpPr/>
            <p:nvPr/>
          </p:nvSpPr>
          <p:spPr>
            <a:xfrm>
              <a:off x="356388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Si+</a:t>
              </a:r>
              <a:endParaRPr lang="pt-BR" dirty="0"/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11960" y="3356992"/>
              <a:ext cx="720080" cy="0"/>
            </a:xfrm>
            <a:prstGeom prst="line">
              <a:avLst/>
            </a:prstGeom>
            <a:ln w="76200" cap="rnd">
              <a:solidFill>
                <a:schemeClr val="accent1">
                  <a:alpha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>
              <a:off x="500404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12372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277180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33164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565212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5400000">
              <a:off x="205172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>
              <a:off x="349188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>
              <a:off x="493204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644420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709228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5400000">
              <a:off x="637220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>
              <a:off x="3563888" y="4509120"/>
              <a:ext cx="576064" cy="57606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B-</a:t>
              </a:r>
              <a:endParaRPr lang="pt-BR" dirty="0"/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4211960" y="4797152"/>
              <a:ext cx="720080" cy="0"/>
            </a:xfrm>
            <a:prstGeom prst="line">
              <a:avLst/>
            </a:prstGeom>
            <a:ln w="76200" cap="rnd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500404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212372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277180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133164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565212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rot="5400000">
              <a:off x="205172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349188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rot="5400000">
              <a:off x="493204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/>
            <p:cNvSpPr/>
            <p:nvPr/>
          </p:nvSpPr>
          <p:spPr>
            <a:xfrm>
              <a:off x="644420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709228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rot="5400000">
              <a:off x="637220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/>
            <p:cNvSpPr/>
            <p:nvPr/>
          </p:nvSpPr>
          <p:spPr>
            <a:xfrm>
              <a:off x="356388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421196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500404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212372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3" name="Conector reto 42"/>
            <p:cNvCxnSpPr/>
            <p:nvPr/>
          </p:nvCxnSpPr>
          <p:spPr>
            <a:xfrm>
              <a:off x="277180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33164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565212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rot="5400000">
              <a:off x="205172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rot="5400000">
              <a:off x="349188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rot="5400000">
              <a:off x="493204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e 48"/>
            <p:cNvSpPr/>
            <p:nvPr/>
          </p:nvSpPr>
          <p:spPr>
            <a:xfrm>
              <a:off x="644420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50" name="Conector reto 49"/>
            <p:cNvCxnSpPr/>
            <p:nvPr/>
          </p:nvCxnSpPr>
          <p:spPr>
            <a:xfrm>
              <a:off x="709228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rot="5400000">
              <a:off x="637220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Elipse 51"/>
          <p:cNvSpPr/>
          <p:nvPr/>
        </p:nvSpPr>
        <p:spPr>
          <a:xfrm>
            <a:off x="4148336" y="4661520"/>
            <a:ext cx="279648" cy="279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-</a:t>
            </a:r>
            <a:endParaRPr lang="pt-BR" dirty="0"/>
          </a:p>
        </p:txBody>
      </p:sp>
      <p:sp>
        <p:nvSpPr>
          <p:cNvPr id="53" name="Elipse 52"/>
          <p:cNvSpPr/>
          <p:nvPr/>
        </p:nvSpPr>
        <p:spPr>
          <a:xfrm>
            <a:off x="4139952" y="3212976"/>
            <a:ext cx="279648" cy="279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57" name="Seta para baixo 56"/>
          <p:cNvSpPr/>
          <p:nvPr/>
        </p:nvSpPr>
        <p:spPr>
          <a:xfrm>
            <a:off x="467544" y="2708920"/>
            <a:ext cx="648072" cy="3600400"/>
          </a:xfrm>
          <a:prstGeom prst="down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Fluxo de elétrons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8" name="Seta para baixo 57"/>
          <p:cNvSpPr/>
          <p:nvPr/>
        </p:nvSpPr>
        <p:spPr>
          <a:xfrm rot="10800000">
            <a:off x="7884368" y="2708920"/>
            <a:ext cx="648072" cy="3600400"/>
          </a:xfrm>
          <a:prstGeom prst="down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Fluxo de lacunas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Estruturalmente temos:</a:t>
            </a:r>
          </a:p>
          <a:p>
            <a:pPr lvl="1"/>
            <a:r>
              <a:rPr lang="pt-BR" dirty="0" smtClean="0"/>
              <a:t>Material p </a:t>
            </a:r>
            <a:r>
              <a:rPr lang="pt-BR" dirty="0" smtClean="0">
                <a:sym typeface="Wingdings 2"/>
              </a:rPr>
              <a:t></a:t>
            </a:r>
            <a:r>
              <a:rPr lang="pt-BR" dirty="0" smtClean="0"/>
              <a:t> íons receptores + “lacunas” livres</a:t>
            </a:r>
          </a:p>
          <a:p>
            <a:pPr lvl="1"/>
            <a:r>
              <a:rPr lang="pt-BR" dirty="0" smtClean="0"/>
              <a:t>Material n </a:t>
            </a:r>
            <a:r>
              <a:rPr lang="pt-BR" dirty="0" smtClean="0">
                <a:sym typeface="Wingdings 2"/>
              </a:rPr>
              <a:t></a:t>
            </a:r>
            <a:r>
              <a:rPr lang="pt-BR" dirty="0" smtClean="0"/>
              <a:t> íons doadores + elétrons livres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051720" y="3933056"/>
            <a:ext cx="2160240" cy="1440160"/>
          </a:xfrm>
          <a:prstGeom prst="rect">
            <a:avLst/>
          </a:prstGeom>
          <a:solidFill>
            <a:srgbClr val="FF7D7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2195736" y="4571836"/>
            <a:ext cx="288032" cy="441340"/>
            <a:chOff x="1907704" y="3923764"/>
            <a:chExt cx="288032" cy="441340"/>
          </a:xfrm>
        </p:grpSpPr>
        <p:sp>
          <p:nvSpPr>
            <p:cNvPr id="9" name="Elipse 8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627784" y="4787860"/>
            <a:ext cx="288032" cy="441340"/>
            <a:chOff x="1907704" y="3923764"/>
            <a:chExt cx="288032" cy="441340"/>
          </a:xfrm>
        </p:grpSpPr>
        <p:sp>
          <p:nvSpPr>
            <p:cNvPr id="16" name="Elipse 15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123728" y="3923764"/>
            <a:ext cx="288032" cy="441340"/>
            <a:chOff x="1907704" y="3923764"/>
            <a:chExt cx="288032" cy="441340"/>
          </a:xfrm>
        </p:grpSpPr>
        <p:sp>
          <p:nvSpPr>
            <p:cNvPr id="19" name="Elipse 18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2555776" y="4149080"/>
            <a:ext cx="288032" cy="441340"/>
            <a:chOff x="1907704" y="3923764"/>
            <a:chExt cx="288032" cy="441340"/>
          </a:xfrm>
        </p:grpSpPr>
        <p:sp>
          <p:nvSpPr>
            <p:cNvPr id="22" name="Elipse 21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987824" y="4355812"/>
            <a:ext cx="288032" cy="441340"/>
            <a:chOff x="1907704" y="3923764"/>
            <a:chExt cx="288032" cy="441340"/>
          </a:xfrm>
        </p:grpSpPr>
        <p:sp>
          <p:nvSpPr>
            <p:cNvPr id="25" name="Elipse 24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203848" y="4787860"/>
            <a:ext cx="288032" cy="441340"/>
            <a:chOff x="1907704" y="3923764"/>
            <a:chExt cx="288032" cy="441340"/>
          </a:xfrm>
        </p:grpSpPr>
        <p:sp>
          <p:nvSpPr>
            <p:cNvPr id="28" name="Elipse 27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563888" y="4571836"/>
            <a:ext cx="288032" cy="441340"/>
            <a:chOff x="1907704" y="3923764"/>
            <a:chExt cx="288032" cy="441340"/>
          </a:xfrm>
        </p:grpSpPr>
        <p:sp>
          <p:nvSpPr>
            <p:cNvPr id="31" name="Elipse 30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059832" y="3861048"/>
            <a:ext cx="288032" cy="441340"/>
            <a:chOff x="1907704" y="3923764"/>
            <a:chExt cx="288032" cy="441340"/>
          </a:xfrm>
        </p:grpSpPr>
        <p:sp>
          <p:nvSpPr>
            <p:cNvPr id="34" name="Elipse 33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3851920" y="4787860"/>
            <a:ext cx="288032" cy="441340"/>
            <a:chOff x="1907704" y="3923764"/>
            <a:chExt cx="288032" cy="441340"/>
          </a:xfrm>
        </p:grpSpPr>
        <p:sp>
          <p:nvSpPr>
            <p:cNvPr id="37" name="Elipse 36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779912" y="3861048"/>
            <a:ext cx="288032" cy="441340"/>
            <a:chOff x="1907704" y="3923764"/>
            <a:chExt cx="288032" cy="441340"/>
          </a:xfrm>
        </p:grpSpPr>
        <p:sp>
          <p:nvSpPr>
            <p:cNvPr id="40" name="Elipse 39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3851920" y="4221088"/>
            <a:ext cx="288032" cy="441340"/>
            <a:chOff x="1907704" y="3923764"/>
            <a:chExt cx="288032" cy="441340"/>
          </a:xfrm>
        </p:grpSpPr>
        <p:sp>
          <p:nvSpPr>
            <p:cNvPr id="43" name="Elipse 42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3419872" y="4149080"/>
            <a:ext cx="288032" cy="441340"/>
            <a:chOff x="1907704" y="3923764"/>
            <a:chExt cx="288032" cy="441340"/>
          </a:xfrm>
        </p:grpSpPr>
        <p:sp>
          <p:nvSpPr>
            <p:cNvPr id="46" name="Elipse 45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-</a:t>
              </a:r>
              <a:endParaRPr lang="pt-BR" dirty="0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sp>
        <p:nvSpPr>
          <p:cNvPr id="48" name="Retângulo 47"/>
          <p:cNvSpPr/>
          <p:nvPr/>
        </p:nvSpPr>
        <p:spPr>
          <a:xfrm>
            <a:off x="4932040" y="3933056"/>
            <a:ext cx="2160240" cy="1440160"/>
          </a:xfrm>
          <a:prstGeom prst="rect">
            <a:avLst/>
          </a:prstGeom>
          <a:solidFill>
            <a:srgbClr val="FF7D7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9" name="Grupo 48"/>
          <p:cNvGrpSpPr/>
          <p:nvPr/>
        </p:nvGrpSpPr>
        <p:grpSpPr>
          <a:xfrm>
            <a:off x="5076056" y="4293096"/>
            <a:ext cx="288032" cy="441340"/>
            <a:chOff x="1907704" y="3923764"/>
            <a:chExt cx="288032" cy="441340"/>
          </a:xfrm>
        </p:grpSpPr>
        <p:sp>
          <p:nvSpPr>
            <p:cNvPr id="50" name="Elipse 49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5076056" y="4787860"/>
            <a:ext cx="288032" cy="441340"/>
            <a:chOff x="1907704" y="3923764"/>
            <a:chExt cx="288032" cy="441340"/>
          </a:xfrm>
        </p:grpSpPr>
        <p:sp>
          <p:nvSpPr>
            <p:cNvPr id="53" name="Elipse 52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5004048" y="3861048"/>
            <a:ext cx="288032" cy="441340"/>
            <a:chOff x="1907704" y="3923764"/>
            <a:chExt cx="288032" cy="441340"/>
          </a:xfrm>
        </p:grpSpPr>
        <p:sp>
          <p:nvSpPr>
            <p:cNvPr id="56" name="Elipse 55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5436096" y="4005064"/>
            <a:ext cx="288032" cy="441340"/>
            <a:chOff x="1907704" y="3923764"/>
            <a:chExt cx="288032" cy="441340"/>
          </a:xfrm>
        </p:grpSpPr>
        <p:sp>
          <p:nvSpPr>
            <p:cNvPr id="59" name="Elipse 58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5652120" y="4293096"/>
            <a:ext cx="288032" cy="441340"/>
            <a:chOff x="1907704" y="3923764"/>
            <a:chExt cx="288032" cy="441340"/>
          </a:xfrm>
        </p:grpSpPr>
        <p:sp>
          <p:nvSpPr>
            <p:cNvPr id="62" name="Elipse 61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5580112" y="4797152"/>
            <a:ext cx="288032" cy="441340"/>
            <a:chOff x="1907704" y="3923764"/>
            <a:chExt cx="288032" cy="441340"/>
          </a:xfrm>
        </p:grpSpPr>
        <p:sp>
          <p:nvSpPr>
            <p:cNvPr id="65" name="Elipse 64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6084168" y="4643844"/>
            <a:ext cx="288032" cy="441340"/>
            <a:chOff x="1907704" y="3923764"/>
            <a:chExt cx="288032" cy="441340"/>
          </a:xfrm>
        </p:grpSpPr>
        <p:sp>
          <p:nvSpPr>
            <p:cNvPr id="68" name="Elipse 67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5940152" y="3861048"/>
            <a:ext cx="288032" cy="441340"/>
            <a:chOff x="1907704" y="3923764"/>
            <a:chExt cx="288032" cy="441340"/>
          </a:xfrm>
        </p:grpSpPr>
        <p:sp>
          <p:nvSpPr>
            <p:cNvPr id="71" name="Elipse 70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6516216" y="4787860"/>
            <a:ext cx="288032" cy="441340"/>
            <a:chOff x="1907704" y="3923764"/>
            <a:chExt cx="288032" cy="441340"/>
          </a:xfrm>
        </p:grpSpPr>
        <p:sp>
          <p:nvSpPr>
            <p:cNvPr id="74" name="Elipse 73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6588224" y="3851756"/>
            <a:ext cx="288032" cy="441340"/>
            <a:chOff x="1907704" y="3923764"/>
            <a:chExt cx="288032" cy="441340"/>
          </a:xfrm>
        </p:grpSpPr>
        <p:sp>
          <p:nvSpPr>
            <p:cNvPr id="77" name="Elipse 76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6588224" y="4283804"/>
            <a:ext cx="288032" cy="441340"/>
            <a:chOff x="1907704" y="3923764"/>
            <a:chExt cx="288032" cy="441340"/>
          </a:xfrm>
        </p:grpSpPr>
        <p:sp>
          <p:nvSpPr>
            <p:cNvPr id="80" name="Elipse 79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6156176" y="4211796"/>
            <a:ext cx="288032" cy="441340"/>
            <a:chOff x="1907704" y="3923764"/>
            <a:chExt cx="288032" cy="441340"/>
          </a:xfrm>
        </p:grpSpPr>
        <p:sp>
          <p:nvSpPr>
            <p:cNvPr id="83" name="Elipse 82"/>
            <p:cNvSpPr/>
            <p:nvPr/>
          </p:nvSpPr>
          <p:spPr>
            <a:xfrm>
              <a:off x="1907704" y="4149080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1979712" y="392376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</a:t>
              </a:r>
              <a:endParaRPr lang="pt-BR" dirty="0"/>
            </a:p>
          </p:txBody>
        </p:sp>
      </p:grpSp>
      <p:sp>
        <p:nvSpPr>
          <p:cNvPr id="85" name="CaixaDeTexto 84"/>
          <p:cNvSpPr txBox="1"/>
          <p:nvPr/>
        </p:nvSpPr>
        <p:spPr>
          <a:xfrm>
            <a:off x="2051720" y="350100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nstantia" pitchFamily="18" charset="0"/>
              </a:rPr>
              <a:t>Material p</a:t>
            </a:r>
            <a:endParaRPr lang="pt-BR" dirty="0">
              <a:latin typeface="Constantia" pitchFamily="18" charset="0"/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5868144" y="3501008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>
                <a:latin typeface="Constantia" pitchFamily="18" charset="0"/>
              </a:rPr>
              <a:t>Material n</a:t>
            </a:r>
            <a:endParaRPr lang="pt-BR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Classificação de Materiais</a:t>
            </a:r>
          </a:p>
          <a:p>
            <a:pPr lvl="1"/>
            <a:r>
              <a:rPr lang="pt-BR" dirty="0" smtClean="0"/>
              <a:t>Definida em relação a condução elétrica</a:t>
            </a:r>
          </a:p>
          <a:p>
            <a:pPr lvl="1"/>
            <a:r>
              <a:rPr lang="pt-BR" dirty="0" smtClean="0"/>
              <a:t>Materiais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condutores</a:t>
            </a:r>
          </a:p>
          <a:p>
            <a:pPr lvl="2"/>
            <a:r>
              <a:rPr lang="pt-BR" dirty="0" smtClean="0"/>
              <a:t>Facilita o fluxo de carga elétrica</a:t>
            </a:r>
          </a:p>
          <a:p>
            <a:pPr lvl="1"/>
            <a:r>
              <a:rPr lang="pt-BR" dirty="0" smtClean="0"/>
              <a:t>Materiais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isolantes</a:t>
            </a:r>
          </a:p>
          <a:p>
            <a:pPr lvl="2"/>
            <a:r>
              <a:rPr lang="pt-BR" dirty="0" smtClean="0"/>
              <a:t>Dificulta o fluxo de carga elétrica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Resistividade (</a:t>
            </a:r>
            <a:r>
              <a:rPr lang="pt-BR" dirty="0" smtClean="0">
                <a:latin typeface="Symbol" pitchFamily="18" charset="2"/>
              </a:rPr>
              <a:t>r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Relaciona-se diretamente com a dificuldade de fluxo de carga elétrica.</a:t>
            </a:r>
          </a:p>
          <a:p>
            <a:pPr lvl="1"/>
            <a:r>
              <a:rPr lang="pt-BR" dirty="0" smtClean="0"/>
              <a:t>Valores típicos</a:t>
            </a:r>
          </a:p>
          <a:p>
            <a:pPr lvl="2"/>
            <a:r>
              <a:rPr lang="pt-BR" dirty="0" smtClean="0"/>
              <a:t>Cobre (condutor): </a:t>
            </a:r>
            <a:r>
              <a:rPr lang="pt-BR" dirty="0" smtClean="0">
                <a:latin typeface="Symbol" pitchFamily="18" charset="2"/>
              </a:rPr>
              <a:t>r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 10</a:t>
            </a:r>
            <a:r>
              <a:rPr lang="pt-BR" baseline="30000" dirty="0" smtClean="0">
                <a:sym typeface="Symbol"/>
              </a:rPr>
              <a:t>-6</a:t>
            </a:r>
            <a:r>
              <a:rPr lang="pt-BR" dirty="0" smtClean="0">
                <a:sym typeface="Symbol"/>
              </a:rPr>
              <a:t> .cm</a:t>
            </a:r>
          </a:p>
          <a:p>
            <a:pPr lvl="2"/>
            <a:r>
              <a:rPr lang="pt-BR" dirty="0" smtClean="0"/>
              <a:t>Mica (isolante): </a:t>
            </a:r>
            <a:r>
              <a:rPr lang="pt-BR" dirty="0" smtClean="0">
                <a:latin typeface="Symbol" pitchFamily="18" charset="2"/>
              </a:rPr>
              <a:t>r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 10</a:t>
            </a:r>
            <a:r>
              <a:rPr lang="pt-BR" baseline="30000" dirty="0" smtClean="0">
                <a:sym typeface="Symbol"/>
              </a:rPr>
              <a:t>+12</a:t>
            </a:r>
            <a:r>
              <a:rPr lang="pt-BR" dirty="0" smtClean="0">
                <a:sym typeface="Symbol"/>
              </a:rPr>
              <a:t> .cm</a:t>
            </a:r>
            <a:endParaRPr lang="pt-BR" dirty="0" smtClean="0"/>
          </a:p>
          <a:p>
            <a:pPr lvl="2"/>
            <a:endParaRPr lang="pt-BR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331640" y="2204864"/>
          <a:ext cx="2222957" cy="792088"/>
        </p:xfrm>
        <a:graphic>
          <a:graphicData uri="http://schemas.openxmlformats.org/presentationml/2006/ole">
            <p:oleObj spid="_x0000_s2050" name="Equação" r:id="rId4" imgW="1104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Materiais </a:t>
            </a:r>
            <a:r>
              <a:rPr lang="pt-B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semicondutores</a:t>
            </a:r>
          </a:p>
          <a:p>
            <a:pPr lvl="1"/>
            <a:r>
              <a:rPr lang="pt-BR" dirty="0" smtClean="0"/>
              <a:t>Facilidade de fluxo de carga elétrica intermediário entre condutores e isolantes.</a:t>
            </a:r>
          </a:p>
          <a:p>
            <a:pPr lvl="1"/>
            <a:r>
              <a:rPr lang="pt-BR" dirty="0" smtClean="0"/>
              <a:t>Principais materiais semicondutores:</a:t>
            </a:r>
          </a:p>
          <a:p>
            <a:pPr lvl="2"/>
            <a:r>
              <a:rPr lang="pt-BR" dirty="0" smtClean="0"/>
              <a:t>Silício (Si)</a:t>
            </a:r>
          </a:p>
          <a:p>
            <a:pPr lvl="2"/>
            <a:r>
              <a:rPr lang="pt-BR" dirty="0" smtClean="0"/>
              <a:t>Germânio (Ge)</a:t>
            </a:r>
          </a:p>
          <a:p>
            <a:pPr lvl="1"/>
            <a:r>
              <a:rPr lang="pt-BR" dirty="0" smtClean="0"/>
              <a:t>Resistividade típica:</a:t>
            </a:r>
          </a:p>
          <a:p>
            <a:pPr lvl="2"/>
            <a:r>
              <a:rPr lang="pt-BR" dirty="0" smtClean="0"/>
              <a:t>Silício (semicondutor): </a:t>
            </a:r>
            <a:r>
              <a:rPr lang="pt-BR" dirty="0" smtClean="0">
                <a:latin typeface="Symbol" pitchFamily="18" charset="2"/>
              </a:rPr>
              <a:t>r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 50  10</a:t>
            </a:r>
            <a:r>
              <a:rPr lang="pt-BR" baseline="30000" dirty="0" smtClean="0">
                <a:sym typeface="Symbol"/>
              </a:rPr>
              <a:t>+3</a:t>
            </a:r>
            <a:r>
              <a:rPr lang="pt-BR" dirty="0" smtClean="0">
                <a:sym typeface="Symbol"/>
              </a:rPr>
              <a:t> .cm</a:t>
            </a:r>
          </a:p>
          <a:p>
            <a:pPr lvl="2"/>
            <a:r>
              <a:rPr lang="pt-BR" dirty="0" smtClean="0">
                <a:sym typeface="Symbol"/>
              </a:rPr>
              <a:t>Germânio (semicondutor): </a:t>
            </a:r>
            <a:r>
              <a:rPr lang="pt-BR" dirty="0" smtClean="0">
                <a:latin typeface="Symbol" pitchFamily="18" charset="2"/>
              </a:rPr>
              <a:t>r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 50 .cm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Estrutura dos semicondutores</a:t>
            </a:r>
          </a:p>
          <a:p>
            <a:pPr lvl="1"/>
            <a:r>
              <a:rPr lang="pt-BR" dirty="0" smtClean="0"/>
              <a:t>Apresentam um arranjo bem definido e repetitivo.</a:t>
            </a:r>
          </a:p>
          <a:p>
            <a:pPr lvl="2"/>
            <a:r>
              <a:rPr lang="pt-BR" dirty="0" smtClean="0"/>
              <a:t>Arranjo estrutural em diamante.</a:t>
            </a:r>
          </a:p>
          <a:p>
            <a:pPr lvl="2"/>
            <a:r>
              <a:rPr lang="pt-BR" dirty="0" smtClean="0"/>
              <a:t>Arranjo comum a elementos do grupo IV da tabela periódica (diamante, grafite, silício e germânio).</a:t>
            </a:r>
            <a:endParaRPr lang="pt-BR" dirty="0"/>
          </a:p>
        </p:txBody>
      </p:sp>
      <p:grpSp>
        <p:nvGrpSpPr>
          <p:cNvPr id="60" name="Grupo 59"/>
          <p:cNvGrpSpPr/>
          <p:nvPr/>
        </p:nvGrpSpPr>
        <p:grpSpPr>
          <a:xfrm>
            <a:off x="1547664" y="4365104"/>
            <a:ext cx="2160240" cy="1944216"/>
            <a:chOff x="1547664" y="4365104"/>
            <a:chExt cx="2160240" cy="1944216"/>
          </a:xfrm>
        </p:grpSpPr>
        <p:cxnSp>
          <p:nvCxnSpPr>
            <p:cNvPr id="11" name="Conector reto 10"/>
            <p:cNvCxnSpPr/>
            <p:nvPr/>
          </p:nvCxnSpPr>
          <p:spPr>
            <a:xfrm rot="16200000" flipH="1">
              <a:off x="1909888" y="4938984"/>
              <a:ext cx="1008112" cy="4368"/>
            </a:xfrm>
            <a:prstGeom prst="line">
              <a:avLst/>
            </a:prstGeom>
            <a:ln w="120650" cmpd="sng"/>
            <a:scene3d>
              <a:camera prst="orthographicFront"/>
              <a:lightRig rig="soft" dir="t">
                <a:rot lat="0" lon="0" rev="0"/>
              </a:lightRig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16200000" flipH="1">
              <a:off x="2411760" y="4437112"/>
              <a:ext cx="1152128" cy="1152128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0800000" flipV="1">
              <a:off x="1619672" y="5445224"/>
              <a:ext cx="792088" cy="504056"/>
            </a:xfrm>
            <a:prstGeom prst="line">
              <a:avLst/>
            </a:prstGeom>
            <a:ln w="120650" cmpd="sng"/>
            <a:scene3d>
              <a:camera prst="orthographicFront"/>
              <a:lightRig rig="soft" dir="t">
                <a:rot lat="0" lon="0" rev="0"/>
              </a:lightRig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2411760" y="5445224"/>
              <a:ext cx="792088" cy="720080"/>
            </a:xfrm>
            <a:prstGeom prst="line">
              <a:avLst/>
            </a:prstGeom>
            <a:ln w="120650" cmpd="sng"/>
            <a:scene3d>
              <a:camera prst="orthographicFront"/>
              <a:lightRig rig="soft" dir="t">
                <a:rot lat="0" lon="0" rev="0"/>
              </a:lightRig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>
              <a:off x="3095836" y="5697252"/>
              <a:ext cx="576064" cy="360040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1619672" y="5949280"/>
              <a:ext cx="1584176" cy="216024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V="1">
              <a:off x="1619672" y="5589240"/>
              <a:ext cx="1944216" cy="360040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rot="5400000">
              <a:off x="1259632" y="4797152"/>
              <a:ext cx="1512168" cy="792088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2411760" y="5445224"/>
              <a:ext cx="1152128" cy="144016"/>
            </a:xfrm>
            <a:prstGeom prst="line">
              <a:avLst/>
            </a:prstGeom>
            <a:ln w="120650" cmpd="sng"/>
            <a:scene3d>
              <a:camera prst="orthographicFront"/>
              <a:lightRig rig="soft" dir="t">
                <a:rot lat="0" lon="0" rev="0"/>
              </a:lightRig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ipse 4"/>
            <p:cNvSpPr/>
            <p:nvPr/>
          </p:nvSpPr>
          <p:spPr>
            <a:xfrm>
              <a:off x="2267744" y="4365104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sof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3059832" y="602128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sof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3419872" y="5445224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sof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1547664" y="5805264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sof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2267744" y="530120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sof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" name="estrutura-cristalina-diamante.gif" descr="G:\Cursos\Eletrônica\figuras\estrutura-cristalina-diaman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24003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Dos nossos estudos de química...</a:t>
            </a:r>
          </a:p>
          <a:p>
            <a:pPr lvl="1"/>
            <a:r>
              <a:rPr lang="pt-BR" dirty="0" smtClean="0"/>
              <a:t>Átomo = elétrons (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dirty="0" smtClean="0"/>
              <a:t>) + núcleo.</a:t>
            </a:r>
          </a:p>
          <a:p>
            <a:pPr lvl="1"/>
            <a:r>
              <a:rPr lang="pt-BR" dirty="0" smtClean="0"/>
              <a:t>Núcleo = prótons (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BR" dirty="0" smtClean="0"/>
              <a:t>) + nêutrons (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carga</a:t>
            </a:r>
            <a:r>
              <a:rPr lang="pt-BR" dirty="0" smtClean="0"/>
              <a:t>).</a:t>
            </a:r>
          </a:p>
          <a:p>
            <a:r>
              <a:rPr lang="pt-BR" dirty="0" smtClean="0"/>
              <a:t>A última camada = camada de valência</a:t>
            </a:r>
          </a:p>
          <a:p>
            <a:pPr lvl="1"/>
            <a:r>
              <a:rPr lang="pt-BR" dirty="0" smtClean="0"/>
              <a:t>Átomos com 4 elétrons nesta camada são chamados átomos tetravalentes (carbono, silício e germânio).</a:t>
            </a:r>
          </a:p>
          <a:p>
            <a:pPr lvl="1"/>
            <a:r>
              <a:rPr lang="pt-BR" dirty="0" smtClean="0"/>
              <a:t>Átomos tetravalentes compartilham estes 4 elétrons com outros átomos tetravalentes.</a:t>
            </a:r>
          </a:p>
          <a:p>
            <a:pPr lvl="2"/>
            <a:r>
              <a:rPr lang="pt-BR" dirty="0" smtClean="0"/>
              <a:t>Ligação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covalente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Estruturalmente temos:</a:t>
            </a:r>
            <a:endParaRPr lang="pt-BR" dirty="0"/>
          </a:p>
        </p:txBody>
      </p:sp>
      <p:grpSp>
        <p:nvGrpSpPr>
          <p:cNvPr id="53" name="Grupo 52"/>
          <p:cNvGrpSpPr/>
          <p:nvPr/>
        </p:nvGrpSpPr>
        <p:grpSpPr>
          <a:xfrm>
            <a:off x="1331640" y="2276872"/>
            <a:ext cx="6480720" cy="4248472"/>
            <a:chOff x="1331640" y="2276872"/>
            <a:chExt cx="6480720" cy="4248472"/>
          </a:xfrm>
        </p:grpSpPr>
        <p:sp>
          <p:nvSpPr>
            <p:cNvPr id="4" name="Elipse 3"/>
            <p:cNvSpPr/>
            <p:nvPr/>
          </p:nvSpPr>
          <p:spPr>
            <a:xfrm>
              <a:off x="356388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1196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>
              <a:off x="500404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12372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277180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33164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565212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5400000">
              <a:off x="205172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>
              <a:off x="349188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>
              <a:off x="493204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6444208" y="306896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7092280" y="335699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5400000">
              <a:off x="6372200" y="26369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>
              <a:off x="356388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421196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500404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212372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277180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133164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565212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rot="5400000">
              <a:off x="205172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349188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rot="5400000">
              <a:off x="493204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/>
            <p:cNvSpPr/>
            <p:nvPr/>
          </p:nvSpPr>
          <p:spPr>
            <a:xfrm>
              <a:off x="6444208" y="450912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7092280" y="479715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rot="5400000">
              <a:off x="6372200" y="407707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/>
            <p:cNvSpPr/>
            <p:nvPr/>
          </p:nvSpPr>
          <p:spPr>
            <a:xfrm>
              <a:off x="356388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421196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500404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212372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43" name="Conector reto 42"/>
            <p:cNvCxnSpPr/>
            <p:nvPr/>
          </p:nvCxnSpPr>
          <p:spPr>
            <a:xfrm>
              <a:off x="277180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133164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565212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rot="5400000">
              <a:off x="205172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rot="5400000">
              <a:off x="349188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rot="5400000">
              <a:off x="493204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e 48"/>
            <p:cNvSpPr/>
            <p:nvPr/>
          </p:nvSpPr>
          <p:spPr>
            <a:xfrm>
              <a:off x="6444208" y="594928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Si</a:t>
              </a:r>
              <a:endParaRPr lang="pt-BR" dirty="0"/>
            </a:p>
          </p:txBody>
        </p:sp>
        <p:cxnSp>
          <p:nvCxnSpPr>
            <p:cNvPr id="50" name="Conector reto 49"/>
            <p:cNvCxnSpPr/>
            <p:nvPr/>
          </p:nvCxnSpPr>
          <p:spPr>
            <a:xfrm>
              <a:off x="7092280" y="623731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rot="5400000">
              <a:off x="6372200" y="5517232"/>
              <a:ext cx="720080" cy="0"/>
            </a:xfrm>
            <a:prstGeom prst="line">
              <a:avLst/>
            </a:prstGeom>
            <a:ln w="76200" cap="rnd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Importante:</a:t>
            </a:r>
          </a:p>
          <a:p>
            <a:pPr lvl="1"/>
            <a:r>
              <a:rPr lang="pt-BR" dirty="0" smtClean="0"/>
              <a:t>Nesse arranjo, o material é chamado intrínseco.</a:t>
            </a:r>
          </a:p>
          <a:p>
            <a:pPr lvl="1"/>
            <a:r>
              <a:rPr lang="pt-BR" dirty="0" smtClean="0"/>
              <a:t>Fontes externas (calor, luz) podem levar os elétrons da camada de valência a adquirir energia cinética, quebrando uma ligação covalente.</a:t>
            </a:r>
          </a:p>
          <a:p>
            <a:pPr lvl="1"/>
            <a:r>
              <a:rPr lang="pt-BR" dirty="0" smtClean="0"/>
              <a:t>Esse elétron pode “circular” pela estrutura.</a:t>
            </a:r>
          </a:p>
          <a:p>
            <a:pPr lvl="2"/>
            <a:r>
              <a:rPr lang="pt-BR" dirty="0" smtClean="0"/>
              <a:t>Chamados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elétrons livres</a:t>
            </a:r>
            <a:r>
              <a:rPr lang="pt-BR" dirty="0" smtClean="0"/>
              <a:t>.</a:t>
            </a:r>
          </a:p>
          <a:p>
            <a:pPr lvl="2"/>
            <a:r>
              <a:rPr lang="pt-BR" dirty="0" smtClean="0"/>
              <a:t>Também chamados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portadores intrínsecos</a:t>
            </a:r>
            <a:r>
              <a:rPr lang="pt-BR" dirty="0" smtClean="0"/>
              <a:t>.</a:t>
            </a:r>
          </a:p>
          <a:p>
            <a:pPr lvl="2"/>
            <a:r>
              <a:rPr lang="pt-BR" dirty="0" smtClean="0"/>
              <a:t>Silício: 1,5 </a:t>
            </a:r>
            <a:r>
              <a:rPr lang="pt-BR" dirty="0" smtClean="0">
                <a:sym typeface="Symbol"/>
              </a:rPr>
              <a:t></a:t>
            </a:r>
            <a:r>
              <a:rPr lang="pt-BR" dirty="0" smtClean="0"/>
              <a:t> 10</a:t>
            </a:r>
            <a:r>
              <a:rPr lang="pt-BR" baseline="30000" dirty="0" smtClean="0"/>
              <a:t>10</a:t>
            </a:r>
            <a:r>
              <a:rPr lang="pt-BR" dirty="0" smtClean="0"/>
              <a:t> elétrons livres.</a:t>
            </a:r>
          </a:p>
          <a:p>
            <a:pPr lvl="2"/>
            <a:r>
              <a:rPr lang="pt-BR" dirty="0" smtClean="0"/>
              <a:t>Germânio: 2,5 </a:t>
            </a:r>
            <a:r>
              <a:rPr lang="pt-BR" dirty="0" smtClean="0">
                <a:sym typeface="Symbol"/>
              </a:rPr>
              <a:t></a:t>
            </a:r>
            <a:r>
              <a:rPr lang="pt-BR" dirty="0" smtClean="0"/>
              <a:t> 10</a:t>
            </a:r>
            <a:r>
              <a:rPr lang="pt-BR" baseline="30000" dirty="0" smtClean="0"/>
              <a:t>13</a:t>
            </a:r>
            <a:r>
              <a:rPr lang="pt-BR" dirty="0" smtClean="0"/>
              <a:t> elétrons livres.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Dopagem</a:t>
            </a:r>
          </a:p>
          <a:p>
            <a:pPr lvl="1"/>
            <a:r>
              <a:rPr lang="pt-BR" dirty="0" smtClean="0"/>
              <a:t>Aplicação de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impurezas</a:t>
            </a:r>
            <a:r>
              <a:rPr lang="pt-BR" dirty="0" smtClean="0"/>
              <a:t> (cuidadosamente) para controlar a condutividade do material a partir de fontes elétricas, térmicas ou luminosas.</a:t>
            </a:r>
          </a:p>
          <a:p>
            <a:pPr lvl="1"/>
            <a:r>
              <a:rPr lang="pt-BR" dirty="0" smtClean="0"/>
              <a:t>Tal controle é importante para aplicações como amplificação de sinais, conversão CA-CC, etc.</a:t>
            </a:r>
          </a:p>
          <a:p>
            <a:pPr lvl="1"/>
            <a:r>
              <a:rPr lang="pt-BR" dirty="0" smtClean="0"/>
              <a:t>Impurezas principais:</a:t>
            </a:r>
          </a:p>
          <a:p>
            <a:pPr lvl="2"/>
            <a:r>
              <a:rPr lang="pt-BR" dirty="0" smtClean="0"/>
              <a:t>Fósforo, Antimônio (</a:t>
            </a:r>
            <a:r>
              <a:rPr lang="pt-B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</a:t>
            </a:r>
            <a:r>
              <a:rPr lang="pt-BR" dirty="0" err="1" smtClean="0"/>
              <a:t>valente</a:t>
            </a:r>
            <a:r>
              <a:rPr lang="pt-BR" dirty="0" smtClean="0"/>
              <a:t>)</a:t>
            </a:r>
          </a:p>
          <a:p>
            <a:pPr lvl="2"/>
            <a:r>
              <a:rPr lang="pt-BR" dirty="0" err="1" smtClean="0"/>
              <a:t>Bóro</a:t>
            </a:r>
            <a:r>
              <a:rPr lang="pt-BR" dirty="0" smtClean="0"/>
              <a:t> (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  <a:r>
              <a:rPr lang="pt-BR" dirty="0" smtClean="0"/>
              <a:t>valente)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613</TotalTime>
  <Words>609</Words>
  <Application>Microsoft Office PowerPoint</Application>
  <PresentationFormat>Apresentação na tela (4:3)</PresentationFormat>
  <Paragraphs>239</Paragraphs>
  <Slides>17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Mediano</vt:lpstr>
      <vt:lpstr>Equação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  <vt:lpstr>Semicondutores</vt:lpstr>
    </vt:vector>
  </TitlesOfParts>
  <Company>Escritório de 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Semicondutores</dc:title>
  <dc:subject>Eletrônica</dc:subject>
  <dc:creator>Marcelo Rosa</dc:creator>
  <cp:lastModifiedBy>Marcelo Rosa</cp:lastModifiedBy>
  <cp:revision>145</cp:revision>
  <dcterms:created xsi:type="dcterms:W3CDTF">2010-07-26T15:10:49Z</dcterms:created>
  <dcterms:modified xsi:type="dcterms:W3CDTF">2011-02-21T13:50:09Z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