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6" r:id="rId2"/>
    <p:sldId id="272" r:id="rId3"/>
    <p:sldId id="274" r:id="rId4"/>
    <p:sldId id="275" r:id="rId5"/>
    <p:sldId id="276" r:id="rId6"/>
    <p:sldId id="277" r:id="rId7"/>
    <p:sldId id="279" r:id="rId8"/>
    <p:sldId id="280" r:id="rId9"/>
    <p:sldId id="281" r:id="rId10"/>
    <p:sldId id="282" r:id="rId11"/>
    <p:sldId id="283" r:id="rId12"/>
    <p:sldId id="284" r:id="rId13"/>
    <p:sldId id="288" r:id="rId14"/>
    <p:sldId id="285" r:id="rId15"/>
    <p:sldId id="286" r:id="rId16"/>
    <p:sldId id="287" r:id="rId17"/>
    <p:sldId id="289" r:id="rId18"/>
    <p:sldId id="292" r:id="rId19"/>
    <p:sldId id="293" r:id="rId20"/>
    <p:sldId id="290" r:id="rId21"/>
    <p:sldId id="291" r:id="rId22"/>
    <p:sldId id="294" r:id="rId23"/>
    <p:sldId id="296" r:id="rId24"/>
    <p:sldId id="297" r:id="rId25"/>
    <p:sldId id="295" r:id="rId26"/>
    <p:sldId id="298" r:id="rId27"/>
    <p:sldId id="299" r:id="rId28"/>
    <p:sldId id="300" r:id="rId29"/>
    <p:sldId id="301" r:id="rId30"/>
    <p:sldId id="302" r:id="rId31"/>
    <p:sldId id="303" r:id="rId32"/>
    <p:sldId id="304" r:id="rId3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0" y="-120"/>
      </p:cViewPr>
      <p:guideLst>
        <p:guide orient="horz" pos="2115"/>
        <p:guide pos="27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30</a:t>
            </a:fld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32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pt-BR" dirty="0" smtClean="0"/>
              <a:t>Redução da zona de depleção, facilitando elétrons livre alcançarem “lacunas” livres através dessa zona.</a:t>
            </a:r>
          </a:p>
          <a:p>
            <a:pPr lvl="1"/>
            <a:r>
              <a:rPr lang="pt-BR" dirty="0" smtClean="0"/>
              <a:t>Pouca energia para que elétrons e “lacunas” livres cruzem a junção (corrente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majoritários</a:t>
            </a:r>
            <a:r>
              <a:rPr lang="pt-BR" dirty="0" smtClean="0"/>
              <a:t>)</a:t>
            </a:r>
            <a:endParaRPr lang="pt-BR" dirty="0"/>
          </a:p>
        </p:txBody>
      </p:sp>
      <p:cxnSp>
        <p:nvCxnSpPr>
          <p:cNvPr id="72" name="Conector reto 71"/>
          <p:cNvCxnSpPr/>
          <p:nvPr/>
        </p:nvCxnSpPr>
        <p:spPr>
          <a:xfrm>
            <a:off x="6732240" y="4797152"/>
            <a:ext cx="72008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to 79"/>
          <p:cNvCxnSpPr/>
          <p:nvPr/>
        </p:nvCxnSpPr>
        <p:spPr>
          <a:xfrm rot="5400000">
            <a:off x="6732240" y="5517232"/>
            <a:ext cx="144016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to 81"/>
          <p:cNvCxnSpPr/>
          <p:nvPr/>
        </p:nvCxnSpPr>
        <p:spPr>
          <a:xfrm rot="10800000">
            <a:off x="4644008" y="6237312"/>
            <a:ext cx="28083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to 84"/>
          <p:cNvCxnSpPr/>
          <p:nvPr/>
        </p:nvCxnSpPr>
        <p:spPr>
          <a:xfrm rot="10800000">
            <a:off x="1691680" y="4797152"/>
            <a:ext cx="72008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to 86"/>
          <p:cNvCxnSpPr/>
          <p:nvPr/>
        </p:nvCxnSpPr>
        <p:spPr>
          <a:xfrm rot="5400000">
            <a:off x="971600" y="5517232"/>
            <a:ext cx="144016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to 88"/>
          <p:cNvCxnSpPr/>
          <p:nvPr/>
        </p:nvCxnSpPr>
        <p:spPr>
          <a:xfrm>
            <a:off x="1691680" y="6237312"/>
            <a:ext cx="28083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ector reto 157"/>
          <p:cNvCxnSpPr/>
          <p:nvPr/>
        </p:nvCxnSpPr>
        <p:spPr>
          <a:xfrm rot="5400000">
            <a:off x="3995936" y="6237312"/>
            <a:ext cx="10081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reto 160"/>
          <p:cNvCxnSpPr/>
          <p:nvPr/>
        </p:nvCxnSpPr>
        <p:spPr>
          <a:xfrm rot="5400000">
            <a:off x="4427984" y="6237312"/>
            <a:ext cx="432048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de seta reta 80"/>
          <p:cNvCxnSpPr/>
          <p:nvPr/>
        </p:nvCxnSpPr>
        <p:spPr>
          <a:xfrm rot="5400000" flipH="1" flipV="1">
            <a:off x="7309098" y="5516438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aixaDeTexto 83"/>
          <p:cNvSpPr txBox="1"/>
          <p:nvPr/>
        </p:nvSpPr>
        <p:spPr>
          <a:xfrm>
            <a:off x="7668344" y="5373216"/>
            <a:ext cx="323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I</a:t>
            </a:r>
            <a:r>
              <a:rPr lang="pt-BR" baseline="-25000" dirty="0" smtClean="0">
                <a:latin typeface="Constantia" pitchFamily="18" charset="0"/>
              </a:rPr>
              <a:t>s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76" name="Conector de seta reta 75"/>
          <p:cNvCxnSpPr/>
          <p:nvPr/>
        </p:nvCxnSpPr>
        <p:spPr>
          <a:xfrm rot="5400000" flipH="1" flipV="1">
            <a:off x="684362" y="5517232"/>
            <a:ext cx="1583382" cy="7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aixaDeTexto 76"/>
          <p:cNvSpPr txBox="1"/>
          <p:nvPr/>
        </p:nvSpPr>
        <p:spPr>
          <a:xfrm>
            <a:off x="395536" y="5373216"/>
            <a:ext cx="107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majoritários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201" name="Retângulo 200"/>
          <p:cNvSpPr/>
          <p:nvPr/>
        </p:nvSpPr>
        <p:spPr>
          <a:xfrm>
            <a:off x="2411760" y="4077072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02" name="Grupo 201"/>
          <p:cNvGrpSpPr/>
          <p:nvPr/>
        </p:nvGrpSpPr>
        <p:grpSpPr>
          <a:xfrm>
            <a:off x="2555776" y="4715852"/>
            <a:ext cx="288032" cy="441340"/>
            <a:chOff x="1907704" y="3923764"/>
            <a:chExt cx="288032" cy="441340"/>
          </a:xfrm>
        </p:grpSpPr>
        <p:sp>
          <p:nvSpPr>
            <p:cNvPr id="203" name="Elipse 20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04" name="CaixaDeTexto 20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5" name="Grupo 204"/>
          <p:cNvGrpSpPr/>
          <p:nvPr/>
        </p:nvGrpSpPr>
        <p:grpSpPr>
          <a:xfrm>
            <a:off x="2987824" y="4931876"/>
            <a:ext cx="288032" cy="441340"/>
            <a:chOff x="1907704" y="3923764"/>
            <a:chExt cx="288032" cy="441340"/>
          </a:xfrm>
        </p:grpSpPr>
        <p:sp>
          <p:nvSpPr>
            <p:cNvPr id="206" name="Elipse 20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07" name="CaixaDeTexto 20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8" name="Grupo 207"/>
          <p:cNvGrpSpPr/>
          <p:nvPr/>
        </p:nvGrpSpPr>
        <p:grpSpPr>
          <a:xfrm>
            <a:off x="2483768" y="4067780"/>
            <a:ext cx="288032" cy="441340"/>
            <a:chOff x="1907704" y="3923764"/>
            <a:chExt cx="288032" cy="441340"/>
          </a:xfrm>
        </p:grpSpPr>
        <p:sp>
          <p:nvSpPr>
            <p:cNvPr id="209" name="Elipse 20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10" name="CaixaDeTexto 20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11" name="Grupo 210"/>
          <p:cNvGrpSpPr/>
          <p:nvPr/>
        </p:nvGrpSpPr>
        <p:grpSpPr>
          <a:xfrm>
            <a:off x="2915816" y="4293096"/>
            <a:ext cx="288032" cy="441340"/>
            <a:chOff x="1907704" y="3923764"/>
            <a:chExt cx="288032" cy="441340"/>
          </a:xfrm>
        </p:grpSpPr>
        <p:sp>
          <p:nvSpPr>
            <p:cNvPr id="212" name="Elipse 2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13" name="CaixaDeTexto 2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14" name="Grupo 213"/>
          <p:cNvGrpSpPr/>
          <p:nvPr/>
        </p:nvGrpSpPr>
        <p:grpSpPr>
          <a:xfrm>
            <a:off x="3347864" y="4499828"/>
            <a:ext cx="288032" cy="441340"/>
            <a:chOff x="1907704" y="3923764"/>
            <a:chExt cx="288032" cy="441340"/>
          </a:xfrm>
        </p:grpSpPr>
        <p:sp>
          <p:nvSpPr>
            <p:cNvPr id="215" name="Elipse 2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16" name="CaixaDeTexto 2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17" name="Grupo 216"/>
          <p:cNvGrpSpPr/>
          <p:nvPr/>
        </p:nvGrpSpPr>
        <p:grpSpPr>
          <a:xfrm>
            <a:off x="3491880" y="4931876"/>
            <a:ext cx="288032" cy="441340"/>
            <a:chOff x="1907704" y="3923764"/>
            <a:chExt cx="288032" cy="441340"/>
          </a:xfrm>
        </p:grpSpPr>
        <p:sp>
          <p:nvSpPr>
            <p:cNvPr id="218" name="Elipse 21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19" name="CaixaDeTexto 21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0" name="Grupo 219"/>
          <p:cNvGrpSpPr/>
          <p:nvPr/>
        </p:nvGrpSpPr>
        <p:grpSpPr>
          <a:xfrm>
            <a:off x="3851920" y="4715852"/>
            <a:ext cx="288032" cy="441340"/>
            <a:chOff x="1907704" y="3923764"/>
            <a:chExt cx="288032" cy="441340"/>
          </a:xfrm>
        </p:grpSpPr>
        <p:sp>
          <p:nvSpPr>
            <p:cNvPr id="221" name="Elipse 2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2" name="CaixaDeTexto 2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3" name="Grupo 222"/>
          <p:cNvGrpSpPr/>
          <p:nvPr/>
        </p:nvGrpSpPr>
        <p:grpSpPr>
          <a:xfrm>
            <a:off x="3419872" y="4005064"/>
            <a:ext cx="288032" cy="441340"/>
            <a:chOff x="1907704" y="3923764"/>
            <a:chExt cx="288032" cy="441340"/>
          </a:xfrm>
        </p:grpSpPr>
        <p:sp>
          <p:nvSpPr>
            <p:cNvPr id="224" name="Elipse 22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5" name="CaixaDeTexto 22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6" name="Grupo 225"/>
          <p:cNvGrpSpPr/>
          <p:nvPr/>
        </p:nvGrpSpPr>
        <p:grpSpPr>
          <a:xfrm>
            <a:off x="4211960" y="4931876"/>
            <a:ext cx="288032" cy="441340"/>
            <a:chOff x="1907704" y="3923764"/>
            <a:chExt cx="288032" cy="441340"/>
          </a:xfrm>
        </p:grpSpPr>
        <p:sp>
          <p:nvSpPr>
            <p:cNvPr id="227" name="Elipse 22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8" name="CaixaDeTexto 22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9" name="Grupo 228"/>
          <p:cNvGrpSpPr/>
          <p:nvPr/>
        </p:nvGrpSpPr>
        <p:grpSpPr>
          <a:xfrm>
            <a:off x="4139952" y="4005064"/>
            <a:ext cx="288032" cy="441340"/>
            <a:chOff x="1907704" y="3923764"/>
            <a:chExt cx="288032" cy="441340"/>
          </a:xfrm>
        </p:grpSpPr>
        <p:sp>
          <p:nvSpPr>
            <p:cNvPr id="230" name="Elipse 22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31" name="CaixaDeTexto 23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2" name="Grupo 231"/>
          <p:cNvGrpSpPr/>
          <p:nvPr/>
        </p:nvGrpSpPr>
        <p:grpSpPr>
          <a:xfrm>
            <a:off x="4211960" y="4365104"/>
            <a:ext cx="288032" cy="441340"/>
            <a:chOff x="1907704" y="3923764"/>
            <a:chExt cx="288032" cy="441340"/>
          </a:xfrm>
        </p:grpSpPr>
        <p:sp>
          <p:nvSpPr>
            <p:cNvPr id="233" name="Elipse 23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34" name="CaixaDeTexto 23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5" name="Grupo 234"/>
          <p:cNvGrpSpPr/>
          <p:nvPr/>
        </p:nvGrpSpPr>
        <p:grpSpPr>
          <a:xfrm>
            <a:off x="3779912" y="4293096"/>
            <a:ext cx="288032" cy="441340"/>
            <a:chOff x="1907704" y="3923764"/>
            <a:chExt cx="288032" cy="441340"/>
          </a:xfrm>
        </p:grpSpPr>
        <p:sp>
          <p:nvSpPr>
            <p:cNvPr id="236" name="Elipse 23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37" name="CaixaDeTexto 23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238" name="Retângulo 237"/>
          <p:cNvSpPr/>
          <p:nvPr/>
        </p:nvSpPr>
        <p:spPr>
          <a:xfrm>
            <a:off x="4572000" y="4077072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39" name="Grupo 238"/>
          <p:cNvGrpSpPr/>
          <p:nvPr/>
        </p:nvGrpSpPr>
        <p:grpSpPr>
          <a:xfrm>
            <a:off x="4716016" y="4437112"/>
            <a:ext cx="288032" cy="441340"/>
            <a:chOff x="1907704" y="3923764"/>
            <a:chExt cx="288032" cy="441340"/>
          </a:xfrm>
        </p:grpSpPr>
        <p:sp>
          <p:nvSpPr>
            <p:cNvPr id="240" name="Elipse 23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1" name="CaixaDeTexto 24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42" name="Grupo 241"/>
          <p:cNvGrpSpPr/>
          <p:nvPr/>
        </p:nvGrpSpPr>
        <p:grpSpPr>
          <a:xfrm>
            <a:off x="4716016" y="4931876"/>
            <a:ext cx="288032" cy="441340"/>
            <a:chOff x="1907704" y="3923764"/>
            <a:chExt cx="288032" cy="441340"/>
          </a:xfrm>
        </p:grpSpPr>
        <p:sp>
          <p:nvSpPr>
            <p:cNvPr id="243" name="Elipse 24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4" name="CaixaDeTexto 24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45" name="Grupo 244"/>
          <p:cNvGrpSpPr/>
          <p:nvPr/>
        </p:nvGrpSpPr>
        <p:grpSpPr>
          <a:xfrm>
            <a:off x="4644008" y="4005064"/>
            <a:ext cx="288032" cy="441340"/>
            <a:chOff x="1907704" y="3923764"/>
            <a:chExt cx="288032" cy="441340"/>
          </a:xfrm>
        </p:grpSpPr>
        <p:sp>
          <p:nvSpPr>
            <p:cNvPr id="246" name="Elipse 24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7" name="CaixaDeTexto 24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48" name="Grupo 247"/>
          <p:cNvGrpSpPr/>
          <p:nvPr/>
        </p:nvGrpSpPr>
        <p:grpSpPr>
          <a:xfrm>
            <a:off x="5076056" y="4149080"/>
            <a:ext cx="288032" cy="441340"/>
            <a:chOff x="1907704" y="3923764"/>
            <a:chExt cx="288032" cy="441340"/>
          </a:xfrm>
        </p:grpSpPr>
        <p:sp>
          <p:nvSpPr>
            <p:cNvPr id="249" name="Elipse 24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0" name="CaixaDeTexto 24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1" name="Grupo 250"/>
          <p:cNvGrpSpPr/>
          <p:nvPr/>
        </p:nvGrpSpPr>
        <p:grpSpPr>
          <a:xfrm>
            <a:off x="5292080" y="4437112"/>
            <a:ext cx="288032" cy="441340"/>
            <a:chOff x="1907704" y="3923764"/>
            <a:chExt cx="288032" cy="441340"/>
          </a:xfrm>
        </p:grpSpPr>
        <p:sp>
          <p:nvSpPr>
            <p:cNvPr id="252" name="Elipse 25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3" name="CaixaDeTexto 25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4" name="Grupo 253"/>
          <p:cNvGrpSpPr/>
          <p:nvPr/>
        </p:nvGrpSpPr>
        <p:grpSpPr>
          <a:xfrm>
            <a:off x="5220072" y="4941168"/>
            <a:ext cx="288032" cy="441340"/>
            <a:chOff x="1907704" y="3923764"/>
            <a:chExt cx="288032" cy="441340"/>
          </a:xfrm>
        </p:grpSpPr>
        <p:sp>
          <p:nvSpPr>
            <p:cNvPr id="255" name="Elipse 25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6" name="CaixaDeTexto 25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7" name="Grupo 256"/>
          <p:cNvGrpSpPr/>
          <p:nvPr/>
        </p:nvGrpSpPr>
        <p:grpSpPr>
          <a:xfrm>
            <a:off x="5724128" y="4787860"/>
            <a:ext cx="288032" cy="441340"/>
            <a:chOff x="1907704" y="3923764"/>
            <a:chExt cx="288032" cy="441340"/>
          </a:xfrm>
        </p:grpSpPr>
        <p:sp>
          <p:nvSpPr>
            <p:cNvPr id="258" name="Elipse 25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9" name="CaixaDeTexto 25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0" name="Grupo 259"/>
          <p:cNvGrpSpPr/>
          <p:nvPr/>
        </p:nvGrpSpPr>
        <p:grpSpPr>
          <a:xfrm>
            <a:off x="5580112" y="4005064"/>
            <a:ext cx="288032" cy="441340"/>
            <a:chOff x="1907704" y="3923764"/>
            <a:chExt cx="288032" cy="441340"/>
          </a:xfrm>
        </p:grpSpPr>
        <p:sp>
          <p:nvSpPr>
            <p:cNvPr id="261" name="Elipse 26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2" name="CaixaDeTexto 26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3" name="Grupo 262"/>
          <p:cNvGrpSpPr/>
          <p:nvPr/>
        </p:nvGrpSpPr>
        <p:grpSpPr>
          <a:xfrm>
            <a:off x="6156176" y="4931876"/>
            <a:ext cx="288032" cy="441340"/>
            <a:chOff x="1907704" y="3923764"/>
            <a:chExt cx="288032" cy="441340"/>
          </a:xfrm>
        </p:grpSpPr>
        <p:sp>
          <p:nvSpPr>
            <p:cNvPr id="264" name="Elipse 26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5" name="CaixaDeTexto 26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6" name="Grupo 265"/>
          <p:cNvGrpSpPr/>
          <p:nvPr/>
        </p:nvGrpSpPr>
        <p:grpSpPr>
          <a:xfrm>
            <a:off x="6228184" y="3995772"/>
            <a:ext cx="288032" cy="441340"/>
            <a:chOff x="1907704" y="3923764"/>
            <a:chExt cx="288032" cy="441340"/>
          </a:xfrm>
        </p:grpSpPr>
        <p:sp>
          <p:nvSpPr>
            <p:cNvPr id="267" name="Elipse 26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8" name="CaixaDeTexto 26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9" name="Grupo 268"/>
          <p:cNvGrpSpPr/>
          <p:nvPr/>
        </p:nvGrpSpPr>
        <p:grpSpPr>
          <a:xfrm>
            <a:off x="6228184" y="4427820"/>
            <a:ext cx="288032" cy="441340"/>
            <a:chOff x="1907704" y="3923764"/>
            <a:chExt cx="288032" cy="441340"/>
          </a:xfrm>
        </p:grpSpPr>
        <p:sp>
          <p:nvSpPr>
            <p:cNvPr id="270" name="Elipse 26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71" name="CaixaDeTexto 27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2" name="Grupo 271"/>
          <p:cNvGrpSpPr/>
          <p:nvPr/>
        </p:nvGrpSpPr>
        <p:grpSpPr>
          <a:xfrm>
            <a:off x="5796136" y="4355812"/>
            <a:ext cx="288032" cy="441340"/>
            <a:chOff x="1907704" y="3923764"/>
            <a:chExt cx="288032" cy="441340"/>
          </a:xfrm>
        </p:grpSpPr>
        <p:sp>
          <p:nvSpPr>
            <p:cNvPr id="273" name="Elipse 27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74" name="CaixaDeTexto 27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275" name="CaixaDeTexto 274"/>
          <p:cNvSpPr txBox="1"/>
          <p:nvPr/>
        </p:nvSpPr>
        <p:spPr>
          <a:xfrm>
            <a:off x="2411760" y="364502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76" name="CaixaDeTexto 275"/>
          <p:cNvSpPr txBox="1"/>
          <p:nvPr/>
        </p:nvSpPr>
        <p:spPr>
          <a:xfrm>
            <a:off x="5508104" y="3645024"/>
            <a:ext cx="121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Material 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77" name="Retângulo 276"/>
          <p:cNvSpPr/>
          <p:nvPr/>
        </p:nvSpPr>
        <p:spPr>
          <a:xfrm>
            <a:off x="4427984" y="4077072"/>
            <a:ext cx="288032" cy="1440160"/>
          </a:xfrm>
          <a:prstGeom prst="rect">
            <a:avLst/>
          </a:prstGeom>
          <a:solidFill>
            <a:srgbClr val="C0000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Note que existe uma tensão mínima aplicada pela bateria/fonte que consegue “zerar” a zona de depleção (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potencial de junção</a:t>
            </a:r>
            <a:r>
              <a:rPr lang="pt-BR" dirty="0" smtClean="0"/>
              <a:t>).</a:t>
            </a:r>
          </a:p>
          <a:p>
            <a:pPr lvl="1"/>
            <a:r>
              <a:rPr lang="pt-BR" dirty="0" smtClean="0"/>
              <a:t>Silício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junção</a:t>
            </a:r>
            <a:r>
              <a:rPr lang="pt-BR" dirty="0" smtClean="0"/>
              <a:t> = 0,7 V</a:t>
            </a:r>
          </a:p>
          <a:p>
            <a:pPr lvl="1"/>
            <a:r>
              <a:rPr lang="pt-BR" dirty="0" smtClean="0">
                <a:sym typeface="Wingdings 2"/>
              </a:rPr>
              <a:t>Germânio 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junção</a:t>
            </a:r>
            <a:r>
              <a:rPr lang="pt-BR" dirty="0" smtClean="0"/>
              <a:t> = 0,3 V</a:t>
            </a:r>
          </a:p>
          <a:p>
            <a:r>
              <a:rPr lang="pt-BR" dirty="0" smtClean="0"/>
              <a:t>Quando polarizado diretamente</a:t>
            </a:r>
          </a:p>
          <a:p>
            <a:pPr lvl="1"/>
            <a:r>
              <a:rPr lang="pt-BR" dirty="0" smtClean="0"/>
              <a:t>o diodo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conduzirá corrente </a:t>
            </a:r>
            <a:r>
              <a:rPr lang="pt-BR" dirty="0" smtClean="0"/>
              <a:t>quando a tensão direta aplicada for maior que o potencial de junção.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direta</a:t>
            </a:r>
            <a:r>
              <a:rPr lang="pt-BR" dirty="0" smtClean="0"/>
              <a:t> &gt;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junção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Matematicamente temos</a:t>
            </a:r>
          </a:p>
          <a:p>
            <a:pPr algn="ctr">
              <a:buNone/>
            </a:pPr>
            <a:r>
              <a:rPr lang="pt-BR" dirty="0" err="1" smtClean="0"/>
              <a:t>I</a:t>
            </a:r>
            <a:r>
              <a:rPr lang="pt-BR" baseline="-25000" dirty="0" err="1" smtClean="0"/>
              <a:t>direta</a:t>
            </a:r>
            <a:r>
              <a:rPr lang="pt-BR" dirty="0" smtClean="0"/>
              <a:t> (=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majoritários</a:t>
            </a:r>
            <a:r>
              <a:rPr lang="pt-BR" dirty="0" smtClean="0"/>
              <a:t> – I</a:t>
            </a:r>
            <a:r>
              <a:rPr lang="pt-BR" baseline="-25000" dirty="0" smtClean="0"/>
              <a:t>s</a:t>
            </a:r>
            <a:r>
              <a:rPr lang="pt-BR" dirty="0" smtClean="0"/>
              <a:t>) = I</a:t>
            </a:r>
            <a:r>
              <a:rPr lang="pt-BR" baseline="-25000" dirty="0" smtClean="0"/>
              <a:t>s</a:t>
            </a:r>
            <a:r>
              <a:rPr lang="pt-BR" dirty="0" smtClean="0"/>
              <a:t> (</a:t>
            </a:r>
            <a:r>
              <a:rPr lang="pt-BR" dirty="0" err="1" smtClean="0"/>
              <a:t>e</a:t>
            </a:r>
            <a:r>
              <a:rPr lang="pt-BR" baseline="30000" dirty="0" err="1" smtClean="0"/>
              <a:t>kV</a:t>
            </a:r>
            <a:r>
              <a:rPr lang="pt-BR" baseline="30000" dirty="0" smtClean="0"/>
              <a:t>/T </a:t>
            </a:r>
            <a:r>
              <a:rPr lang="pt-BR" dirty="0" smtClean="0"/>
              <a:t>- 1)</a:t>
            </a:r>
          </a:p>
          <a:p>
            <a:pPr lvl="1"/>
            <a:r>
              <a:rPr lang="pt-BR" dirty="0" smtClean="0"/>
              <a:t>I</a:t>
            </a:r>
            <a:r>
              <a:rPr lang="pt-BR" baseline="-25000" dirty="0" smtClean="0"/>
              <a:t>s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corrente de saturação reversa</a:t>
            </a:r>
          </a:p>
          <a:p>
            <a:pPr lvl="2"/>
            <a:r>
              <a:rPr lang="pt-BR" dirty="0" smtClean="0"/>
              <a:t>I</a:t>
            </a:r>
            <a:r>
              <a:rPr lang="pt-BR" baseline="-25000" dirty="0" smtClean="0"/>
              <a:t>s </a:t>
            </a:r>
            <a:r>
              <a:rPr lang="pt-BR" dirty="0" smtClean="0">
                <a:sym typeface="Wingdings 2"/>
              </a:rPr>
              <a:t>= 2 </a:t>
            </a:r>
            <a:r>
              <a:rPr lang="pt-BR" dirty="0" err="1" smtClean="0">
                <a:latin typeface="Symbol" pitchFamily="18" charset="2"/>
                <a:sym typeface="Wingdings 2"/>
              </a:rPr>
              <a:t>m</a:t>
            </a:r>
            <a:r>
              <a:rPr lang="pt-BR" dirty="0" err="1" smtClean="0">
                <a:sym typeface="Wingdings 2"/>
              </a:rPr>
              <a:t>A</a:t>
            </a:r>
            <a:r>
              <a:rPr lang="pt-BR" dirty="0" smtClean="0">
                <a:sym typeface="Wingdings 2"/>
              </a:rPr>
              <a:t> (Germânio)</a:t>
            </a:r>
          </a:p>
          <a:p>
            <a:pPr lvl="2"/>
            <a:r>
              <a:rPr lang="pt-BR" dirty="0" smtClean="0"/>
              <a:t>I</a:t>
            </a:r>
            <a:r>
              <a:rPr lang="pt-BR" baseline="-25000" dirty="0" smtClean="0"/>
              <a:t>s</a:t>
            </a:r>
            <a:r>
              <a:rPr lang="pt-BR" dirty="0" smtClean="0">
                <a:sym typeface="Wingdings 2"/>
              </a:rPr>
              <a:t> = 10 </a:t>
            </a:r>
            <a:r>
              <a:rPr lang="pt-BR" dirty="0" err="1" smtClean="0">
                <a:sym typeface="Wingdings 2"/>
              </a:rPr>
              <a:t>nA</a:t>
            </a:r>
            <a:r>
              <a:rPr lang="pt-BR" dirty="0" smtClean="0">
                <a:sym typeface="Wingdings 2"/>
              </a:rPr>
              <a:t> (Silício)</a:t>
            </a:r>
          </a:p>
          <a:p>
            <a:pPr lvl="1"/>
            <a:r>
              <a:rPr lang="pt-BR" dirty="0" smtClean="0">
                <a:sym typeface="Wingdings 2"/>
              </a:rPr>
              <a:t>k  11.600/</a:t>
            </a:r>
            <a:r>
              <a:rPr lang="pt-BR" dirty="0" smtClean="0">
                <a:latin typeface="Symbol" pitchFamily="18" charset="2"/>
                <a:sym typeface="Wingdings 2"/>
              </a:rPr>
              <a:t>h</a:t>
            </a:r>
          </a:p>
          <a:p>
            <a:pPr lvl="2"/>
            <a:r>
              <a:rPr lang="pt-BR" dirty="0" smtClean="0">
                <a:latin typeface="Symbol" pitchFamily="18" charset="2"/>
                <a:sym typeface="Wingdings 2"/>
              </a:rPr>
              <a:t>h</a:t>
            </a:r>
            <a:r>
              <a:rPr lang="pt-BR" dirty="0" smtClean="0">
                <a:sym typeface="Wingdings 2"/>
              </a:rPr>
              <a:t> = 1 (Germânio)</a:t>
            </a:r>
          </a:p>
          <a:p>
            <a:pPr lvl="2"/>
            <a:r>
              <a:rPr lang="pt-BR" dirty="0" smtClean="0">
                <a:latin typeface="Symbol" pitchFamily="18" charset="2"/>
                <a:sym typeface="Wingdings 2"/>
              </a:rPr>
              <a:t>h</a:t>
            </a:r>
            <a:r>
              <a:rPr lang="pt-BR" dirty="0" smtClean="0">
                <a:sym typeface="Wingdings 2"/>
              </a:rPr>
              <a:t> = 2 (Silício)</a:t>
            </a:r>
          </a:p>
          <a:p>
            <a:pPr lvl="1"/>
            <a:r>
              <a:rPr lang="pt-BR" dirty="0" smtClean="0">
                <a:sym typeface="Wingdings 2"/>
              </a:rPr>
              <a:t>V  tensão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direta</a:t>
            </a:r>
            <a:r>
              <a:rPr lang="pt-BR" dirty="0" smtClean="0">
                <a:sym typeface="Wingdings 2"/>
              </a:rPr>
              <a:t> aplicada</a:t>
            </a:r>
          </a:p>
          <a:p>
            <a:pPr lvl="1"/>
            <a:r>
              <a:rPr lang="pt-BR" dirty="0" smtClean="0">
                <a:sym typeface="Wingdings 2"/>
              </a:rPr>
              <a:t>T  temperatura (em kelvin)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Qual a corrente em um diodo de silício polarizado diretamente com tensão V = 0,5 V a uma temperatura de 25</a:t>
            </a:r>
            <a:r>
              <a:rPr lang="pt-BR" baseline="30000" dirty="0" smtClean="0"/>
              <a:t>o</a:t>
            </a:r>
            <a:r>
              <a:rPr lang="pt-BR" dirty="0" smtClean="0"/>
              <a:t>C?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urva-real-diodo.jpg" descr="G:\Cursos\Eletrônica\figuras\curva-real-dio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2000" y="1670400"/>
            <a:ext cx="4387215" cy="476059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255496" cy="4781128"/>
          </a:xfrm>
        </p:spPr>
        <p:txBody>
          <a:bodyPr/>
          <a:lstStyle/>
          <a:p>
            <a:r>
              <a:rPr lang="pt-BR" dirty="0" smtClean="0"/>
              <a:t>Comportamento Real do Diodo.</a:t>
            </a:r>
          </a:p>
          <a:p>
            <a:pPr lvl="1"/>
            <a:r>
              <a:rPr lang="pt-BR" dirty="0" smtClean="0"/>
              <a:t>Região de polarização direta</a:t>
            </a:r>
          </a:p>
          <a:p>
            <a:pPr lvl="1"/>
            <a:r>
              <a:rPr lang="pt-BR" dirty="0" smtClean="0"/>
              <a:t>Região de polarização reversa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urva-real-diodo.jpg" descr="G:\Cursos\Eletrônica\figuras\curva-real-dio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2000" y="1670400"/>
            <a:ext cx="4387215" cy="476059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255496" cy="4781128"/>
          </a:xfrm>
        </p:spPr>
        <p:txBody>
          <a:bodyPr/>
          <a:lstStyle/>
          <a:p>
            <a:r>
              <a:rPr lang="pt-BR" dirty="0" smtClean="0"/>
              <a:t>Comportamento Real do Diodo.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Região de polarização direta</a:t>
            </a:r>
          </a:p>
          <a:p>
            <a:pPr lvl="1"/>
            <a:r>
              <a:rPr lang="pt-BR" dirty="0" smtClean="0"/>
              <a:t>Região de polarização reversa</a:t>
            </a:r>
          </a:p>
        </p:txBody>
      </p:sp>
      <p:sp>
        <p:nvSpPr>
          <p:cNvPr id="7" name="Retângulo 6"/>
          <p:cNvSpPr/>
          <p:nvPr/>
        </p:nvSpPr>
        <p:spPr>
          <a:xfrm>
            <a:off x="6072879" y="1594933"/>
            <a:ext cx="2736304" cy="3024336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urva-real-diodo.jpg" descr="G:\Cursos\Eletrônica\figuras\curva-real-dio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2000" y="1670400"/>
            <a:ext cx="4387215" cy="476059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255496" cy="4781128"/>
          </a:xfrm>
        </p:spPr>
        <p:txBody>
          <a:bodyPr/>
          <a:lstStyle/>
          <a:p>
            <a:r>
              <a:rPr lang="pt-BR" dirty="0" smtClean="0"/>
              <a:t>Comportamento Real do Diodo.</a:t>
            </a:r>
          </a:p>
          <a:p>
            <a:pPr lvl="1"/>
            <a:r>
              <a:rPr lang="pt-BR" dirty="0" smtClean="0"/>
              <a:t>Região de polarização direta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Região de polarização reversa</a:t>
            </a:r>
          </a:p>
        </p:txBody>
      </p:sp>
      <p:sp>
        <p:nvSpPr>
          <p:cNvPr id="7" name="Retângulo 6"/>
          <p:cNvSpPr/>
          <p:nvPr/>
        </p:nvSpPr>
        <p:spPr>
          <a:xfrm>
            <a:off x="4289777" y="4628444"/>
            <a:ext cx="1776205" cy="1808336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Tensão de polarização reversa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Zener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Tensão </a:t>
            </a:r>
            <a:r>
              <a:rPr lang="pt-BR" dirty="0" err="1" smtClean="0"/>
              <a:t>Zener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Ocorre quando um potencial de tensão é tão alto energiza os elétrons da camada de valência, que desligam-se dos átomos do material semicondutor, e causa uma corrente reversa elevada.</a:t>
            </a:r>
          </a:p>
          <a:p>
            <a:pPr lvl="2"/>
            <a:r>
              <a:rPr lang="pt-BR" dirty="0" smtClean="0"/>
              <a:t>Corrente de avalanche.</a:t>
            </a:r>
          </a:p>
          <a:p>
            <a:pPr lvl="1"/>
            <a:r>
              <a:rPr lang="pt-BR" dirty="0" smtClean="0"/>
              <a:t>Da ordem de 1000 V.</a:t>
            </a:r>
          </a:p>
          <a:p>
            <a:pPr lvl="1"/>
            <a:r>
              <a:rPr lang="pt-BR" dirty="0" smtClean="0"/>
              <a:t>Diodos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2"/>
            <a:r>
              <a:rPr lang="pt-BR" dirty="0" smtClean="0"/>
              <a:t>Produzidos para obter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Zener</a:t>
            </a:r>
            <a:r>
              <a:rPr lang="pt-BR" dirty="0" smtClean="0"/>
              <a:t> mais baixos.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Capacitância</a:t>
            </a:r>
          </a:p>
          <a:p>
            <a:pPr lvl="1"/>
            <a:r>
              <a:rPr lang="pt-BR" dirty="0" smtClean="0"/>
              <a:t>Capacitância controlada por tensão aplicada</a:t>
            </a:r>
          </a:p>
          <a:p>
            <a:pPr lvl="1"/>
            <a:r>
              <a:rPr lang="pt-BR" dirty="0" smtClean="0"/>
              <a:t>Efeito isolante de zona de depleção</a:t>
            </a:r>
          </a:p>
          <a:p>
            <a:r>
              <a:rPr lang="pt-BR" dirty="0" smtClean="0"/>
              <a:t>Tempo de recuperação (</a:t>
            </a:r>
            <a:r>
              <a:rPr lang="pt-BR" dirty="0" err="1" smtClean="0"/>
              <a:t>t</a:t>
            </a:r>
            <a:r>
              <a:rPr lang="pt-BR" baseline="-25000" dirty="0" err="1" smtClean="0"/>
              <a:t>rr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Tempo para diodo responder corretamente quando alteramos entre polarização direta e reversa.</a:t>
            </a:r>
          </a:p>
          <a:p>
            <a:r>
              <a:rPr lang="pt-BR" dirty="0" smtClean="0"/>
              <a:t>Temperatura</a:t>
            </a:r>
          </a:p>
          <a:p>
            <a:pPr lvl="1"/>
            <a:r>
              <a:rPr lang="pt-BR" dirty="0" smtClean="0"/>
              <a:t>Afeta características físicas do diodo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Parâmetros referentes a diodos</a:t>
            </a:r>
          </a:p>
          <a:p>
            <a:pPr lvl="1"/>
            <a:r>
              <a:rPr lang="pt-BR" dirty="0" smtClean="0"/>
              <a:t>Máxima tensão direta</a:t>
            </a:r>
          </a:p>
          <a:p>
            <a:pPr lvl="1"/>
            <a:r>
              <a:rPr lang="pt-BR" dirty="0" smtClean="0"/>
              <a:t>Máxima corrente direta</a:t>
            </a:r>
          </a:p>
          <a:p>
            <a:pPr lvl="1"/>
            <a:r>
              <a:rPr lang="pt-BR" dirty="0" smtClean="0"/>
              <a:t>Máxima corrente reversa</a:t>
            </a:r>
          </a:p>
          <a:p>
            <a:pPr lvl="1"/>
            <a:r>
              <a:rPr lang="pt-BR" dirty="0" smtClean="0"/>
              <a:t>Tensão de ruptura</a:t>
            </a:r>
          </a:p>
          <a:p>
            <a:pPr lvl="1"/>
            <a:r>
              <a:rPr lang="pt-BR" dirty="0" smtClean="0"/>
              <a:t>Máxima capacitância</a:t>
            </a:r>
          </a:p>
          <a:p>
            <a:pPr lvl="1"/>
            <a:r>
              <a:rPr lang="pt-BR" dirty="0" smtClean="0"/>
              <a:t>Máximo tempo de recuperação</a:t>
            </a:r>
          </a:p>
          <a:p>
            <a:pPr lvl="1"/>
            <a:r>
              <a:rPr lang="pt-BR" dirty="0" smtClean="0"/>
              <a:t>Máxima temperatura de operação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Estruturalmente temos:</a:t>
            </a:r>
          </a:p>
          <a:p>
            <a:pPr lvl="1"/>
            <a:r>
              <a:rPr lang="pt-BR" dirty="0" smtClean="0"/>
              <a:t>Material p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íons receptores + “lacunas” livres</a:t>
            </a:r>
          </a:p>
          <a:p>
            <a:pPr lvl="1"/>
            <a:r>
              <a:rPr lang="pt-BR" dirty="0" smtClean="0"/>
              <a:t>Material n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íons doadores + elétrons livres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051720" y="3933056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1" name="Grupo 10"/>
          <p:cNvGrpSpPr/>
          <p:nvPr/>
        </p:nvGrpSpPr>
        <p:grpSpPr>
          <a:xfrm>
            <a:off x="2195736" y="4571836"/>
            <a:ext cx="288032" cy="441340"/>
            <a:chOff x="1907704" y="3923764"/>
            <a:chExt cx="288032" cy="441340"/>
          </a:xfrm>
        </p:grpSpPr>
        <p:sp>
          <p:nvSpPr>
            <p:cNvPr id="9" name="Elipse 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2627784" y="4787860"/>
            <a:ext cx="288032" cy="441340"/>
            <a:chOff x="1907704" y="3923764"/>
            <a:chExt cx="288032" cy="441340"/>
          </a:xfrm>
        </p:grpSpPr>
        <p:sp>
          <p:nvSpPr>
            <p:cNvPr id="16" name="Elipse 1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2123728" y="3923764"/>
            <a:ext cx="288032" cy="441340"/>
            <a:chOff x="1907704" y="3923764"/>
            <a:chExt cx="288032" cy="441340"/>
          </a:xfrm>
        </p:grpSpPr>
        <p:sp>
          <p:nvSpPr>
            <p:cNvPr id="19" name="Elipse 1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2555776" y="4149080"/>
            <a:ext cx="288032" cy="441340"/>
            <a:chOff x="1907704" y="3923764"/>
            <a:chExt cx="288032" cy="441340"/>
          </a:xfrm>
        </p:grpSpPr>
        <p:sp>
          <p:nvSpPr>
            <p:cNvPr id="22" name="Elipse 2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" name="Grupo 23"/>
          <p:cNvGrpSpPr/>
          <p:nvPr/>
        </p:nvGrpSpPr>
        <p:grpSpPr>
          <a:xfrm>
            <a:off x="2987824" y="4355812"/>
            <a:ext cx="288032" cy="441340"/>
            <a:chOff x="1907704" y="3923764"/>
            <a:chExt cx="288032" cy="441340"/>
          </a:xfrm>
        </p:grpSpPr>
        <p:sp>
          <p:nvSpPr>
            <p:cNvPr id="25" name="Elipse 2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7" name="Grupo 26"/>
          <p:cNvGrpSpPr/>
          <p:nvPr/>
        </p:nvGrpSpPr>
        <p:grpSpPr>
          <a:xfrm>
            <a:off x="3203848" y="4787860"/>
            <a:ext cx="288032" cy="441340"/>
            <a:chOff x="1907704" y="3923764"/>
            <a:chExt cx="288032" cy="441340"/>
          </a:xfrm>
        </p:grpSpPr>
        <p:sp>
          <p:nvSpPr>
            <p:cNvPr id="28" name="Elipse 2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9" name="CaixaDeTexto 2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0" name="Grupo 29"/>
          <p:cNvGrpSpPr/>
          <p:nvPr/>
        </p:nvGrpSpPr>
        <p:grpSpPr>
          <a:xfrm>
            <a:off x="3563888" y="4571836"/>
            <a:ext cx="288032" cy="441340"/>
            <a:chOff x="1907704" y="3923764"/>
            <a:chExt cx="288032" cy="441340"/>
          </a:xfrm>
        </p:grpSpPr>
        <p:sp>
          <p:nvSpPr>
            <p:cNvPr id="31" name="Elipse 3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2" name="CaixaDeTexto 3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3059832" y="3861048"/>
            <a:ext cx="288032" cy="441340"/>
            <a:chOff x="1907704" y="3923764"/>
            <a:chExt cx="288032" cy="441340"/>
          </a:xfrm>
        </p:grpSpPr>
        <p:sp>
          <p:nvSpPr>
            <p:cNvPr id="34" name="Elipse 3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6" name="Grupo 35"/>
          <p:cNvGrpSpPr/>
          <p:nvPr/>
        </p:nvGrpSpPr>
        <p:grpSpPr>
          <a:xfrm>
            <a:off x="3851920" y="4787860"/>
            <a:ext cx="288032" cy="441340"/>
            <a:chOff x="1907704" y="3923764"/>
            <a:chExt cx="288032" cy="441340"/>
          </a:xfrm>
        </p:grpSpPr>
        <p:sp>
          <p:nvSpPr>
            <p:cNvPr id="37" name="Elipse 3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9" name="Grupo 38"/>
          <p:cNvGrpSpPr/>
          <p:nvPr/>
        </p:nvGrpSpPr>
        <p:grpSpPr>
          <a:xfrm>
            <a:off x="3779912" y="3861048"/>
            <a:ext cx="288032" cy="441340"/>
            <a:chOff x="1907704" y="3923764"/>
            <a:chExt cx="288032" cy="441340"/>
          </a:xfrm>
        </p:grpSpPr>
        <p:sp>
          <p:nvSpPr>
            <p:cNvPr id="40" name="Elipse 3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1" name="CaixaDeTexto 4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2" name="Grupo 41"/>
          <p:cNvGrpSpPr/>
          <p:nvPr/>
        </p:nvGrpSpPr>
        <p:grpSpPr>
          <a:xfrm>
            <a:off x="3851920" y="4221088"/>
            <a:ext cx="288032" cy="441340"/>
            <a:chOff x="1907704" y="3923764"/>
            <a:chExt cx="288032" cy="441340"/>
          </a:xfrm>
        </p:grpSpPr>
        <p:sp>
          <p:nvSpPr>
            <p:cNvPr id="43" name="Elipse 4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4" name="CaixaDeTexto 4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5" name="Grupo 44"/>
          <p:cNvGrpSpPr/>
          <p:nvPr/>
        </p:nvGrpSpPr>
        <p:grpSpPr>
          <a:xfrm>
            <a:off x="3419872" y="4149080"/>
            <a:ext cx="288032" cy="441340"/>
            <a:chOff x="1907704" y="3923764"/>
            <a:chExt cx="288032" cy="441340"/>
          </a:xfrm>
        </p:grpSpPr>
        <p:sp>
          <p:nvSpPr>
            <p:cNvPr id="46" name="Elipse 4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7" name="CaixaDeTexto 4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48" name="Retângulo 47"/>
          <p:cNvSpPr/>
          <p:nvPr/>
        </p:nvSpPr>
        <p:spPr>
          <a:xfrm>
            <a:off x="4932040" y="3933056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9" name="Grupo 48"/>
          <p:cNvGrpSpPr/>
          <p:nvPr/>
        </p:nvGrpSpPr>
        <p:grpSpPr>
          <a:xfrm>
            <a:off x="5076056" y="4293096"/>
            <a:ext cx="288032" cy="441340"/>
            <a:chOff x="1907704" y="3923764"/>
            <a:chExt cx="288032" cy="441340"/>
          </a:xfrm>
        </p:grpSpPr>
        <p:sp>
          <p:nvSpPr>
            <p:cNvPr id="50" name="Elipse 4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1" name="CaixaDeTexto 5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2" name="Grupo 51"/>
          <p:cNvGrpSpPr/>
          <p:nvPr/>
        </p:nvGrpSpPr>
        <p:grpSpPr>
          <a:xfrm>
            <a:off x="5076056" y="4787860"/>
            <a:ext cx="288032" cy="441340"/>
            <a:chOff x="1907704" y="3923764"/>
            <a:chExt cx="288032" cy="441340"/>
          </a:xfrm>
        </p:grpSpPr>
        <p:sp>
          <p:nvSpPr>
            <p:cNvPr id="53" name="Elipse 5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5" name="Grupo 54"/>
          <p:cNvGrpSpPr/>
          <p:nvPr/>
        </p:nvGrpSpPr>
        <p:grpSpPr>
          <a:xfrm>
            <a:off x="5004048" y="3861048"/>
            <a:ext cx="288032" cy="441340"/>
            <a:chOff x="1907704" y="3923764"/>
            <a:chExt cx="288032" cy="441340"/>
          </a:xfrm>
        </p:grpSpPr>
        <p:sp>
          <p:nvSpPr>
            <p:cNvPr id="56" name="Elipse 5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5436096" y="4005064"/>
            <a:ext cx="288032" cy="441340"/>
            <a:chOff x="1907704" y="3923764"/>
            <a:chExt cx="288032" cy="441340"/>
          </a:xfrm>
        </p:grpSpPr>
        <p:sp>
          <p:nvSpPr>
            <p:cNvPr id="59" name="Elipse 5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0" name="CaixaDeTexto 5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1" name="Grupo 60"/>
          <p:cNvGrpSpPr/>
          <p:nvPr/>
        </p:nvGrpSpPr>
        <p:grpSpPr>
          <a:xfrm>
            <a:off x="5652120" y="4293096"/>
            <a:ext cx="288032" cy="441340"/>
            <a:chOff x="1907704" y="3923764"/>
            <a:chExt cx="288032" cy="441340"/>
          </a:xfrm>
        </p:grpSpPr>
        <p:sp>
          <p:nvSpPr>
            <p:cNvPr id="62" name="Elipse 6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3" name="CaixaDeTexto 6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5580112" y="4797152"/>
            <a:ext cx="288032" cy="441340"/>
            <a:chOff x="1907704" y="3923764"/>
            <a:chExt cx="288032" cy="441340"/>
          </a:xfrm>
        </p:grpSpPr>
        <p:sp>
          <p:nvSpPr>
            <p:cNvPr id="65" name="Elipse 6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6" name="CaixaDeTexto 6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7" name="Grupo 66"/>
          <p:cNvGrpSpPr/>
          <p:nvPr/>
        </p:nvGrpSpPr>
        <p:grpSpPr>
          <a:xfrm>
            <a:off x="6084168" y="4643844"/>
            <a:ext cx="288032" cy="441340"/>
            <a:chOff x="1907704" y="3923764"/>
            <a:chExt cx="288032" cy="441340"/>
          </a:xfrm>
        </p:grpSpPr>
        <p:sp>
          <p:nvSpPr>
            <p:cNvPr id="68" name="Elipse 6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9" name="CaixaDeTexto 6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70" name="Grupo 69"/>
          <p:cNvGrpSpPr/>
          <p:nvPr/>
        </p:nvGrpSpPr>
        <p:grpSpPr>
          <a:xfrm>
            <a:off x="5940152" y="3861048"/>
            <a:ext cx="288032" cy="441340"/>
            <a:chOff x="1907704" y="3923764"/>
            <a:chExt cx="288032" cy="441340"/>
          </a:xfrm>
        </p:grpSpPr>
        <p:sp>
          <p:nvSpPr>
            <p:cNvPr id="71" name="Elipse 7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2" name="CaixaDeTexto 7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73" name="Grupo 72"/>
          <p:cNvGrpSpPr/>
          <p:nvPr/>
        </p:nvGrpSpPr>
        <p:grpSpPr>
          <a:xfrm>
            <a:off x="6516216" y="4787860"/>
            <a:ext cx="288032" cy="441340"/>
            <a:chOff x="1907704" y="3923764"/>
            <a:chExt cx="288032" cy="441340"/>
          </a:xfrm>
        </p:grpSpPr>
        <p:sp>
          <p:nvSpPr>
            <p:cNvPr id="74" name="Elipse 7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5" name="CaixaDeTexto 7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76" name="Grupo 75"/>
          <p:cNvGrpSpPr/>
          <p:nvPr/>
        </p:nvGrpSpPr>
        <p:grpSpPr>
          <a:xfrm>
            <a:off x="6588224" y="3851756"/>
            <a:ext cx="288032" cy="441340"/>
            <a:chOff x="1907704" y="3923764"/>
            <a:chExt cx="288032" cy="441340"/>
          </a:xfrm>
        </p:grpSpPr>
        <p:sp>
          <p:nvSpPr>
            <p:cNvPr id="77" name="Elipse 7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8" name="CaixaDeTexto 7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79" name="Grupo 78"/>
          <p:cNvGrpSpPr/>
          <p:nvPr/>
        </p:nvGrpSpPr>
        <p:grpSpPr>
          <a:xfrm>
            <a:off x="6588224" y="4283804"/>
            <a:ext cx="288032" cy="441340"/>
            <a:chOff x="1907704" y="3923764"/>
            <a:chExt cx="288032" cy="441340"/>
          </a:xfrm>
        </p:grpSpPr>
        <p:sp>
          <p:nvSpPr>
            <p:cNvPr id="80" name="Elipse 7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81" name="CaixaDeTexto 8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82" name="Grupo 81"/>
          <p:cNvGrpSpPr/>
          <p:nvPr/>
        </p:nvGrpSpPr>
        <p:grpSpPr>
          <a:xfrm>
            <a:off x="6156176" y="4211796"/>
            <a:ext cx="288032" cy="441340"/>
            <a:chOff x="1907704" y="3923764"/>
            <a:chExt cx="288032" cy="441340"/>
          </a:xfrm>
        </p:grpSpPr>
        <p:sp>
          <p:nvSpPr>
            <p:cNvPr id="83" name="Elipse 8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84" name="CaixaDeTexto 8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85" name="CaixaDeTexto 84"/>
          <p:cNvSpPr txBox="1"/>
          <p:nvPr/>
        </p:nvSpPr>
        <p:spPr>
          <a:xfrm>
            <a:off x="2051720" y="3501008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86" name="CaixaDeTexto 85"/>
          <p:cNvSpPr txBox="1"/>
          <p:nvPr/>
        </p:nvSpPr>
        <p:spPr>
          <a:xfrm>
            <a:off x="5868144" y="3501008"/>
            <a:ext cx="121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Material n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Ideal do Diodo</a:t>
            </a:r>
          </a:p>
          <a:p>
            <a:pPr lvl="1"/>
            <a:r>
              <a:rPr lang="pt-BR" dirty="0" smtClean="0"/>
              <a:t>Não há tensão de ruptura</a:t>
            </a:r>
          </a:p>
          <a:p>
            <a:pPr lvl="1"/>
            <a:r>
              <a:rPr lang="pt-BR" dirty="0" smtClean="0"/>
              <a:t>Não há tensão de junção</a:t>
            </a:r>
          </a:p>
          <a:p>
            <a:pPr lvl="1"/>
            <a:r>
              <a:rPr lang="pt-BR" dirty="0" smtClean="0"/>
              <a:t>Não há corrente de</a:t>
            </a:r>
            <a:br>
              <a:rPr lang="pt-BR" dirty="0" smtClean="0"/>
            </a:br>
            <a:r>
              <a:rPr lang="pt-BR" dirty="0" smtClean="0"/>
              <a:t>polarização reversa</a:t>
            </a:r>
            <a:endParaRPr lang="pt-BR" dirty="0"/>
          </a:p>
        </p:txBody>
      </p:sp>
      <p:grpSp>
        <p:nvGrpSpPr>
          <p:cNvPr id="20" name="Grupo 19"/>
          <p:cNvGrpSpPr/>
          <p:nvPr/>
        </p:nvGrpSpPr>
        <p:grpSpPr>
          <a:xfrm>
            <a:off x="5274324" y="3788246"/>
            <a:ext cx="2898076" cy="2809106"/>
            <a:chOff x="3131840" y="2708920"/>
            <a:chExt cx="2898076" cy="2809106"/>
          </a:xfrm>
        </p:grpSpPr>
        <p:cxnSp>
          <p:nvCxnSpPr>
            <p:cNvPr id="7" name="Conector de seta reta 6"/>
            <p:cNvCxnSpPr/>
            <p:nvPr/>
          </p:nvCxnSpPr>
          <p:spPr>
            <a:xfrm>
              <a:off x="3131840" y="4149080"/>
              <a:ext cx="288032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de seta reta 8"/>
            <p:cNvCxnSpPr/>
            <p:nvPr/>
          </p:nvCxnSpPr>
          <p:spPr>
            <a:xfrm rot="5400000" flipH="1" flipV="1">
              <a:off x="3167844" y="4113076"/>
              <a:ext cx="2808312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>
              <a:off x="3131840" y="4149080"/>
              <a:ext cx="144016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>
              <a:off x="3923928" y="3501008"/>
              <a:ext cx="1296144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ixaDeTexto 17"/>
            <p:cNvSpPr txBox="1"/>
            <p:nvPr/>
          </p:nvSpPr>
          <p:spPr>
            <a:xfrm>
              <a:off x="4644008" y="2708920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5652120" y="3717032"/>
              <a:ext cx="3777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v</a:t>
              </a:r>
              <a:r>
                <a:rPr lang="pt-BR" baseline="-25000" dirty="0" err="1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1688418" y="4364310"/>
            <a:ext cx="1947478" cy="1377444"/>
            <a:chOff x="588288" y="4005064"/>
            <a:chExt cx="1947478" cy="1377444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grpSpPr>
        <p:cxnSp>
          <p:nvCxnSpPr>
            <p:cNvPr id="22" name="Conector reto 21"/>
            <p:cNvCxnSpPr/>
            <p:nvPr/>
          </p:nvCxnSpPr>
          <p:spPr>
            <a:xfrm>
              <a:off x="683568" y="4869160"/>
              <a:ext cx="172819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riângulo isósceles 22"/>
            <p:cNvSpPr/>
            <p:nvPr/>
          </p:nvSpPr>
          <p:spPr>
            <a:xfrm rot="5400000">
              <a:off x="1259632" y="4653136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5" name="Conector reto 24"/>
            <p:cNvCxnSpPr/>
            <p:nvPr/>
          </p:nvCxnSpPr>
          <p:spPr>
            <a:xfrm rot="5400000">
              <a:off x="1439652" y="4833156"/>
              <a:ext cx="5040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aixaDeTexto 29"/>
            <p:cNvSpPr txBox="1"/>
            <p:nvPr/>
          </p:nvSpPr>
          <p:spPr>
            <a:xfrm>
              <a:off x="1331640" y="5013176"/>
              <a:ext cx="3777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v</a:t>
              </a:r>
              <a:r>
                <a:rPr lang="pt-BR" baseline="-25000" dirty="0" err="1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2267744" y="4509120"/>
              <a:ext cx="2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-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32" name="CaixaDeTexto 31"/>
            <p:cNvSpPr txBox="1"/>
            <p:nvPr/>
          </p:nvSpPr>
          <p:spPr>
            <a:xfrm>
              <a:off x="588288" y="450912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+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34" name="Conector de seta reta 33"/>
            <p:cNvCxnSpPr/>
            <p:nvPr/>
          </p:nvCxnSpPr>
          <p:spPr>
            <a:xfrm>
              <a:off x="971600" y="4365104"/>
              <a:ext cx="108012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ixaDeTexto 34"/>
            <p:cNvSpPr txBox="1"/>
            <p:nvPr/>
          </p:nvSpPr>
          <p:spPr>
            <a:xfrm>
              <a:off x="1331640" y="4005064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Equivalentes</a:t>
            </a:r>
          </a:p>
          <a:p>
            <a:pPr lvl="1"/>
            <a:r>
              <a:rPr lang="pt-BR" dirty="0" smtClean="0"/>
              <a:t>Polarização direta = curto-circuito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Polarização reversa = circuito aberto</a:t>
            </a:r>
            <a:endParaRPr lang="pt-BR" dirty="0"/>
          </a:p>
        </p:txBody>
      </p:sp>
      <p:grpSp>
        <p:nvGrpSpPr>
          <p:cNvPr id="53" name="Grupo 52"/>
          <p:cNvGrpSpPr/>
          <p:nvPr/>
        </p:nvGrpSpPr>
        <p:grpSpPr>
          <a:xfrm>
            <a:off x="1976450" y="2555612"/>
            <a:ext cx="1947478" cy="1377444"/>
            <a:chOff x="1184362" y="2555612"/>
            <a:chExt cx="1947478" cy="1377444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30" name="CaixaDeTexto 29"/>
            <p:cNvSpPr txBox="1"/>
            <p:nvPr/>
          </p:nvSpPr>
          <p:spPr>
            <a:xfrm>
              <a:off x="1927714" y="3563724"/>
              <a:ext cx="3777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v</a:t>
              </a:r>
              <a:r>
                <a:rPr lang="pt-BR" baseline="-25000" dirty="0" err="1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22" name="Conector reto 21"/>
            <p:cNvCxnSpPr/>
            <p:nvPr/>
          </p:nvCxnSpPr>
          <p:spPr>
            <a:xfrm>
              <a:off x="1279642" y="3419708"/>
              <a:ext cx="172819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riângulo isósceles 22"/>
            <p:cNvSpPr/>
            <p:nvPr/>
          </p:nvSpPr>
          <p:spPr>
            <a:xfrm rot="5400000">
              <a:off x="1855706" y="3203684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5" name="Conector reto 24"/>
            <p:cNvCxnSpPr/>
            <p:nvPr/>
          </p:nvCxnSpPr>
          <p:spPr>
            <a:xfrm rot="5400000">
              <a:off x="2076376" y="3424354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CaixaDeTexto 30"/>
            <p:cNvSpPr txBox="1"/>
            <p:nvPr/>
          </p:nvSpPr>
          <p:spPr>
            <a:xfrm>
              <a:off x="2863818" y="3059668"/>
              <a:ext cx="2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-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32" name="CaixaDeTexto 31"/>
            <p:cNvSpPr txBox="1"/>
            <p:nvPr/>
          </p:nvSpPr>
          <p:spPr>
            <a:xfrm>
              <a:off x="1184362" y="3059668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+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34" name="Conector de seta reta 33"/>
            <p:cNvCxnSpPr/>
            <p:nvPr/>
          </p:nvCxnSpPr>
          <p:spPr>
            <a:xfrm>
              <a:off x="1567674" y="2915652"/>
              <a:ext cx="108012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ixaDeTexto 34"/>
            <p:cNvSpPr txBox="1"/>
            <p:nvPr/>
          </p:nvSpPr>
          <p:spPr>
            <a:xfrm>
              <a:off x="1927714" y="2555612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  <p:grpSp>
        <p:nvGrpSpPr>
          <p:cNvPr id="49" name="Grupo 48"/>
          <p:cNvGrpSpPr/>
          <p:nvPr/>
        </p:nvGrpSpPr>
        <p:grpSpPr>
          <a:xfrm>
            <a:off x="2005176" y="5363924"/>
            <a:ext cx="1990760" cy="873388"/>
            <a:chOff x="1187624" y="5229200"/>
            <a:chExt cx="1990760" cy="873388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grpSpPr>
        <p:cxnSp>
          <p:nvCxnSpPr>
            <p:cNvPr id="21" name="Conector reto 20"/>
            <p:cNvCxnSpPr/>
            <p:nvPr/>
          </p:nvCxnSpPr>
          <p:spPr>
            <a:xfrm>
              <a:off x="1282904" y="5589240"/>
              <a:ext cx="172819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riângulo isósceles 23"/>
            <p:cNvSpPr/>
            <p:nvPr/>
          </p:nvSpPr>
          <p:spPr>
            <a:xfrm rot="5400000">
              <a:off x="1858968" y="5373216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6" name="Conector reto 25"/>
            <p:cNvCxnSpPr/>
            <p:nvPr/>
          </p:nvCxnSpPr>
          <p:spPr>
            <a:xfrm rot="5400000">
              <a:off x="2079638" y="5593886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CaixaDeTexto 26"/>
            <p:cNvSpPr txBox="1"/>
            <p:nvPr/>
          </p:nvSpPr>
          <p:spPr>
            <a:xfrm>
              <a:off x="1930976" y="5733256"/>
              <a:ext cx="3777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v</a:t>
              </a:r>
              <a:r>
                <a:rPr lang="pt-BR" baseline="-25000" dirty="0" err="1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2867080" y="522920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+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29" name="CaixaDeTexto 28"/>
            <p:cNvSpPr txBox="1"/>
            <p:nvPr/>
          </p:nvSpPr>
          <p:spPr>
            <a:xfrm>
              <a:off x="1187624" y="5229200"/>
              <a:ext cx="2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-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  <p:grpSp>
        <p:nvGrpSpPr>
          <p:cNvPr id="51" name="Grupo 50"/>
          <p:cNvGrpSpPr/>
          <p:nvPr/>
        </p:nvGrpSpPr>
        <p:grpSpPr>
          <a:xfrm>
            <a:off x="5292080" y="2780928"/>
            <a:ext cx="2160240" cy="720080"/>
            <a:chOff x="4572000" y="2780928"/>
            <a:chExt cx="2160240" cy="720080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grpSpPr>
        <p:cxnSp>
          <p:nvCxnSpPr>
            <p:cNvPr id="38" name="Conector reto 37"/>
            <p:cNvCxnSpPr/>
            <p:nvPr/>
          </p:nvCxnSpPr>
          <p:spPr>
            <a:xfrm>
              <a:off x="4572000" y="3429000"/>
              <a:ext cx="216024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Elipse 38"/>
            <p:cNvSpPr/>
            <p:nvPr/>
          </p:nvSpPr>
          <p:spPr>
            <a:xfrm>
              <a:off x="5220072" y="335699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/>
            <p:cNvSpPr/>
            <p:nvPr/>
          </p:nvSpPr>
          <p:spPr>
            <a:xfrm>
              <a:off x="5940152" y="335699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46" name="Conector de seta reta 45"/>
            <p:cNvCxnSpPr/>
            <p:nvPr/>
          </p:nvCxnSpPr>
          <p:spPr>
            <a:xfrm>
              <a:off x="5076056" y="3140968"/>
              <a:ext cx="108012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ixaDeTexto 46"/>
            <p:cNvSpPr txBox="1"/>
            <p:nvPr/>
          </p:nvSpPr>
          <p:spPr>
            <a:xfrm>
              <a:off x="5436096" y="2780928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  <p:grpSp>
        <p:nvGrpSpPr>
          <p:cNvPr id="52" name="Grupo 51"/>
          <p:cNvGrpSpPr/>
          <p:nvPr/>
        </p:nvGrpSpPr>
        <p:grpSpPr>
          <a:xfrm>
            <a:off x="5292080" y="5075892"/>
            <a:ext cx="2160240" cy="720080"/>
            <a:chOff x="4572000" y="4941168"/>
            <a:chExt cx="2160240" cy="720080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grpSpPr>
        <p:cxnSp>
          <p:nvCxnSpPr>
            <p:cNvPr id="41" name="Conector reto 40"/>
            <p:cNvCxnSpPr>
              <a:endCxn id="42" idx="2"/>
            </p:cNvCxnSpPr>
            <p:nvPr/>
          </p:nvCxnSpPr>
          <p:spPr>
            <a:xfrm>
              <a:off x="4572000" y="5589240"/>
              <a:ext cx="64807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Elipse 41"/>
            <p:cNvSpPr/>
            <p:nvPr/>
          </p:nvSpPr>
          <p:spPr>
            <a:xfrm>
              <a:off x="5220072" y="551723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Elipse 42"/>
            <p:cNvSpPr/>
            <p:nvPr/>
          </p:nvSpPr>
          <p:spPr>
            <a:xfrm>
              <a:off x="5940152" y="551723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45" name="Conector reto 44"/>
            <p:cNvCxnSpPr/>
            <p:nvPr/>
          </p:nvCxnSpPr>
          <p:spPr>
            <a:xfrm>
              <a:off x="6084168" y="5589240"/>
              <a:ext cx="64807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aixaDeTexto 47"/>
            <p:cNvSpPr txBox="1"/>
            <p:nvPr/>
          </p:nvSpPr>
          <p:spPr>
            <a:xfrm>
              <a:off x="5364088" y="4941168"/>
              <a:ext cx="5969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r>
                <a:rPr lang="pt-BR" dirty="0" smtClean="0">
                  <a:latin typeface="Constantia" pitchFamily="18" charset="0"/>
                </a:rPr>
                <a:t>=0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Análise DC</a:t>
            </a:r>
          </a:p>
          <a:p>
            <a:pPr lvl="1"/>
            <a:r>
              <a:rPr lang="pt-BR" dirty="0" smtClean="0"/>
              <a:t>Aplicando lei de </a:t>
            </a:r>
            <a:r>
              <a:rPr lang="pt-BR" dirty="0" err="1" smtClean="0"/>
              <a:t>Kirchhoff</a:t>
            </a:r>
            <a:endParaRPr lang="pt-BR" dirty="0" smtClean="0"/>
          </a:p>
          <a:p>
            <a:pPr lvl="2"/>
            <a:r>
              <a:rPr lang="pt-BR" dirty="0" smtClean="0"/>
              <a:t>-V + V</a:t>
            </a:r>
            <a:r>
              <a:rPr lang="pt-BR" baseline="-25000" dirty="0" smtClean="0"/>
              <a:t>D</a:t>
            </a:r>
            <a:r>
              <a:rPr lang="pt-BR" dirty="0" smtClean="0"/>
              <a:t> + V</a:t>
            </a:r>
            <a:r>
              <a:rPr lang="pt-BR" baseline="-25000" dirty="0" smtClean="0"/>
              <a:t>R</a:t>
            </a:r>
            <a:r>
              <a:rPr lang="pt-BR" dirty="0" smtClean="0"/>
              <a:t> = 0</a:t>
            </a:r>
            <a:endParaRPr lang="pt-BR" baseline="-25000" dirty="0" smtClean="0"/>
          </a:p>
          <a:p>
            <a:pPr lvl="2"/>
            <a:r>
              <a:rPr lang="pt-BR" dirty="0" smtClean="0"/>
              <a:t>V</a:t>
            </a:r>
            <a:r>
              <a:rPr lang="pt-BR" baseline="-25000" dirty="0" smtClean="0"/>
              <a:t>D</a:t>
            </a:r>
            <a:r>
              <a:rPr lang="pt-BR" dirty="0" smtClean="0"/>
              <a:t> = V – I</a:t>
            </a:r>
            <a:r>
              <a:rPr lang="pt-BR" baseline="-25000" dirty="0" smtClean="0"/>
              <a:t>D</a:t>
            </a:r>
            <a:r>
              <a:rPr lang="pt-BR" dirty="0" smtClean="0"/>
              <a:t> R</a:t>
            </a:r>
          </a:p>
          <a:p>
            <a:pPr lvl="1"/>
            <a:r>
              <a:rPr lang="pt-BR" dirty="0" smtClean="0"/>
              <a:t>Mas no diodo, I</a:t>
            </a:r>
            <a:r>
              <a:rPr lang="pt-BR" baseline="-25000" dirty="0" smtClean="0"/>
              <a:t>D</a:t>
            </a:r>
            <a:r>
              <a:rPr lang="pt-BR" dirty="0" smtClean="0"/>
              <a:t> = f(V</a:t>
            </a:r>
            <a:r>
              <a:rPr lang="pt-BR" baseline="-25000" dirty="0" smtClean="0"/>
              <a:t>D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Reescrevendo,</a:t>
            </a:r>
          </a:p>
          <a:p>
            <a:pPr lvl="2"/>
            <a:r>
              <a:rPr lang="pt-BR" dirty="0" smtClean="0"/>
              <a:t>I</a:t>
            </a:r>
            <a:r>
              <a:rPr lang="pt-BR" baseline="-25000" dirty="0" smtClean="0"/>
              <a:t>D</a:t>
            </a:r>
            <a:r>
              <a:rPr lang="pt-BR" dirty="0" smtClean="0"/>
              <a:t> = - (1/R) V</a:t>
            </a:r>
            <a:r>
              <a:rPr lang="pt-BR" baseline="-25000" dirty="0" smtClean="0"/>
              <a:t>D</a:t>
            </a:r>
            <a:r>
              <a:rPr lang="pt-BR" dirty="0" smtClean="0"/>
              <a:t> + (V/R)</a:t>
            </a:r>
          </a:p>
          <a:p>
            <a:pPr lvl="2"/>
            <a:r>
              <a:rPr lang="pt-BR" dirty="0" smtClean="0"/>
              <a:t>Definiremos então a reta de carga</a:t>
            </a:r>
          </a:p>
          <a:p>
            <a:pPr lvl="3"/>
            <a:r>
              <a:rPr lang="pt-BR" dirty="0" smtClean="0"/>
              <a:t>V</a:t>
            </a:r>
            <a:r>
              <a:rPr lang="pt-BR" baseline="-25000" dirty="0" smtClean="0"/>
              <a:t>D</a:t>
            </a:r>
            <a:r>
              <a:rPr lang="pt-BR" dirty="0" smtClean="0"/>
              <a:t> para I</a:t>
            </a:r>
            <a:r>
              <a:rPr lang="pt-BR" baseline="-25000" dirty="0" smtClean="0"/>
              <a:t>D</a:t>
            </a:r>
            <a:r>
              <a:rPr lang="pt-BR" dirty="0" smtClean="0"/>
              <a:t> = 0</a:t>
            </a:r>
          </a:p>
          <a:p>
            <a:pPr lvl="3"/>
            <a:r>
              <a:rPr lang="pt-BR" dirty="0" smtClean="0"/>
              <a:t>I</a:t>
            </a:r>
            <a:r>
              <a:rPr lang="pt-BR" baseline="-25000" dirty="0" smtClean="0"/>
              <a:t>D</a:t>
            </a:r>
            <a:r>
              <a:rPr lang="pt-BR" dirty="0" smtClean="0"/>
              <a:t> para V</a:t>
            </a:r>
            <a:r>
              <a:rPr lang="pt-BR" baseline="-25000" dirty="0" smtClean="0"/>
              <a:t>D</a:t>
            </a:r>
            <a:r>
              <a:rPr lang="pt-BR" dirty="0" smtClean="0"/>
              <a:t> = 0</a:t>
            </a:r>
          </a:p>
        </p:txBody>
      </p:sp>
      <p:grpSp>
        <p:nvGrpSpPr>
          <p:cNvPr id="55" name="Grupo 54"/>
          <p:cNvGrpSpPr/>
          <p:nvPr/>
        </p:nvGrpSpPr>
        <p:grpSpPr>
          <a:xfrm>
            <a:off x="6129867" y="2575868"/>
            <a:ext cx="2718670" cy="1946490"/>
            <a:chOff x="5796136" y="1475492"/>
            <a:chExt cx="2718670" cy="194649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7" name="Conector reto 6"/>
            <p:cNvCxnSpPr/>
            <p:nvPr/>
          </p:nvCxnSpPr>
          <p:spPr>
            <a:xfrm flipV="1">
              <a:off x="6242756" y="1988840"/>
              <a:ext cx="1728000" cy="1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riângulo isósceles 7"/>
            <p:cNvSpPr/>
            <p:nvPr/>
          </p:nvSpPr>
          <p:spPr>
            <a:xfrm rot="5400000">
              <a:off x="6948264" y="1878691"/>
              <a:ext cx="216000" cy="21600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9" name="Conector reto 8"/>
            <p:cNvCxnSpPr/>
            <p:nvPr/>
          </p:nvCxnSpPr>
          <p:spPr>
            <a:xfrm rot="5400000">
              <a:off x="7066517" y="1985704"/>
              <a:ext cx="205479" cy="0"/>
            </a:xfrm>
            <a:prstGeom prst="line">
              <a:avLst/>
            </a:prstGeom>
            <a:ln w="254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>
              <a:off x="5898717" y="2332879"/>
              <a:ext cx="688079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/>
          </p:nvCxnSpPr>
          <p:spPr>
            <a:xfrm>
              <a:off x="6062133" y="2676919"/>
              <a:ext cx="38382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>
              <a:off x="6129867" y="2755942"/>
              <a:ext cx="22577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/>
            <p:cNvCxnSpPr/>
            <p:nvPr/>
          </p:nvCxnSpPr>
          <p:spPr>
            <a:xfrm rot="5400000">
              <a:off x="5921025" y="3088962"/>
              <a:ext cx="666040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to 26"/>
            <p:cNvCxnSpPr/>
            <p:nvPr/>
          </p:nvCxnSpPr>
          <p:spPr>
            <a:xfrm rot="5400000" flipH="1" flipV="1">
              <a:off x="7263077" y="2705411"/>
              <a:ext cx="1433142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to 41"/>
            <p:cNvCxnSpPr/>
            <p:nvPr/>
          </p:nvCxnSpPr>
          <p:spPr>
            <a:xfrm>
              <a:off x="6254045" y="3421982"/>
              <a:ext cx="1725603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tângulo 46"/>
            <p:cNvSpPr/>
            <p:nvPr/>
          </p:nvSpPr>
          <p:spPr>
            <a:xfrm>
              <a:off x="7861096" y="2480898"/>
              <a:ext cx="239296" cy="39204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8" name="CaixaDeTexto 47"/>
            <p:cNvSpPr txBox="1"/>
            <p:nvPr/>
          </p:nvSpPr>
          <p:spPr>
            <a:xfrm>
              <a:off x="6852730" y="1475492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V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5796136" y="2492896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V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50" name="CaixaDeTexto 49"/>
            <p:cNvSpPr txBox="1"/>
            <p:nvPr/>
          </p:nvSpPr>
          <p:spPr>
            <a:xfrm>
              <a:off x="8076866" y="248360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V</a:t>
              </a:r>
              <a:r>
                <a:rPr lang="pt-BR" baseline="-25000" dirty="0" smtClean="0">
                  <a:latin typeface="Constantia" pitchFamily="18" charset="0"/>
                </a:rPr>
                <a:t>R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52" name="Conector de seta reta 51"/>
            <p:cNvCxnSpPr/>
            <p:nvPr/>
          </p:nvCxnSpPr>
          <p:spPr>
            <a:xfrm>
              <a:off x="6660232" y="2204864"/>
              <a:ext cx="862349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aixaDeTexto 52"/>
            <p:cNvSpPr txBox="1"/>
            <p:nvPr/>
          </p:nvSpPr>
          <p:spPr>
            <a:xfrm>
              <a:off x="6870364" y="2195572"/>
              <a:ext cx="3786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quiescente-1.jpg" descr="G:\Cursos\Eletrônica\figuras\quiescente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2000" y="2350800"/>
            <a:ext cx="6515100" cy="42386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 partir da curva i</a:t>
            </a:r>
            <a:r>
              <a:rPr lang="pt-BR" baseline="-25000" dirty="0" smtClean="0"/>
              <a:t>d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</a:t>
            </a:r>
            <a:r>
              <a:rPr lang="pt-BR" dirty="0" smtClean="0"/>
              <a:t> de um diodo qualquer:</a:t>
            </a:r>
            <a:endParaRPr lang="pt-BR" dirty="0"/>
          </a:p>
        </p:txBody>
      </p:sp>
      <p:grpSp>
        <p:nvGrpSpPr>
          <p:cNvPr id="37" name="Grupo 36"/>
          <p:cNvGrpSpPr/>
          <p:nvPr/>
        </p:nvGrpSpPr>
        <p:grpSpPr>
          <a:xfrm>
            <a:off x="5847645" y="2575862"/>
            <a:ext cx="3161193" cy="1946490"/>
            <a:chOff x="5513914" y="1475492"/>
            <a:chExt cx="3161193" cy="194649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38" name="Conector reto 37"/>
            <p:cNvCxnSpPr/>
            <p:nvPr/>
          </p:nvCxnSpPr>
          <p:spPr>
            <a:xfrm flipV="1">
              <a:off x="6242756" y="1988840"/>
              <a:ext cx="1728000" cy="1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riângulo isósceles 38"/>
            <p:cNvSpPr/>
            <p:nvPr/>
          </p:nvSpPr>
          <p:spPr>
            <a:xfrm rot="5400000">
              <a:off x="6948264" y="1878691"/>
              <a:ext cx="216000" cy="21600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40" name="Conector reto 39"/>
            <p:cNvCxnSpPr/>
            <p:nvPr/>
          </p:nvCxnSpPr>
          <p:spPr>
            <a:xfrm rot="5400000">
              <a:off x="7066517" y="1985704"/>
              <a:ext cx="205479" cy="0"/>
            </a:xfrm>
            <a:prstGeom prst="line">
              <a:avLst/>
            </a:prstGeom>
            <a:ln w="254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/>
            <p:nvPr/>
          </p:nvCxnSpPr>
          <p:spPr>
            <a:xfrm rot="5400000">
              <a:off x="5898717" y="2332879"/>
              <a:ext cx="688079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to 41"/>
            <p:cNvCxnSpPr/>
            <p:nvPr/>
          </p:nvCxnSpPr>
          <p:spPr>
            <a:xfrm>
              <a:off x="6062133" y="2676919"/>
              <a:ext cx="38382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/>
            <p:nvPr/>
          </p:nvCxnSpPr>
          <p:spPr>
            <a:xfrm>
              <a:off x="6129867" y="2755942"/>
              <a:ext cx="22577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reto 43"/>
            <p:cNvCxnSpPr/>
            <p:nvPr/>
          </p:nvCxnSpPr>
          <p:spPr>
            <a:xfrm rot="5400000">
              <a:off x="5921025" y="3088962"/>
              <a:ext cx="666040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 rot="5400000" flipH="1" flipV="1">
              <a:off x="7263077" y="2705411"/>
              <a:ext cx="1433142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/>
            <p:nvPr/>
          </p:nvCxnSpPr>
          <p:spPr>
            <a:xfrm>
              <a:off x="6254045" y="3421982"/>
              <a:ext cx="1725603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tângulo 46"/>
            <p:cNvSpPr/>
            <p:nvPr/>
          </p:nvSpPr>
          <p:spPr>
            <a:xfrm>
              <a:off x="7861096" y="2480898"/>
              <a:ext cx="239296" cy="39204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8" name="CaixaDeTexto 47"/>
            <p:cNvSpPr txBox="1"/>
            <p:nvPr/>
          </p:nvSpPr>
          <p:spPr>
            <a:xfrm>
              <a:off x="6852730" y="1475492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V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5513914" y="2526763"/>
              <a:ext cx="5774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20V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50" name="CaixaDeTexto 49"/>
            <p:cNvSpPr txBox="1"/>
            <p:nvPr/>
          </p:nvSpPr>
          <p:spPr>
            <a:xfrm>
              <a:off x="8076866" y="2483604"/>
              <a:ext cx="598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2k</a:t>
              </a:r>
              <a:r>
                <a:rPr lang="pt-BR" dirty="0" smtClean="0">
                  <a:latin typeface="Constantia" pitchFamily="18" charset="0"/>
                  <a:sym typeface="Symbol"/>
                </a:rPr>
                <a:t>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51" name="Conector de seta reta 50"/>
            <p:cNvCxnSpPr/>
            <p:nvPr/>
          </p:nvCxnSpPr>
          <p:spPr>
            <a:xfrm>
              <a:off x="6660232" y="2204864"/>
              <a:ext cx="862349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CaixaDeTexto 51"/>
            <p:cNvSpPr txBox="1"/>
            <p:nvPr/>
          </p:nvSpPr>
          <p:spPr>
            <a:xfrm>
              <a:off x="6870364" y="2195572"/>
              <a:ext cx="3786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quiescente-1.jpg" descr="G:\Cursos\Eletrônica\figuras\quiescente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2000" y="2350800"/>
            <a:ext cx="6515100" cy="42386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 partir da curva i</a:t>
            </a:r>
            <a:r>
              <a:rPr lang="pt-BR" baseline="-25000" dirty="0" smtClean="0"/>
              <a:t>d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</a:t>
            </a:r>
            <a:r>
              <a:rPr lang="pt-BR" dirty="0" smtClean="0"/>
              <a:t> de um diodo qualquer:</a:t>
            </a:r>
            <a:endParaRPr lang="pt-BR" dirty="0"/>
          </a:p>
        </p:txBody>
      </p:sp>
      <p:cxnSp>
        <p:nvCxnSpPr>
          <p:cNvPr id="6" name="Conector reto 5"/>
          <p:cNvCxnSpPr/>
          <p:nvPr/>
        </p:nvCxnSpPr>
        <p:spPr>
          <a:xfrm>
            <a:off x="1659467" y="3443111"/>
            <a:ext cx="4504266" cy="2878667"/>
          </a:xfrm>
          <a:prstGeom prst="line">
            <a:avLst/>
          </a:prstGeom>
          <a:ln w="254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 flipV="1">
            <a:off x="1998134" y="3093156"/>
            <a:ext cx="1467555" cy="462847"/>
          </a:xfrm>
          <a:prstGeom prst="straightConnector1">
            <a:avLst/>
          </a:prstGeom>
          <a:ln w="63500">
            <a:solidFill>
              <a:srgbClr val="FFC000"/>
            </a:solidFill>
            <a:headEnd type="arrow"/>
            <a:tailEnd type="non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180911" y="2449688"/>
            <a:ext cx="27731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Ponto Quiescente ou</a:t>
            </a:r>
          </a:p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Ponto de Operação para</a:t>
            </a:r>
          </a:p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 = 2 k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sym typeface="Symbol"/>
              </a:rPr>
              <a:t>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e V = 20 V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53598" y="3352799"/>
            <a:ext cx="135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Q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= 9,5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mA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687688" y="6361289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v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Q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= 1V</a:t>
            </a:r>
          </a:p>
        </p:txBody>
      </p:sp>
      <p:cxnSp>
        <p:nvCxnSpPr>
          <p:cNvPr id="16" name="Conector reto 15"/>
          <p:cNvCxnSpPr/>
          <p:nvPr/>
        </p:nvCxnSpPr>
        <p:spPr>
          <a:xfrm rot="5400000">
            <a:off x="547511" y="4950178"/>
            <a:ext cx="2698044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>
            <a:off x="1648178" y="3578578"/>
            <a:ext cx="2483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upo 18"/>
          <p:cNvGrpSpPr/>
          <p:nvPr/>
        </p:nvGrpSpPr>
        <p:grpSpPr>
          <a:xfrm>
            <a:off x="5847645" y="2575862"/>
            <a:ext cx="3161193" cy="1946490"/>
            <a:chOff x="5513914" y="1475492"/>
            <a:chExt cx="3161193" cy="194649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20" name="Conector reto 19"/>
            <p:cNvCxnSpPr/>
            <p:nvPr/>
          </p:nvCxnSpPr>
          <p:spPr>
            <a:xfrm flipV="1">
              <a:off x="6242756" y="1988840"/>
              <a:ext cx="1728000" cy="1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riângulo isósceles 20"/>
            <p:cNvSpPr/>
            <p:nvPr/>
          </p:nvSpPr>
          <p:spPr>
            <a:xfrm rot="5400000">
              <a:off x="6948264" y="1878691"/>
              <a:ext cx="216000" cy="21600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2" name="Conector reto 21"/>
            <p:cNvCxnSpPr/>
            <p:nvPr/>
          </p:nvCxnSpPr>
          <p:spPr>
            <a:xfrm rot="5400000">
              <a:off x="7066517" y="1985704"/>
              <a:ext cx="205479" cy="0"/>
            </a:xfrm>
            <a:prstGeom prst="line">
              <a:avLst/>
            </a:prstGeom>
            <a:ln w="254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/>
            <p:cNvCxnSpPr/>
            <p:nvPr/>
          </p:nvCxnSpPr>
          <p:spPr>
            <a:xfrm rot="5400000">
              <a:off x="5898717" y="2332879"/>
              <a:ext cx="688079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>
              <a:off x="6062133" y="2676919"/>
              <a:ext cx="38382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to 24"/>
            <p:cNvCxnSpPr/>
            <p:nvPr/>
          </p:nvCxnSpPr>
          <p:spPr>
            <a:xfrm>
              <a:off x="6129867" y="2755942"/>
              <a:ext cx="22577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/>
          </p:nvCxnSpPr>
          <p:spPr>
            <a:xfrm rot="5400000">
              <a:off x="5921025" y="3088962"/>
              <a:ext cx="666040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to 26"/>
            <p:cNvCxnSpPr/>
            <p:nvPr/>
          </p:nvCxnSpPr>
          <p:spPr>
            <a:xfrm rot="5400000" flipH="1" flipV="1">
              <a:off x="7263077" y="2705411"/>
              <a:ext cx="1433142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>
              <a:off x="6254045" y="3421982"/>
              <a:ext cx="1725603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tângulo 28"/>
            <p:cNvSpPr/>
            <p:nvPr/>
          </p:nvSpPr>
          <p:spPr>
            <a:xfrm>
              <a:off x="7861096" y="2480898"/>
              <a:ext cx="239296" cy="39204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6852730" y="1475492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V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5513914" y="2526763"/>
              <a:ext cx="5774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20V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32" name="CaixaDeTexto 31"/>
            <p:cNvSpPr txBox="1"/>
            <p:nvPr/>
          </p:nvSpPr>
          <p:spPr>
            <a:xfrm>
              <a:off x="8076866" y="2483604"/>
              <a:ext cx="598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2k</a:t>
              </a:r>
              <a:r>
                <a:rPr lang="pt-BR" dirty="0" smtClean="0">
                  <a:latin typeface="Constantia" pitchFamily="18" charset="0"/>
                  <a:sym typeface="Symbol"/>
                </a:rPr>
                <a:t>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33" name="Conector de seta reta 32"/>
            <p:cNvCxnSpPr/>
            <p:nvPr/>
          </p:nvCxnSpPr>
          <p:spPr>
            <a:xfrm>
              <a:off x="6660232" y="2204864"/>
              <a:ext cx="862349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6870364" y="2195572"/>
              <a:ext cx="3786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Para o diodo, temos I</a:t>
            </a:r>
            <a:r>
              <a:rPr lang="pt-BR" baseline="-25000" dirty="0" smtClean="0"/>
              <a:t>D</a:t>
            </a:r>
            <a:r>
              <a:rPr lang="pt-BR" dirty="0" smtClean="0"/>
              <a:t> = f(V</a:t>
            </a:r>
            <a:r>
              <a:rPr lang="pt-BR" baseline="-25000" dirty="0" smtClean="0"/>
              <a:t>D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Logo,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dc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Q</a:t>
            </a:r>
            <a:r>
              <a:rPr lang="pt-BR" dirty="0" smtClean="0"/>
              <a:t>/</a:t>
            </a:r>
            <a:r>
              <a:rPr lang="pt-BR" dirty="0" err="1" smtClean="0"/>
              <a:t>i</a:t>
            </a:r>
            <a:r>
              <a:rPr lang="pt-BR" baseline="-25000" dirty="0" err="1" smtClean="0"/>
              <a:t>Q</a:t>
            </a:r>
            <a:endParaRPr lang="pt-BR" baseline="-25000" dirty="0" smtClean="0"/>
          </a:p>
          <a:p>
            <a:pPr lvl="2"/>
            <a:r>
              <a:rPr lang="pt-BR" dirty="0" smtClean="0"/>
              <a:t>Resistência estática, ou DC</a:t>
            </a:r>
          </a:p>
          <a:p>
            <a:pPr lvl="2"/>
            <a:r>
              <a:rPr lang="pt-BR" dirty="0" smtClean="0"/>
              <a:t>No exemplo anterior,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dc</a:t>
            </a:r>
            <a:r>
              <a:rPr lang="pt-BR" dirty="0" smtClean="0"/>
              <a:t> = ?</a:t>
            </a:r>
          </a:p>
          <a:p>
            <a:pPr lvl="1"/>
            <a:r>
              <a:rPr lang="pt-BR" dirty="0" smtClean="0"/>
              <a:t>Permite substituição do diodo real por uma resistência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dc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Mas como lidar com tensões aplicadas ao diodo que variem no tempo?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resistência dinâmica</a:t>
            </a:r>
          </a:p>
          <a:p>
            <a:pPr lvl="1"/>
            <a:r>
              <a:rPr lang="pt-BR" dirty="0" smtClean="0"/>
              <a:t>Inclinação da curva característica do diodo no ponto quiescente.</a:t>
            </a:r>
          </a:p>
          <a:p>
            <a:pPr lvl="2"/>
            <a:r>
              <a:rPr lang="pt-BR" dirty="0" err="1" smtClean="0"/>
              <a:t>r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dV</a:t>
            </a:r>
            <a:r>
              <a:rPr lang="pt-BR" dirty="0" smtClean="0"/>
              <a:t>/dI </a:t>
            </a:r>
            <a:r>
              <a:rPr lang="pt-BR" dirty="0" smtClean="0">
                <a:latin typeface="Constantia"/>
              </a:rPr>
              <a:t>@</a:t>
            </a:r>
            <a:r>
              <a:rPr lang="pt-BR" dirty="0" smtClean="0"/>
              <a:t>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Q</a:t>
            </a:r>
            <a:r>
              <a:rPr lang="pt-BR" dirty="0" smtClean="0"/>
              <a:t>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Q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Mas...</a:t>
            </a:r>
          </a:p>
          <a:p>
            <a:pPr lvl="2"/>
            <a:r>
              <a:rPr lang="pt-BR" dirty="0" err="1" smtClean="0"/>
              <a:t>dI</a:t>
            </a:r>
            <a:r>
              <a:rPr lang="pt-BR" dirty="0" smtClean="0"/>
              <a:t>/dV = (</a:t>
            </a:r>
            <a:r>
              <a:rPr lang="pt-BR" dirty="0" err="1" smtClean="0"/>
              <a:t>k/T</a:t>
            </a:r>
            <a:r>
              <a:rPr lang="pt-BR" dirty="0" smtClean="0"/>
              <a:t>) (I</a:t>
            </a:r>
            <a:r>
              <a:rPr lang="pt-BR" baseline="-25000" dirty="0" smtClean="0"/>
              <a:t>D</a:t>
            </a:r>
            <a:r>
              <a:rPr lang="pt-BR" dirty="0" smtClean="0"/>
              <a:t> + I</a:t>
            </a:r>
            <a:r>
              <a:rPr lang="pt-BR" baseline="-25000" dirty="0" smtClean="0"/>
              <a:t>s</a:t>
            </a:r>
            <a:r>
              <a:rPr lang="pt-BR" dirty="0" smtClean="0"/>
              <a:t>)</a:t>
            </a:r>
          </a:p>
          <a:p>
            <a:pPr lvl="2">
              <a:buNone/>
            </a:pPr>
            <a:r>
              <a:rPr lang="pt-BR" dirty="0" smtClean="0"/>
              <a:t>	</a:t>
            </a:r>
            <a:r>
              <a:rPr lang="pt-BR" dirty="0" err="1" smtClean="0"/>
              <a:t>dI</a:t>
            </a:r>
            <a:r>
              <a:rPr lang="pt-BR" dirty="0" smtClean="0"/>
              <a:t>/dV </a:t>
            </a:r>
            <a:r>
              <a:rPr lang="pt-BR" dirty="0" smtClean="0">
                <a:sym typeface="Symbol"/>
              </a:rPr>
              <a:t></a:t>
            </a:r>
            <a:r>
              <a:rPr lang="pt-BR" dirty="0" smtClean="0"/>
              <a:t> (11600/298) I</a:t>
            </a:r>
            <a:r>
              <a:rPr lang="pt-BR" baseline="-25000" dirty="0" smtClean="0"/>
              <a:t>D</a:t>
            </a:r>
          </a:p>
          <a:p>
            <a:pPr lvl="3"/>
            <a:r>
              <a:rPr lang="pt-BR" dirty="0" smtClean="0">
                <a:latin typeface="Symbol" pitchFamily="18" charset="2"/>
                <a:sym typeface="Wingdings 2"/>
              </a:rPr>
              <a:t>h</a:t>
            </a:r>
            <a:r>
              <a:rPr lang="pt-BR" dirty="0" smtClean="0"/>
              <a:t> = 1, temperatura de 25</a:t>
            </a:r>
            <a:r>
              <a:rPr lang="pt-BR" baseline="30000" dirty="0" smtClean="0"/>
              <a:t>o</a:t>
            </a:r>
            <a:r>
              <a:rPr lang="pt-BR" dirty="0" smtClean="0"/>
              <a:t>C, I</a:t>
            </a:r>
            <a:r>
              <a:rPr lang="pt-BR" baseline="-25000" dirty="0" smtClean="0"/>
              <a:t>D</a:t>
            </a:r>
            <a:r>
              <a:rPr lang="pt-BR" dirty="0" smtClean="0"/>
              <a:t> &gt;&gt; I</a:t>
            </a:r>
            <a:r>
              <a:rPr lang="pt-BR" baseline="-25000" dirty="0" smtClean="0"/>
              <a:t>s</a:t>
            </a:r>
            <a:endParaRPr lang="pt-BR" dirty="0" smtClean="0"/>
          </a:p>
          <a:p>
            <a:pPr lvl="2">
              <a:buNone/>
            </a:pPr>
            <a:r>
              <a:rPr lang="pt-BR" dirty="0" smtClean="0"/>
              <a:t>	</a:t>
            </a:r>
            <a:r>
              <a:rPr lang="pt-BR" dirty="0" err="1" smtClean="0"/>
              <a:t>dV</a:t>
            </a:r>
            <a:r>
              <a:rPr lang="pt-BR" dirty="0" smtClean="0"/>
              <a:t>/dI </a:t>
            </a:r>
            <a:r>
              <a:rPr lang="pt-BR" dirty="0" smtClean="0">
                <a:sym typeface="Symbol"/>
              </a:rPr>
              <a:t></a:t>
            </a:r>
            <a:r>
              <a:rPr lang="pt-BR" dirty="0" smtClean="0"/>
              <a:t> 0,026/I</a:t>
            </a:r>
            <a:r>
              <a:rPr lang="pt-BR" baseline="-25000" dirty="0" smtClean="0"/>
              <a:t>D</a:t>
            </a:r>
            <a:endParaRPr lang="pt-BR" dirty="0" smtClean="0"/>
          </a:p>
          <a:p>
            <a:pPr lvl="2"/>
            <a:r>
              <a:rPr lang="pt-BR" dirty="0" err="1" smtClean="0"/>
              <a:t>dV</a:t>
            </a:r>
            <a:r>
              <a:rPr lang="pt-BR" dirty="0" smtClean="0"/>
              <a:t>/dI =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d</a:t>
            </a:r>
            <a:r>
              <a:rPr lang="pt-BR" dirty="0" smtClean="0"/>
              <a:t> = 26 mV / I</a:t>
            </a:r>
            <a:r>
              <a:rPr lang="pt-BR" baseline="-25000" dirty="0" smtClean="0"/>
              <a:t>D</a:t>
            </a:r>
          </a:p>
          <a:p>
            <a:pPr lvl="3"/>
            <a:r>
              <a:rPr lang="pt-BR" dirty="0" smtClean="0"/>
              <a:t>(I</a:t>
            </a:r>
            <a:r>
              <a:rPr lang="pt-BR" baseline="-25000" dirty="0" smtClean="0"/>
              <a:t>D </a:t>
            </a:r>
            <a:r>
              <a:rPr lang="pt-BR" dirty="0" smtClean="0"/>
              <a:t>em </a:t>
            </a:r>
            <a:r>
              <a:rPr lang="pt-BR" dirty="0" err="1" smtClean="0"/>
              <a:t>mA</a:t>
            </a:r>
            <a:r>
              <a:rPr lang="pt-BR" dirty="0" smtClean="0"/>
              <a:t>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Conceitos de resistência dinâmica</a:t>
            </a:r>
          </a:p>
          <a:p>
            <a:pPr lvl="1"/>
            <a:r>
              <a:rPr lang="pt-BR" dirty="0" smtClean="0"/>
              <a:t>Para compensar diferenças entre diodos para diferentes aplicações</a:t>
            </a:r>
          </a:p>
          <a:p>
            <a:pPr lvl="2"/>
            <a:r>
              <a:rPr lang="pt-BR" dirty="0" err="1" smtClean="0"/>
              <a:t>r</a:t>
            </a:r>
            <a:r>
              <a:rPr lang="pt-BR" baseline="-25000" dirty="0" err="1" smtClean="0"/>
              <a:t>d</a:t>
            </a:r>
            <a:r>
              <a:rPr lang="pt-BR" dirty="0" smtClean="0"/>
              <a:t> = 26 mV / I</a:t>
            </a:r>
            <a:r>
              <a:rPr lang="pt-BR" baseline="-25000" dirty="0" smtClean="0"/>
              <a:t>D</a:t>
            </a:r>
            <a:r>
              <a:rPr lang="pt-BR" dirty="0" smtClean="0"/>
              <a:t> +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endParaRPr lang="pt-BR" baseline="-25000" dirty="0" smtClean="0"/>
          </a:p>
          <a:p>
            <a:pPr lvl="3"/>
            <a:r>
              <a:rPr lang="pt-BR" dirty="0" smtClean="0"/>
              <a:t>(I</a:t>
            </a:r>
            <a:r>
              <a:rPr lang="pt-BR" baseline="-25000" dirty="0" smtClean="0"/>
              <a:t>D </a:t>
            </a:r>
            <a:r>
              <a:rPr lang="pt-BR" dirty="0" smtClean="0"/>
              <a:t>em </a:t>
            </a:r>
            <a:r>
              <a:rPr lang="pt-BR" dirty="0" err="1" smtClean="0"/>
              <a:t>mA</a:t>
            </a:r>
            <a:r>
              <a:rPr lang="pt-BR" dirty="0" smtClean="0"/>
              <a:t>)</a:t>
            </a:r>
          </a:p>
          <a:p>
            <a:pPr lvl="3"/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 = 0,1</a:t>
            </a:r>
            <a:r>
              <a:rPr lang="pt-BR" dirty="0" smtClean="0">
                <a:sym typeface="Symbol"/>
              </a:rPr>
              <a:t> </a:t>
            </a:r>
            <a:r>
              <a:rPr lang="pt-BR" dirty="0" smtClean="0"/>
              <a:t>  para alta potência </a:t>
            </a:r>
          </a:p>
          <a:p>
            <a:pPr lvl="3"/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baseline="-25000" dirty="0" smtClean="0"/>
              <a:t> </a:t>
            </a:r>
            <a:r>
              <a:rPr lang="pt-BR" dirty="0" smtClean="0"/>
              <a:t>= 2 </a:t>
            </a:r>
            <a:r>
              <a:rPr lang="pt-BR" dirty="0" smtClean="0">
                <a:sym typeface="Symbol"/>
              </a:rPr>
              <a:t></a:t>
            </a:r>
            <a:r>
              <a:rPr lang="pt-BR" dirty="0" smtClean="0"/>
              <a:t> para baixa potência</a:t>
            </a:r>
          </a:p>
          <a:p>
            <a:pPr lvl="1"/>
            <a:r>
              <a:rPr lang="pt-BR" dirty="0" smtClean="0"/>
              <a:t>Lembre-se: usado para sinais de pequena variação.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Conceitos de resistência dinâmica</a:t>
            </a:r>
          </a:p>
          <a:p>
            <a:pPr lvl="1"/>
            <a:r>
              <a:rPr lang="pt-BR" dirty="0" smtClean="0"/>
              <a:t>Para sinais com grande variação, dividimos a curva característica em regiões distintas.</a:t>
            </a:r>
          </a:p>
          <a:p>
            <a:pPr lvl="1"/>
            <a:r>
              <a:rPr lang="pt-BR" dirty="0" smtClean="0"/>
              <a:t>Para cada região, usamos a aproximação:</a:t>
            </a:r>
          </a:p>
          <a:p>
            <a:pPr lvl="2"/>
            <a:r>
              <a:rPr lang="pt-BR" dirty="0" err="1" smtClean="0"/>
              <a:t>r</a:t>
            </a:r>
            <a:r>
              <a:rPr lang="pt-BR" baseline="-25000" dirty="0" err="1" smtClean="0"/>
              <a:t>média</a:t>
            </a:r>
            <a:r>
              <a:rPr lang="pt-BR" dirty="0" smtClean="0"/>
              <a:t> = </a:t>
            </a:r>
            <a:r>
              <a:rPr lang="pt-BR" dirty="0" smtClean="0">
                <a:sym typeface="Symbol"/>
              </a:rPr>
              <a:t></a:t>
            </a:r>
            <a:r>
              <a:rPr lang="pt-BR" dirty="0" smtClean="0"/>
              <a:t>V/</a:t>
            </a:r>
            <a:r>
              <a:rPr lang="pt-BR" dirty="0" smtClean="0">
                <a:sym typeface="Symbol"/>
              </a:rPr>
              <a:t></a:t>
            </a:r>
            <a:r>
              <a:rPr lang="pt-BR" dirty="0" smtClean="0"/>
              <a:t>I</a:t>
            </a:r>
          </a:p>
          <a:p>
            <a:pPr lvl="1"/>
            <a:r>
              <a:rPr lang="pt-BR" dirty="0" smtClean="0"/>
              <a:t>Aproximação por segmentos</a:t>
            </a:r>
          </a:p>
          <a:p>
            <a:pPr lvl="2"/>
            <a:r>
              <a:rPr lang="pt-BR" dirty="0" err="1" smtClean="0"/>
              <a:t>Piecewise</a:t>
            </a:r>
            <a:r>
              <a:rPr lang="pt-BR" dirty="0" smtClean="0"/>
              <a:t> linear </a:t>
            </a:r>
            <a:r>
              <a:rPr lang="pt-BR" dirty="0" err="1" smtClean="0"/>
              <a:t>approximation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A quantidade de segmentos depende do grau de aproximação desejado.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equivalentes</a:t>
            </a:r>
          </a:p>
          <a:p>
            <a:pPr lvl="1"/>
            <a:r>
              <a:rPr lang="pt-BR" dirty="0" smtClean="0"/>
              <a:t>Representar adequadamente um diodo real usando:</a:t>
            </a:r>
          </a:p>
          <a:p>
            <a:pPr lvl="2"/>
            <a:r>
              <a:rPr lang="pt-BR" dirty="0" smtClean="0"/>
              <a:t>Diodo ideal</a:t>
            </a:r>
          </a:p>
          <a:p>
            <a:pPr lvl="3"/>
            <a:r>
              <a:rPr lang="pt-BR" dirty="0" smtClean="0"/>
              <a:t>Representar a condução ou não condução do diodo real quando polarizado direta ou reversamente.</a:t>
            </a:r>
          </a:p>
          <a:p>
            <a:pPr lvl="2"/>
            <a:r>
              <a:rPr lang="pt-BR" dirty="0" smtClean="0"/>
              <a:t>Resistência</a:t>
            </a:r>
          </a:p>
          <a:p>
            <a:pPr lvl="3"/>
            <a:r>
              <a:rPr lang="pt-BR" dirty="0" smtClean="0"/>
              <a:t>Representar a inclinação da curva característica do diodo por aproximação linear.</a:t>
            </a:r>
          </a:p>
          <a:p>
            <a:pPr lvl="2"/>
            <a:r>
              <a:rPr lang="pt-BR" dirty="0" smtClean="0"/>
              <a:t>Fonte de tensão fixa</a:t>
            </a:r>
          </a:p>
          <a:p>
            <a:pPr lvl="3"/>
            <a:r>
              <a:rPr lang="pt-BR" dirty="0" smtClean="0"/>
              <a:t>Representar a tensão da junção a ser superada para condução.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Quando ligamos um pedaço de material do tipo p </a:t>
            </a:r>
            <a:r>
              <a:rPr lang="pt-BR" smtClean="0"/>
              <a:t>com um </a:t>
            </a:r>
            <a:r>
              <a:rPr lang="pt-BR" dirty="0" smtClean="0"/>
              <a:t>pedaço de material do tipo n produzimos um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Diodo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411760" y="3933056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upo 4"/>
          <p:cNvGrpSpPr/>
          <p:nvPr/>
        </p:nvGrpSpPr>
        <p:grpSpPr>
          <a:xfrm>
            <a:off x="2555776" y="4571836"/>
            <a:ext cx="288032" cy="441340"/>
            <a:chOff x="1907704" y="3923764"/>
            <a:chExt cx="288032" cy="441340"/>
          </a:xfrm>
        </p:grpSpPr>
        <p:sp>
          <p:nvSpPr>
            <p:cNvPr id="6" name="Elipse 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2987824" y="4787860"/>
            <a:ext cx="288032" cy="441340"/>
            <a:chOff x="1907704" y="3923764"/>
            <a:chExt cx="288032" cy="441340"/>
          </a:xfrm>
        </p:grpSpPr>
        <p:sp>
          <p:nvSpPr>
            <p:cNvPr id="9" name="Elipse 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2483768" y="3923764"/>
            <a:ext cx="288032" cy="441340"/>
            <a:chOff x="1907704" y="3923764"/>
            <a:chExt cx="288032" cy="441340"/>
          </a:xfrm>
        </p:grpSpPr>
        <p:sp>
          <p:nvSpPr>
            <p:cNvPr id="12" name="Elipse 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2915816" y="4149080"/>
            <a:ext cx="288032" cy="441340"/>
            <a:chOff x="1907704" y="3923764"/>
            <a:chExt cx="288032" cy="441340"/>
          </a:xfrm>
        </p:grpSpPr>
        <p:sp>
          <p:nvSpPr>
            <p:cNvPr id="15" name="Elipse 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347864" y="4355812"/>
            <a:ext cx="288032" cy="441340"/>
            <a:chOff x="1907704" y="3923764"/>
            <a:chExt cx="288032" cy="441340"/>
          </a:xfrm>
        </p:grpSpPr>
        <p:sp>
          <p:nvSpPr>
            <p:cNvPr id="18" name="Elipse 1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3491880" y="4787860"/>
            <a:ext cx="288032" cy="441340"/>
            <a:chOff x="1907704" y="3923764"/>
            <a:chExt cx="288032" cy="441340"/>
          </a:xfrm>
        </p:grpSpPr>
        <p:sp>
          <p:nvSpPr>
            <p:cNvPr id="21" name="Elipse 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3851920" y="4571836"/>
            <a:ext cx="288032" cy="441340"/>
            <a:chOff x="1907704" y="3923764"/>
            <a:chExt cx="288032" cy="441340"/>
          </a:xfrm>
        </p:grpSpPr>
        <p:sp>
          <p:nvSpPr>
            <p:cNvPr id="24" name="Elipse 2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3419872" y="3861048"/>
            <a:ext cx="288032" cy="441340"/>
            <a:chOff x="1907704" y="3923764"/>
            <a:chExt cx="288032" cy="441340"/>
          </a:xfrm>
        </p:grpSpPr>
        <p:sp>
          <p:nvSpPr>
            <p:cNvPr id="27" name="Elipse 2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4211960" y="4787860"/>
            <a:ext cx="288032" cy="441340"/>
            <a:chOff x="1907704" y="3923764"/>
            <a:chExt cx="288032" cy="441340"/>
          </a:xfrm>
        </p:grpSpPr>
        <p:sp>
          <p:nvSpPr>
            <p:cNvPr id="30" name="Elipse 2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4139952" y="3861048"/>
            <a:ext cx="288032" cy="441340"/>
            <a:chOff x="1907704" y="3923764"/>
            <a:chExt cx="288032" cy="441340"/>
          </a:xfrm>
        </p:grpSpPr>
        <p:sp>
          <p:nvSpPr>
            <p:cNvPr id="33" name="Elipse 3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5" name="Grupo 34"/>
          <p:cNvGrpSpPr/>
          <p:nvPr/>
        </p:nvGrpSpPr>
        <p:grpSpPr>
          <a:xfrm>
            <a:off x="4211960" y="4221088"/>
            <a:ext cx="288032" cy="441340"/>
            <a:chOff x="1907704" y="3923764"/>
            <a:chExt cx="288032" cy="441340"/>
          </a:xfrm>
        </p:grpSpPr>
        <p:sp>
          <p:nvSpPr>
            <p:cNvPr id="36" name="Elipse 3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3779912" y="4149080"/>
            <a:ext cx="288032" cy="441340"/>
            <a:chOff x="1907704" y="3923764"/>
            <a:chExt cx="288032" cy="441340"/>
          </a:xfrm>
        </p:grpSpPr>
        <p:sp>
          <p:nvSpPr>
            <p:cNvPr id="39" name="Elipse 3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41" name="Retângulo 40"/>
          <p:cNvSpPr/>
          <p:nvPr/>
        </p:nvSpPr>
        <p:spPr>
          <a:xfrm>
            <a:off x="4572000" y="3933056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2" name="Grupo 41"/>
          <p:cNvGrpSpPr/>
          <p:nvPr/>
        </p:nvGrpSpPr>
        <p:grpSpPr>
          <a:xfrm>
            <a:off x="4716016" y="4293096"/>
            <a:ext cx="288032" cy="441340"/>
            <a:chOff x="1907704" y="3923764"/>
            <a:chExt cx="288032" cy="441340"/>
          </a:xfrm>
        </p:grpSpPr>
        <p:sp>
          <p:nvSpPr>
            <p:cNvPr id="43" name="Elipse 4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44" name="CaixaDeTexto 4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45" name="Grupo 44"/>
          <p:cNvGrpSpPr/>
          <p:nvPr/>
        </p:nvGrpSpPr>
        <p:grpSpPr>
          <a:xfrm>
            <a:off x="4716016" y="4787860"/>
            <a:ext cx="288032" cy="441340"/>
            <a:chOff x="1907704" y="3923764"/>
            <a:chExt cx="288032" cy="441340"/>
          </a:xfrm>
        </p:grpSpPr>
        <p:sp>
          <p:nvSpPr>
            <p:cNvPr id="46" name="Elipse 4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47" name="CaixaDeTexto 4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48" name="Grupo 47"/>
          <p:cNvGrpSpPr/>
          <p:nvPr/>
        </p:nvGrpSpPr>
        <p:grpSpPr>
          <a:xfrm>
            <a:off x="4644008" y="3861048"/>
            <a:ext cx="288032" cy="441340"/>
            <a:chOff x="1907704" y="3923764"/>
            <a:chExt cx="288032" cy="441340"/>
          </a:xfrm>
        </p:grpSpPr>
        <p:sp>
          <p:nvSpPr>
            <p:cNvPr id="49" name="Elipse 4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0" name="CaixaDeTexto 4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1" name="Grupo 50"/>
          <p:cNvGrpSpPr/>
          <p:nvPr/>
        </p:nvGrpSpPr>
        <p:grpSpPr>
          <a:xfrm>
            <a:off x="5076056" y="4005064"/>
            <a:ext cx="288032" cy="441340"/>
            <a:chOff x="1907704" y="3923764"/>
            <a:chExt cx="288032" cy="441340"/>
          </a:xfrm>
        </p:grpSpPr>
        <p:sp>
          <p:nvSpPr>
            <p:cNvPr id="52" name="Elipse 5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4" name="Grupo 53"/>
          <p:cNvGrpSpPr/>
          <p:nvPr/>
        </p:nvGrpSpPr>
        <p:grpSpPr>
          <a:xfrm>
            <a:off x="5292080" y="4293096"/>
            <a:ext cx="288032" cy="441340"/>
            <a:chOff x="1907704" y="3923764"/>
            <a:chExt cx="288032" cy="441340"/>
          </a:xfrm>
        </p:grpSpPr>
        <p:sp>
          <p:nvSpPr>
            <p:cNvPr id="55" name="Elipse 5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5220072" y="4797152"/>
            <a:ext cx="288032" cy="441340"/>
            <a:chOff x="1907704" y="3923764"/>
            <a:chExt cx="288032" cy="441340"/>
          </a:xfrm>
        </p:grpSpPr>
        <p:sp>
          <p:nvSpPr>
            <p:cNvPr id="58" name="Elipse 5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0" name="Grupo 59"/>
          <p:cNvGrpSpPr/>
          <p:nvPr/>
        </p:nvGrpSpPr>
        <p:grpSpPr>
          <a:xfrm>
            <a:off x="5724128" y="4643844"/>
            <a:ext cx="288032" cy="441340"/>
            <a:chOff x="1907704" y="3923764"/>
            <a:chExt cx="288032" cy="441340"/>
          </a:xfrm>
        </p:grpSpPr>
        <p:sp>
          <p:nvSpPr>
            <p:cNvPr id="61" name="Elipse 6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5580112" y="3861048"/>
            <a:ext cx="288032" cy="441340"/>
            <a:chOff x="1907704" y="3923764"/>
            <a:chExt cx="288032" cy="441340"/>
          </a:xfrm>
        </p:grpSpPr>
        <p:sp>
          <p:nvSpPr>
            <p:cNvPr id="64" name="Elipse 6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6" name="Grupo 65"/>
          <p:cNvGrpSpPr/>
          <p:nvPr/>
        </p:nvGrpSpPr>
        <p:grpSpPr>
          <a:xfrm>
            <a:off x="6156176" y="4787860"/>
            <a:ext cx="288032" cy="441340"/>
            <a:chOff x="1907704" y="3923764"/>
            <a:chExt cx="288032" cy="441340"/>
          </a:xfrm>
        </p:grpSpPr>
        <p:sp>
          <p:nvSpPr>
            <p:cNvPr id="67" name="Elipse 6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6228184" y="3851756"/>
            <a:ext cx="288032" cy="441340"/>
            <a:chOff x="1907704" y="3923764"/>
            <a:chExt cx="288032" cy="441340"/>
          </a:xfrm>
        </p:grpSpPr>
        <p:sp>
          <p:nvSpPr>
            <p:cNvPr id="70" name="Elipse 6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1" name="CaixaDeTexto 7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72" name="Grupo 71"/>
          <p:cNvGrpSpPr/>
          <p:nvPr/>
        </p:nvGrpSpPr>
        <p:grpSpPr>
          <a:xfrm>
            <a:off x="6228184" y="4283804"/>
            <a:ext cx="288032" cy="441340"/>
            <a:chOff x="1907704" y="3923764"/>
            <a:chExt cx="288032" cy="441340"/>
          </a:xfrm>
        </p:grpSpPr>
        <p:sp>
          <p:nvSpPr>
            <p:cNvPr id="73" name="Elipse 7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75" name="Grupo 74"/>
          <p:cNvGrpSpPr/>
          <p:nvPr/>
        </p:nvGrpSpPr>
        <p:grpSpPr>
          <a:xfrm>
            <a:off x="5796136" y="4211796"/>
            <a:ext cx="288032" cy="441340"/>
            <a:chOff x="1907704" y="3923764"/>
            <a:chExt cx="288032" cy="441340"/>
          </a:xfrm>
        </p:grpSpPr>
        <p:sp>
          <p:nvSpPr>
            <p:cNvPr id="76" name="Elipse 7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78" name="CaixaDeTexto 77"/>
          <p:cNvSpPr txBox="1"/>
          <p:nvPr/>
        </p:nvSpPr>
        <p:spPr>
          <a:xfrm>
            <a:off x="2411760" y="3501008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79" name="CaixaDeTexto 78"/>
          <p:cNvSpPr txBox="1"/>
          <p:nvPr/>
        </p:nvSpPr>
        <p:spPr>
          <a:xfrm>
            <a:off x="5508104" y="3501008"/>
            <a:ext cx="121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Material n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equivalentes</a:t>
            </a:r>
          </a:p>
        </p:txBody>
      </p:sp>
      <p:grpSp>
        <p:nvGrpSpPr>
          <p:cNvPr id="49" name="Grupo 48"/>
          <p:cNvGrpSpPr/>
          <p:nvPr/>
        </p:nvGrpSpPr>
        <p:grpSpPr>
          <a:xfrm>
            <a:off x="2339752" y="4983694"/>
            <a:ext cx="4421214" cy="1253618"/>
            <a:chOff x="1979712" y="3552826"/>
            <a:chExt cx="4421214" cy="1253618"/>
          </a:xfrm>
        </p:grpSpPr>
        <p:cxnSp>
          <p:nvCxnSpPr>
            <p:cNvPr id="5" name="Conector reto 4"/>
            <p:cNvCxnSpPr/>
            <p:nvPr/>
          </p:nvCxnSpPr>
          <p:spPr>
            <a:xfrm>
              <a:off x="2843808" y="4129501"/>
              <a:ext cx="3528392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riângulo isósceles 5"/>
            <p:cNvSpPr/>
            <p:nvPr/>
          </p:nvSpPr>
          <p:spPr>
            <a:xfrm rot="5400000">
              <a:off x="5544120" y="4019350"/>
              <a:ext cx="216000" cy="21600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7" name="Conector reto 6"/>
            <p:cNvCxnSpPr/>
            <p:nvPr/>
          </p:nvCxnSpPr>
          <p:spPr>
            <a:xfrm rot="5400000">
              <a:off x="5662373" y="4126363"/>
              <a:ext cx="205479" cy="0"/>
            </a:xfrm>
            <a:prstGeom prst="line">
              <a:avLst/>
            </a:prstGeom>
            <a:ln w="254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to 8"/>
            <p:cNvCxnSpPr/>
            <p:nvPr/>
          </p:nvCxnSpPr>
          <p:spPr>
            <a:xfrm>
              <a:off x="2765652" y="3922158"/>
              <a:ext cx="0" cy="385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>
              <a:off x="2843808" y="4019326"/>
              <a:ext cx="0" cy="226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3923928" y="4019350"/>
              <a:ext cx="720080" cy="20975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2411760" y="3552826"/>
              <a:ext cx="785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V</a:t>
              </a:r>
              <a:r>
                <a:rPr lang="pt-BR" baseline="-25000" dirty="0" err="1" smtClean="0">
                  <a:latin typeface="Constantia" pitchFamily="18" charset="0"/>
                </a:rPr>
                <a:t>junção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3675799" y="3573016"/>
              <a:ext cx="1256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r</a:t>
              </a:r>
              <a:r>
                <a:rPr lang="pt-BR" baseline="-25000" dirty="0" err="1" smtClean="0">
                  <a:latin typeface="Constantia" pitchFamily="18" charset="0"/>
                </a:rPr>
                <a:t>média</a:t>
              </a:r>
              <a:r>
                <a:rPr lang="pt-BR" dirty="0" smtClean="0">
                  <a:latin typeface="Constantia" pitchFamily="18" charset="0"/>
                </a:rPr>
                <a:t> ou </a:t>
              </a:r>
              <a:r>
                <a:rPr lang="pt-BR" dirty="0" err="1" smtClean="0">
                  <a:latin typeface="Constantia" pitchFamily="18" charset="0"/>
                </a:rPr>
                <a:t>r</a:t>
              </a:r>
              <a:r>
                <a:rPr lang="pt-BR" baseline="-25000" dirty="0" err="1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24" name="Conector reto 23"/>
            <p:cNvCxnSpPr/>
            <p:nvPr/>
          </p:nvCxnSpPr>
          <p:spPr>
            <a:xfrm>
              <a:off x="2051720" y="4120207"/>
              <a:ext cx="713932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de seta reta 27"/>
            <p:cNvCxnSpPr/>
            <p:nvPr/>
          </p:nvCxnSpPr>
          <p:spPr>
            <a:xfrm>
              <a:off x="3675799" y="4437112"/>
              <a:ext cx="1256241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ixaDeTexto 28"/>
            <p:cNvSpPr txBox="1"/>
            <p:nvPr/>
          </p:nvSpPr>
          <p:spPr>
            <a:xfrm>
              <a:off x="4091032" y="4437112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1979712" y="405068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+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33" name="CaixaDeTexto 32"/>
            <p:cNvSpPr txBox="1"/>
            <p:nvPr/>
          </p:nvSpPr>
          <p:spPr>
            <a:xfrm>
              <a:off x="6132904" y="4077072"/>
              <a:ext cx="2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-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  <p:grpSp>
        <p:nvGrpSpPr>
          <p:cNvPr id="47" name="Grupo 46"/>
          <p:cNvGrpSpPr/>
          <p:nvPr/>
        </p:nvGrpSpPr>
        <p:grpSpPr>
          <a:xfrm>
            <a:off x="3779912" y="2420888"/>
            <a:ext cx="1587438" cy="971784"/>
            <a:chOff x="3036560" y="2348880"/>
            <a:chExt cx="1587438" cy="971784"/>
          </a:xfrm>
        </p:grpSpPr>
        <p:cxnSp>
          <p:nvCxnSpPr>
            <p:cNvPr id="34" name="Conector reto 33"/>
            <p:cNvCxnSpPr/>
            <p:nvPr/>
          </p:nvCxnSpPr>
          <p:spPr>
            <a:xfrm flipV="1">
              <a:off x="3125388" y="2708920"/>
              <a:ext cx="1446612" cy="4273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riângulo isósceles 34"/>
            <p:cNvSpPr/>
            <p:nvPr/>
          </p:nvSpPr>
          <p:spPr>
            <a:xfrm rot="5400000">
              <a:off x="3796548" y="2603042"/>
              <a:ext cx="216000" cy="21600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36" name="Conector reto 35"/>
            <p:cNvCxnSpPr/>
            <p:nvPr/>
          </p:nvCxnSpPr>
          <p:spPr>
            <a:xfrm rot="5400000">
              <a:off x="3914801" y="2710055"/>
              <a:ext cx="205479" cy="0"/>
            </a:xfrm>
            <a:prstGeom prst="line">
              <a:avLst/>
            </a:prstGeom>
            <a:ln w="254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de seta reta 42"/>
            <p:cNvCxnSpPr/>
            <p:nvPr/>
          </p:nvCxnSpPr>
          <p:spPr>
            <a:xfrm>
              <a:off x="3287033" y="2951332"/>
              <a:ext cx="1256241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CaixaDeTexto 43"/>
            <p:cNvSpPr txBox="1"/>
            <p:nvPr/>
          </p:nvSpPr>
          <p:spPr>
            <a:xfrm>
              <a:off x="3702266" y="2951332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i</a:t>
              </a:r>
              <a:r>
                <a:rPr lang="pt-BR" baseline="-25000" dirty="0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45" name="CaixaDeTexto 44"/>
            <p:cNvSpPr txBox="1"/>
            <p:nvPr/>
          </p:nvSpPr>
          <p:spPr>
            <a:xfrm>
              <a:off x="3036560" y="234888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+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4355976" y="2348880"/>
              <a:ext cx="2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-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  <p:sp>
        <p:nvSpPr>
          <p:cNvPr id="50" name="Seta para baixo 49"/>
          <p:cNvSpPr/>
          <p:nvPr/>
        </p:nvSpPr>
        <p:spPr>
          <a:xfrm>
            <a:off x="4355976" y="3717032"/>
            <a:ext cx="484632" cy="978408"/>
          </a:xfrm>
          <a:prstGeom prst="downArrow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</a:p>
          <a:p>
            <a:pPr lvl="1"/>
            <a:r>
              <a:rPr lang="pt-BR" dirty="0" smtClean="0"/>
              <a:t>Considere VDC = 8V, R = 2,2k</a:t>
            </a:r>
            <a:r>
              <a:rPr lang="pt-BR" dirty="0" smtClean="0">
                <a:sym typeface="Symbol"/>
              </a:rPr>
              <a:t> e diodo D de silício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429000"/>
            <a:ext cx="3093750" cy="248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</a:p>
          <a:p>
            <a:pPr lvl="1"/>
            <a:r>
              <a:rPr lang="pt-BR" dirty="0" smtClean="0"/>
              <a:t>Considere VDC = 10V, R = 1k</a:t>
            </a:r>
            <a:r>
              <a:rPr lang="pt-BR" dirty="0" smtClean="0">
                <a:sym typeface="Symbol"/>
              </a:rPr>
              <a:t> e diodo D de silício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429000"/>
            <a:ext cx="3093750" cy="248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Próximo à junção, os elétrons livres do material do tipo n migram para as “lacunas” livres do material do tipo p (atração elétrica).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411760" y="3933056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upo 4"/>
          <p:cNvGrpSpPr/>
          <p:nvPr/>
        </p:nvGrpSpPr>
        <p:grpSpPr>
          <a:xfrm>
            <a:off x="2555776" y="4571836"/>
            <a:ext cx="288032" cy="441340"/>
            <a:chOff x="1907704" y="3923764"/>
            <a:chExt cx="288032" cy="441340"/>
          </a:xfrm>
        </p:grpSpPr>
        <p:sp>
          <p:nvSpPr>
            <p:cNvPr id="6" name="Elipse 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2987824" y="4787860"/>
            <a:ext cx="288032" cy="441340"/>
            <a:chOff x="1907704" y="3923764"/>
            <a:chExt cx="288032" cy="441340"/>
          </a:xfrm>
        </p:grpSpPr>
        <p:sp>
          <p:nvSpPr>
            <p:cNvPr id="9" name="Elipse 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2483768" y="3923764"/>
            <a:ext cx="288032" cy="441340"/>
            <a:chOff x="1907704" y="3923764"/>
            <a:chExt cx="288032" cy="441340"/>
          </a:xfrm>
        </p:grpSpPr>
        <p:sp>
          <p:nvSpPr>
            <p:cNvPr id="12" name="Elipse 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2915816" y="4149080"/>
            <a:ext cx="288032" cy="441340"/>
            <a:chOff x="1907704" y="3923764"/>
            <a:chExt cx="288032" cy="441340"/>
          </a:xfrm>
        </p:grpSpPr>
        <p:sp>
          <p:nvSpPr>
            <p:cNvPr id="15" name="Elipse 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347864" y="4355812"/>
            <a:ext cx="288032" cy="441340"/>
            <a:chOff x="1907704" y="3923764"/>
            <a:chExt cx="288032" cy="441340"/>
          </a:xfrm>
        </p:grpSpPr>
        <p:sp>
          <p:nvSpPr>
            <p:cNvPr id="18" name="Elipse 1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3491880" y="4787860"/>
            <a:ext cx="288032" cy="441340"/>
            <a:chOff x="1907704" y="3923764"/>
            <a:chExt cx="288032" cy="441340"/>
          </a:xfrm>
        </p:grpSpPr>
        <p:sp>
          <p:nvSpPr>
            <p:cNvPr id="21" name="Elipse 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3851920" y="4571836"/>
            <a:ext cx="288032" cy="441340"/>
            <a:chOff x="1907704" y="3923764"/>
            <a:chExt cx="288032" cy="441340"/>
          </a:xfrm>
        </p:grpSpPr>
        <p:sp>
          <p:nvSpPr>
            <p:cNvPr id="24" name="Elipse 2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3419872" y="3861048"/>
            <a:ext cx="288032" cy="441340"/>
            <a:chOff x="1907704" y="3923764"/>
            <a:chExt cx="288032" cy="441340"/>
          </a:xfrm>
        </p:grpSpPr>
        <p:sp>
          <p:nvSpPr>
            <p:cNvPr id="27" name="Elipse 2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30" name="Elipse 29"/>
          <p:cNvSpPr/>
          <p:nvPr/>
        </p:nvSpPr>
        <p:spPr>
          <a:xfrm>
            <a:off x="4211960" y="5013176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4283968" y="478786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33" name="Elipse 32"/>
          <p:cNvSpPr/>
          <p:nvPr/>
        </p:nvSpPr>
        <p:spPr>
          <a:xfrm>
            <a:off x="4139952" y="4086364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4211960" y="386104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36" name="Elipse 35"/>
          <p:cNvSpPr/>
          <p:nvPr/>
        </p:nvSpPr>
        <p:spPr>
          <a:xfrm>
            <a:off x="4211960" y="4446404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37" name="CaixaDeTexto 36"/>
          <p:cNvSpPr txBox="1"/>
          <p:nvPr/>
        </p:nvSpPr>
        <p:spPr>
          <a:xfrm>
            <a:off x="4283968" y="422108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+</a:t>
            </a:r>
            <a:endParaRPr lang="pt-BR" dirty="0"/>
          </a:p>
        </p:txBody>
      </p:sp>
      <p:grpSp>
        <p:nvGrpSpPr>
          <p:cNvPr id="38" name="Grupo 37"/>
          <p:cNvGrpSpPr/>
          <p:nvPr/>
        </p:nvGrpSpPr>
        <p:grpSpPr>
          <a:xfrm>
            <a:off x="3779912" y="4149080"/>
            <a:ext cx="288032" cy="441340"/>
            <a:chOff x="1907704" y="3923764"/>
            <a:chExt cx="288032" cy="441340"/>
          </a:xfrm>
        </p:grpSpPr>
        <p:sp>
          <p:nvSpPr>
            <p:cNvPr id="39" name="Elipse 3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41" name="Retângulo 40"/>
          <p:cNvSpPr/>
          <p:nvPr/>
        </p:nvSpPr>
        <p:spPr>
          <a:xfrm>
            <a:off x="4572000" y="3933056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Elipse 42"/>
          <p:cNvSpPr/>
          <p:nvPr/>
        </p:nvSpPr>
        <p:spPr>
          <a:xfrm>
            <a:off x="4716016" y="4518412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44" name="CaixaDeTexto 43"/>
          <p:cNvSpPr txBox="1"/>
          <p:nvPr/>
        </p:nvSpPr>
        <p:spPr>
          <a:xfrm>
            <a:off x="4788024" y="42930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46" name="Elipse 45"/>
          <p:cNvSpPr/>
          <p:nvPr/>
        </p:nvSpPr>
        <p:spPr>
          <a:xfrm>
            <a:off x="4716016" y="5013176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47" name="CaixaDeTexto 46"/>
          <p:cNvSpPr txBox="1"/>
          <p:nvPr/>
        </p:nvSpPr>
        <p:spPr>
          <a:xfrm>
            <a:off x="4788024" y="478786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49" name="Elipse 48"/>
          <p:cNvSpPr/>
          <p:nvPr/>
        </p:nvSpPr>
        <p:spPr>
          <a:xfrm>
            <a:off x="4644008" y="4086364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50" name="CaixaDeTexto 49"/>
          <p:cNvSpPr txBox="1"/>
          <p:nvPr/>
        </p:nvSpPr>
        <p:spPr>
          <a:xfrm>
            <a:off x="4716016" y="386104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</a:t>
            </a:r>
            <a:endParaRPr lang="pt-BR" dirty="0"/>
          </a:p>
        </p:txBody>
      </p:sp>
      <p:grpSp>
        <p:nvGrpSpPr>
          <p:cNvPr id="51" name="Grupo 50"/>
          <p:cNvGrpSpPr/>
          <p:nvPr/>
        </p:nvGrpSpPr>
        <p:grpSpPr>
          <a:xfrm>
            <a:off x="5076056" y="4005064"/>
            <a:ext cx="288032" cy="441340"/>
            <a:chOff x="1907704" y="3923764"/>
            <a:chExt cx="288032" cy="441340"/>
          </a:xfrm>
        </p:grpSpPr>
        <p:sp>
          <p:nvSpPr>
            <p:cNvPr id="52" name="Elipse 5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4" name="Grupo 53"/>
          <p:cNvGrpSpPr/>
          <p:nvPr/>
        </p:nvGrpSpPr>
        <p:grpSpPr>
          <a:xfrm>
            <a:off x="5292080" y="4293096"/>
            <a:ext cx="288032" cy="441340"/>
            <a:chOff x="1907704" y="3923764"/>
            <a:chExt cx="288032" cy="441340"/>
          </a:xfrm>
        </p:grpSpPr>
        <p:sp>
          <p:nvSpPr>
            <p:cNvPr id="55" name="Elipse 5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5220072" y="4797152"/>
            <a:ext cx="288032" cy="441340"/>
            <a:chOff x="1907704" y="3923764"/>
            <a:chExt cx="288032" cy="441340"/>
          </a:xfrm>
        </p:grpSpPr>
        <p:sp>
          <p:nvSpPr>
            <p:cNvPr id="58" name="Elipse 5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0" name="Grupo 59"/>
          <p:cNvGrpSpPr/>
          <p:nvPr/>
        </p:nvGrpSpPr>
        <p:grpSpPr>
          <a:xfrm>
            <a:off x="5724128" y="4643844"/>
            <a:ext cx="288032" cy="441340"/>
            <a:chOff x="1907704" y="3923764"/>
            <a:chExt cx="288032" cy="441340"/>
          </a:xfrm>
        </p:grpSpPr>
        <p:sp>
          <p:nvSpPr>
            <p:cNvPr id="61" name="Elipse 6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5580112" y="3861048"/>
            <a:ext cx="288032" cy="441340"/>
            <a:chOff x="1907704" y="3923764"/>
            <a:chExt cx="288032" cy="441340"/>
          </a:xfrm>
        </p:grpSpPr>
        <p:sp>
          <p:nvSpPr>
            <p:cNvPr id="64" name="Elipse 6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6" name="Grupo 65"/>
          <p:cNvGrpSpPr/>
          <p:nvPr/>
        </p:nvGrpSpPr>
        <p:grpSpPr>
          <a:xfrm>
            <a:off x="6156176" y="4787860"/>
            <a:ext cx="288032" cy="441340"/>
            <a:chOff x="1907704" y="3923764"/>
            <a:chExt cx="288032" cy="441340"/>
          </a:xfrm>
        </p:grpSpPr>
        <p:sp>
          <p:nvSpPr>
            <p:cNvPr id="67" name="Elipse 6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6228184" y="3851756"/>
            <a:ext cx="288032" cy="441340"/>
            <a:chOff x="1907704" y="3923764"/>
            <a:chExt cx="288032" cy="441340"/>
          </a:xfrm>
        </p:grpSpPr>
        <p:sp>
          <p:nvSpPr>
            <p:cNvPr id="70" name="Elipse 6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1" name="CaixaDeTexto 7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72" name="Grupo 71"/>
          <p:cNvGrpSpPr/>
          <p:nvPr/>
        </p:nvGrpSpPr>
        <p:grpSpPr>
          <a:xfrm>
            <a:off x="6228184" y="4283804"/>
            <a:ext cx="288032" cy="441340"/>
            <a:chOff x="1907704" y="3923764"/>
            <a:chExt cx="288032" cy="441340"/>
          </a:xfrm>
        </p:grpSpPr>
        <p:sp>
          <p:nvSpPr>
            <p:cNvPr id="73" name="Elipse 7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75" name="Grupo 74"/>
          <p:cNvGrpSpPr/>
          <p:nvPr/>
        </p:nvGrpSpPr>
        <p:grpSpPr>
          <a:xfrm>
            <a:off x="5796136" y="4211796"/>
            <a:ext cx="288032" cy="441340"/>
            <a:chOff x="1907704" y="3923764"/>
            <a:chExt cx="288032" cy="441340"/>
          </a:xfrm>
        </p:grpSpPr>
        <p:sp>
          <p:nvSpPr>
            <p:cNvPr id="76" name="Elipse 7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78" name="CaixaDeTexto 77"/>
          <p:cNvSpPr txBox="1"/>
          <p:nvPr/>
        </p:nvSpPr>
        <p:spPr>
          <a:xfrm>
            <a:off x="2411760" y="3501008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79" name="CaixaDeTexto 78"/>
          <p:cNvSpPr txBox="1"/>
          <p:nvPr/>
        </p:nvSpPr>
        <p:spPr>
          <a:xfrm>
            <a:off x="5508104" y="3501008"/>
            <a:ext cx="121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Material 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80" name="Elipse 79"/>
          <p:cNvSpPr/>
          <p:nvPr/>
        </p:nvSpPr>
        <p:spPr>
          <a:xfrm>
            <a:off x="4211960" y="3933056"/>
            <a:ext cx="792088" cy="216024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1" name="Elipse 80"/>
          <p:cNvSpPr/>
          <p:nvPr/>
        </p:nvSpPr>
        <p:spPr>
          <a:xfrm>
            <a:off x="4283968" y="4293096"/>
            <a:ext cx="792088" cy="288032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2" name="Elipse 81"/>
          <p:cNvSpPr/>
          <p:nvPr/>
        </p:nvSpPr>
        <p:spPr>
          <a:xfrm>
            <a:off x="4283968" y="4869160"/>
            <a:ext cx="792088" cy="216024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Forma-se então uma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zona de depleção</a:t>
            </a:r>
            <a:r>
              <a:rPr lang="pt-BR" dirty="0" smtClean="0"/>
              <a:t> onde há apenas íons negativos e positivos fixados pela estrutura cristalina.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411760" y="3933056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upo 4"/>
          <p:cNvGrpSpPr/>
          <p:nvPr/>
        </p:nvGrpSpPr>
        <p:grpSpPr>
          <a:xfrm>
            <a:off x="2555776" y="4571836"/>
            <a:ext cx="288032" cy="441340"/>
            <a:chOff x="1907704" y="3923764"/>
            <a:chExt cx="288032" cy="441340"/>
          </a:xfrm>
        </p:grpSpPr>
        <p:sp>
          <p:nvSpPr>
            <p:cNvPr id="6" name="Elipse 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2987824" y="4787860"/>
            <a:ext cx="288032" cy="441340"/>
            <a:chOff x="1907704" y="3923764"/>
            <a:chExt cx="288032" cy="441340"/>
          </a:xfrm>
        </p:grpSpPr>
        <p:sp>
          <p:nvSpPr>
            <p:cNvPr id="9" name="Elipse 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2483768" y="3923764"/>
            <a:ext cx="288032" cy="441340"/>
            <a:chOff x="1907704" y="3923764"/>
            <a:chExt cx="288032" cy="441340"/>
          </a:xfrm>
        </p:grpSpPr>
        <p:sp>
          <p:nvSpPr>
            <p:cNvPr id="12" name="Elipse 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2915816" y="4149080"/>
            <a:ext cx="288032" cy="441340"/>
            <a:chOff x="1907704" y="3923764"/>
            <a:chExt cx="288032" cy="441340"/>
          </a:xfrm>
        </p:grpSpPr>
        <p:sp>
          <p:nvSpPr>
            <p:cNvPr id="15" name="Elipse 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347864" y="4355812"/>
            <a:ext cx="288032" cy="441340"/>
            <a:chOff x="1907704" y="3923764"/>
            <a:chExt cx="288032" cy="441340"/>
          </a:xfrm>
        </p:grpSpPr>
        <p:sp>
          <p:nvSpPr>
            <p:cNvPr id="18" name="Elipse 1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3491880" y="4787860"/>
            <a:ext cx="288032" cy="441340"/>
            <a:chOff x="1907704" y="3923764"/>
            <a:chExt cx="288032" cy="441340"/>
          </a:xfrm>
        </p:grpSpPr>
        <p:sp>
          <p:nvSpPr>
            <p:cNvPr id="21" name="Elipse 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3851920" y="4571836"/>
            <a:ext cx="288032" cy="441340"/>
            <a:chOff x="1907704" y="3923764"/>
            <a:chExt cx="288032" cy="441340"/>
          </a:xfrm>
        </p:grpSpPr>
        <p:sp>
          <p:nvSpPr>
            <p:cNvPr id="24" name="Elipse 2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3419872" y="3861048"/>
            <a:ext cx="288032" cy="441340"/>
            <a:chOff x="1907704" y="3923764"/>
            <a:chExt cx="288032" cy="441340"/>
          </a:xfrm>
        </p:grpSpPr>
        <p:sp>
          <p:nvSpPr>
            <p:cNvPr id="27" name="Elipse 2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30" name="Elipse 29"/>
          <p:cNvSpPr/>
          <p:nvPr/>
        </p:nvSpPr>
        <p:spPr>
          <a:xfrm>
            <a:off x="4211960" y="5013176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33" name="Elipse 32"/>
          <p:cNvSpPr/>
          <p:nvPr/>
        </p:nvSpPr>
        <p:spPr>
          <a:xfrm>
            <a:off x="4211960" y="4086364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36" name="Elipse 35"/>
          <p:cNvSpPr/>
          <p:nvPr/>
        </p:nvSpPr>
        <p:spPr>
          <a:xfrm>
            <a:off x="4211960" y="4446404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grpSp>
        <p:nvGrpSpPr>
          <p:cNvPr id="29" name="Grupo 37"/>
          <p:cNvGrpSpPr/>
          <p:nvPr/>
        </p:nvGrpSpPr>
        <p:grpSpPr>
          <a:xfrm>
            <a:off x="3779912" y="4149080"/>
            <a:ext cx="288032" cy="441340"/>
            <a:chOff x="1907704" y="3923764"/>
            <a:chExt cx="288032" cy="441340"/>
          </a:xfrm>
        </p:grpSpPr>
        <p:sp>
          <p:nvSpPr>
            <p:cNvPr id="39" name="Elipse 3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41" name="Retângulo 40"/>
          <p:cNvSpPr/>
          <p:nvPr/>
        </p:nvSpPr>
        <p:spPr>
          <a:xfrm>
            <a:off x="4572000" y="3933056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Elipse 42"/>
          <p:cNvSpPr/>
          <p:nvPr/>
        </p:nvSpPr>
        <p:spPr>
          <a:xfrm>
            <a:off x="4716016" y="4518412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46" name="Elipse 45"/>
          <p:cNvSpPr/>
          <p:nvPr/>
        </p:nvSpPr>
        <p:spPr>
          <a:xfrm>
            <a:off x="4716016" y="5013176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49" name="Elipse 48"/>
          <p:cNvSpPr/>
          <p:nvPr/>
        </p:nvSpPr>
        <p:spPr>
          <a:xfrm>
            <a:off x="4644008" y="4086364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grpSp>
        <p:nvGrpSpPr>
          <p:cNvPr id="32" name="Grupo 50"/>
          <p:cNvGrpSpPr/>
          <p:nvPr/>
        </p:nvGrpSpPr>
        <p:grpSpPr>
          <a:xfrm>
            <a:off x="5076056" y="4005064"/>
            <a:ext cx="288032" cy="441340"/>
            <a:chOff x="1907704" y="3923764"/>
            <a:chExt cx="288032" cy="441340"/>
          </a:xfrm>
        </p:grpSpPr>
        <p:sp>
          <p:nvSpPr>
            <p:cNvPr id="52" name="Elipse 5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5" name="Grupo 53"/>
          <p:cNvGrpSpPr/>
          <p:nvPr/>
        </p:nvGrpSpPr>
        <p:grpSpPr>
          <a:xfrm>
            <a:off x="5292080" y="4293096"/>
            <a:ext cx="288032" cy="441340"/>
            <a:chOff x="1907704" y="3923764"/>
            <a:chExt cx="288032" cy="441340"/>
          </a:xfrm>
        </p:grpSpPr>
        <p:sp>
          <p:nvSpPr>
            <p:cNvPr id="55" name="Elipse 5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8" name="Grupo 56"/>
          <p:cNvGrpSpPr/>
          <p:nvPr/>
        </p:nvGrpSpPr>
        <p:grpSpPr>
          <a:xfrm>
            <a:off x="5220072" y="4797152"/>
            <a:ext cx="288032" cy="441340"/>
            <a:chOff x="1907704" y="3923764"/>
            <a:chExt cx="288032" cy="441340"/>
          </a:xfrm>
        </p:grpSpPr>
        <p:sp>
          <p:nvSpPr>
            <p:cNvPr id="58" name="Elipse 5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42" name="Grupo 59"/>
          <p:cNvGrpSpPr/>
          <p:nvPr/>
        </p:nvGrpSpPr>
        <p:grpSpPr>
          <a:xfrm>
            <a:off x="5724128" y="4643844"/>
            <a:ext cx="288032" cy="441340"/>
            <a:chOff x="1907704" y="3923764"/>
            <a:chExt cx="288032" cy="441340"/>
          </a:xfrm>
        </p:grpSpPr>
        <p:sp>
          <p:nvSpPr>
            <p:cNvPr id="61" name="Elipse 6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45" name="Grupo 62"/>
          <p:cNvGrpSpPr/>
          <p:nvPr/>
        </p:nvGrpSpPr>
        <p:grpSpPr>
          <a:xfrm>
            <a:off x="5580112" y="3861048"/>
            <a:ext cx="288032" cy="441340"/>
            <a:chOff x="1907704" y="3923764"/>
            <a:chExt cx="288032" cy="441340"/>
          </a:xfrm>
        </p:grpSpPr>
        <p:sp>
          <p:nvSpPr>
            <p:cNvPr id="64" name="Elipse 6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48" name="Grupo 65"/>
          <p:cNvGrpSpPr/>
          <p:nvPr/>
        </p:nvGrpSpPr>
        <p:grpSpPr>
          <a:xfrm>
            <a:off x="6156176" y="4787860"/>
            <a:ext cx="288032" cy="441340"/>
            <a:chOff x="1907704" y="3923764"/>
            <a:chExt cx="288032" cy="441340"/>
          </a:xfrm>
        </p:grpSpPr>
        <p:sp>
          <p:nvSpPr>
            <p:cNvPr id="67" name="Elipse 6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1" name="Grupo 68"/>
          <p:cNvGrpSpPr/>
          <p:nvPr/>
        </p:nvGrpSpPr>
        <p:grpSpPr>
          <a:xfrm>
            <a:off x="6228184" y="3851756"/>
            <a:ext cx="288032" cy="441340"/>
            <a:chOff x="1907704" y="3923764"/>
            <a:chExt cx="288032" cy="441340"/>
          </a:xfrm>
        </p:grpSpPr>
        <p:sp>
          <p:nvSpPr>
            <p:cNvPr id="70" name="Elipse 6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1" name="CaixaDeTexto 7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4" name="Grupo 71"/>
          <p:cNvGrpSpPr/>
          <p:nvPr/>
        </p:nvGrpSpPr>
        <p:grpSpPr>
          <a:xfrm>
            <a:off x="6228184" y="4283804"/>
            <a:ext cx="288032" cy="441340"/>
            <a:chOff x="1907704" y="3923764"/>
            <a:chExt cx="288032" cy="441340"/>
          </a:xfrm>
        </p:grpSpPr>
        <p:sp>
          <p:nvSpPr>
            <p:cNvPr id="73" name="Elipse 7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7" name="Grupo 74"/>
          <p:cNvGrpSpPr/>
          <p:nvPr/>
        </p:nvGrpSpPr>
        <p:grpSpPr>
          <a:xfrm>
            <a:off x="5796136" y="4211796"/>
            <a:ext cx="288032" cy="441340"/>
            <a:chOff x="1907704" y="3923764"/>
            <a:chExt cx="288032" cy="441340"/>
          </a:xfrm>
        </p:grpSpPr>
        <p:sp>
          <p:nvSpPr>
            <p:cNvPr id="76" name="Elipse 7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78" name="CaixaDeTexto 77"/>
          <p:cNvSpPr txBox="1"/>
          <p:nvPr/>
        </p:nvSpPr>
        <p:spPr>
          <a:xfrm>
            <a:off x="2411760" y="3501008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79" name="CaixaDeTexto 78"/>
          <p:cNvSpPr txBox="1"/>
          <p:nvPr/>
        </p:nvSpPr>
        <p:spPr>
          <a:xfrm>
            <a:off x="5508104" y="3501008"/>
            <a:ext cx="121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Material 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83" name="Retângulo 82"/>
          <p:cNvSpPr/>
          <p:nvPr/>
        </p:nvSpPr>
        <p:spPr>
          <a:xfrm>
            <a:off x="4139952" y="3933056"/>
            <a:ext cx="864096" cy="1440160"/>
          </a:xfrm>
          <a:prstGeom prst="rect">
            <a:avLst/>
          </a:prstGeom>
          <a:solidFill>
            <a:srgbClr val="C0000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 tamanho da zona de depleção depende:</a:t>
            </a:r>
          </a:p>
          <a:p>
            <a:pPr lvl="1"/>
            <a:r>
              <a:rPr lang="pt-BR" dirty="0" smtClean="0"/>
              <a:t>Do material intrínseco (Si, Ge)</a:t>
            </a:r>
          </a:p>
          <a:p>
            <a:pPr lvl="1"/>
            <a:r>
              <a:rPr lang="pt-BR" dirty="0" smtClean="0"/>
              <a:t>Da quantidade de impurezas</a:t>
            </a:r>
          </a:p>
          <a:p>
            <a:r>
              <a:rPr lang="pt-BR" dirty="0" smtClean="0"/>
              <a:t>Por que outros elétrons livres (e “lacunas” livres) não atravessam a zona de depleção, aumentando-a?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Aplicando uma tensão (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polarização inversa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Elétrons são atraídos para potencial positivo</a:t>
            </a:r>
          </a:p>
          <a:p>
            <a:pPr lvl="1"/>
            <a:r>
              <a:rPr lang="pt-BR" dirty="0" smtClean="0"/>
              <a:t>“Lacunas” são atraídas para potencial negativo</a:t>
            </a:r>
            <a:endParaRPr lang="pt-BR" dirty="0"/>
          </a:p>
        </p:txBody>
      </p:sp>
      <p:cxnSp>
        <p:nvCxnSpPr>
          <p:cNvPr id="72" name="Conector reto 71"/>
          <p:cNvCxnSpPr/>
          <p:nvPr/>
        </p:nvCxnSpPr>
        <p:spPr>
          <a:xfrm>
            <a:off x="6732240" y="4797152"/>
            <a:ext cx="72008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to 79"/>
          <p:cNvCxnSpPr/>
          <p:nvPr/>
        </p:nvCxnSpPr>
        <p:spPr>
          <a:xfrm rot="5400000">
            <a:off x="6732240" y="5517232"/>
            <a:ext cx="144016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to 81"/>
          <p:cNvCxnSpPr/>
          <p:nvPr/>
        </p:nvCxnSpPr>
        <p:spPr>
          <a:xfrm rot="10800000">
            <a:off x="4644008" y="6237312"/>
            <a:ext cx="28083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to 84"/>
          <p:cNvCxnSpPr/>
          <p:nvPr/>
        </p:nvCxnSpPr>
        <p:spPr>
          <a:xfrm rot="10800000">
            <a:off x="1691680" y="4797152"/>
            <a:ext cx="72008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to 86"/>
          <p:cNvCxnSpPr/>
          <p:nvPr/>
        </p:nvCxnSpPr>
        <p:spPr>
          <a:xfrm rot="5400000">
            <a:off x="971600" y="5517232"/>
            <a:ext cx="144016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to 88"/>
          <p:cNvCxnSpPr/>
          <p:nvPr/>
        </p:nvCxnSpPr>
        <p:spPr>
          <a:xfrm>
            <a:off x="1691680" y="6237312"/>
            <a:ext cx="28083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tângulo 91"/>
          <p:cNvSpPr/>
          <p:nvPr/>
        </p:nvSpPr>
        <p:spPr>
          <a:xfrm>
            <a:off x="2411760" y="4077072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93" name="Grupo 92"/>
          <p:cNvGrpSpPr/>
          <p:nvPr/>
        </p:nvGrpSpPr>
        <p:grpSpPr>
          <a:xfrm>
            <a:off x="2555776" y="4715852"/>
            <a:ext cx="288032" cy="441340"/>
            <a:chOff x="1907704" y="3923764"/>
            <a:chExt cx="288032" cy="441340"/>
          </a:xfrm>
        </p:grpSpPr>
        <p:sp>
          <p:nvSpPr>
            <p:cNvPr id="94" name="Elipse 9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5" name="CaixaDeTexto 9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6" name="Grupo 95"/>
          <p:cNvGrpSpPr/>
          <p:nvPr/>
        </p:nvGrpSpPr>
        <p:grpSpPr>
          <a:xfrm>
            <a:off x="2987824" y="4931876"/>
            <a:ext cx="288032" cy="441340"/>
            <a:chOff x="1907704" y="3923764"/>
            <a:chExt cx="288032" cy="441340"/>
          </a:xfrm>
        </p:grpSpPr>
        <p:sp>
          <p:nvSpPr>
            <p:cNvPr id="97" name="Elipse 9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8" name="CaixaDeTexto 9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9" name="Grupo 98"/>
          <p:cNvGrpSpPr/>
          <p:nvPr/>
        </p:nvGrpSpPr>
        <p:grpSpPr>
          <a:xfrm>
            <a:off x="2483768" y="4067780"/>
            <a:ext cx="288032" cy="441340"/>
            <a:chOff x="1907704" y="3923764"/>
            <a:chExt cx="288032" cy="441340"/>
          </a:xfrm>
        </p:grpSpPr>
        <p:sp>
          <p:nvSpPr>
            <p:cNvPr id="100" name="Elipse 9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1" name="CaixaDeTexto 10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02" name="Grupo 101"/>
          <p:cNvGrpSpPr/>
          <p:nvPr/>
        </p:nvGrpSpPr>
        <p:grpSpPr>
          <a:xfrm>
            <a:off x="2915816" y="4293096"/>
            <a:ext cx="288032" cy="441340"/>
            <a:chOff x="1907704" y="3923764"/>
            <a:chExt cx="288032" cy="441340"/>
          </a:xfrm>
        </p:grpSpPr>
        <p:sp>
          <p:nvSpPr>
            <p:cNvPr id="103" name="Elipse 10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05" name="Grupo 104"/>
          <p:cNvGrpSpPr/>
          <p:nvPr/>
        </p:nvGrpSpPr>
        <p:grpSpPr>
          <a:xfrm>
            <a:off x="3347864" y="4499828"/>
            <a:ext cx="288032" cy="441340"/>
            <a:chOff x="1907704" y="3923764"/>
            <a:chExt cx="288032" cy="441340"/>
          </a:xfrm>
        </p:grpSpPr>
        <p:sp>
          <p:nvSpPr>
            <p:cNvPr id="106" name="Elipse 10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7" name="CaixaDeTexto 10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08" name="Grupo 107"/>
          <p:cNvGrpSpPr/>
          <p:nvPr/>
        </p:nvGrpSpPr>
        <p:grpSpPr>
          <a:xfrm>
            <a:off x="3491880" y="4931876"/>
            <a:ext cx="288032" cy="441340"/>
            <a:chOff x="1907704" y="3923764"/>
            <a:chExt cx="288032" cy="441340"/>
          </a:xfrm>
        </p:grpSpPr>
        <p:sp>
          <p:nvSpPr>
            <p:cNvPr id="109" name="Elipse 10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10" name="CaixaDeTexto 10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1" name="Grupo 110"/>
          <p:cNvGrpSpPr/>
          <p:nvPr/>
        </p:nvGrpSpPr>
        <p:grpSpPr>
          <a:xfrm>
            <a:off x="3851920" y="4715852"/>
            <a:ext cx="288032" cy="441340"/>
            <a:chOff x="1907704" y="3923764"/>
            <a:chExt cx="288032" cy="441340"/>
          </a:xfrm>
        </p:grpSpPr>
        <p:sp>
          <p:nvSpPr>
            <p:cNvPr id="112" name="Elipse 1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13" name="CaixaDeTexto 1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4" name="Grupo 113"/>
          <p:cNvGrpSpPr/>
          <p:nvPr/>
        </p:nvGrpSpPr>
        <p:grpSpPr>
          <a:xfrm>
            <a:off x="3419872" y="4005064"/>
            <a:ext cx="288032" cy="441340"/>
            <a:chOff x="1907704" y="3923764"/>
            <a:chExt cx="288032" cy="441340"/>
          </a:xfrm>
        </p:grpSpPr>
        <p:sp>
          <p:nvSpPr>
            <p:cNvPr id="115" name="Elipse 1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16" name="CaixaDeTexto 1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117" name="Elipse 116"/>
          <p:cNvSpPr/>
          <p:nvPr/>
        </p:nvSpPr>
        <p:spPr>
          <a:xfrm>
            <a:off x="4211960" y="5157192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18" name="Elipse 117"/>
          <p:cNvSpPr/>
          <p:nvPr/>
        </p:nvSpPr>
        <p:spPr>
          <a:xfrm>
            <a:off x="4211960" y="4230380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19" name="Elipse 118"/>
          <p:cNvSpPr/>
          <p:nvPr/>
        </p:nvSpPr>
        <p:spPr>
          <a:xfrm>
            <a:off x="4211960" y="4590420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grpSp>
        <p:nvGrpSpPr>
          <p:cNvPr id="120" name="Grupo 37"/>
          <p:cNvGrpSpPr/>
          <p:nvPr/>
        </p:nvGrpSpPr>
        <p:grpSpPr>
          <a:xfrm>
            <a:off x="3779912" y="4293096"/>
            <a:ext cx="288032" cy="441340"/>
            <a:chOff x="1907704" y="3923764"/>
            <a:chExt cx="288032" cy="441340"/>
          </a:xfrm>
        </p:grpSpPr>
        <p:sp>
          <p:nvSpPr>
            <p:cNvPr id="121" name="Elipse 1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22" name="CaixaDeTexto 1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123" name="Retângulo 122"/>
          <p:cNvSpPr/>
          <p:nvPr/>
        </p:nvSpPr>
        <p:spPr>
          <a:xfrm>
            <a:off x="4572000" y="4077072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4" name="Elipse 123"/>
          <p:cNvSpPr/>
          <p:nvPr/>
        </p:nvSpPr>
        <p:spPr>
          <a:xfrm>
            <a:off x="4716016" y="4662428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5" name="Elipse 124"/>
          <p:cNvSpPr/>
          <p:nvPr/>
        </p:nvSpPr>
        <p:spPr>
          <a:xfrm>
            <a:off x="4716016" y="5157192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6" name="Elipse 125"/>
          <p:cNvSpPr/>
          <p:nvPr/>
        </p:nvSpPr>
        <p:spPr>
          <a:xfrm>
            <a:off x="4644008" y="4230380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grpSp>
        <p:nvGrpSpPr>
          <p:cNvPr id="127" name="Grupo 50"/>
          <p:cNvGrpSpPr/>
          <p:nvPr/>
        </p:nvGrpSpPr>
        <p:grpSpPr>
          <a:xfrm>
            <a:off x="5076056" y="4149080"/>
            <a:ext cx="288032" cy="441340"/>
            <a:chOff x="1907704" y="3923764"/>
            <a:chExt cx="288032" cy="441340"/>
          </a:xfrm>
        </p:grpSpPr>
        <p:sp>
          <p:nvSpPr>
            <p:cNvPr id="128" name="Elipse 12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29" name="CaixaDeTexto 12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30" name="Grupo 53"/>
          <p:cNvGrpSpPr/>
          <p:nvPr/>
        </p:nvGrpSpPr>
        <p:grpSpPr>
          <a:xfrm>
            <a:off x="5292080" y="4437112"/>
            <a:ext cx="288032" cy="441340"/>
            <a:chOff x="1907704" y="3923764"/>
            <a:chExt cx="288032" cy="441340"/>
          </a:xfrm>
        </p:grpSpPr>
        <p:sp>
          <p:nvSpPr>
            <p:cNvPr id="131" name="Elipse 13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2" name="CaixaDeTexto 13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33" name="Grupo 56"/>
          <p:cNvGrpSpPr/>
          <p:nvPr/>
        </p:nvGrpSpPr>
        <p:grpSpPr>
          <a:xfrm>
            <a:off x="5220072" y="4941168"/>
            <a:ext cx="288032" cy="441340"/>
            <a:chOff x="1907704" y="3923764"/>
            <a:chExt cx="288032" cy="441340"/>
          </a:xfrm>
        </p:grpSpPr>
        <p:sp>
          <p:nvSpPr>
            <p:cNvPr id="134" name="Elipse 13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5" name="CaixaDeTexto 13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36" name="Grupo 59"/>
          <p:cNvGrpSpPr/>
          <p:nvPr/>
        </p:nvGrpSpPr>
        <p:grpSpPr>
          <a:xfrm>
            <a:off x="5724128" y="4787860"/>
            <a:ext cx="288032" cy="441340"/>
            <a:chOff x="1907704" y="3923764"/>
            <a:chExt cx="288032" cy="441340"/>
          </a:xfrm>
        </p:grpSpPr>
        <p:sp>
          <p:nvSpPr>
            <p:cNvPr id="137" name="Elipse 13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8" name="CaixaDeTexto 13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39" name="Grupo 62"/>
          <p:cNvGrpSpPr/>
          <p:nvPr/>
        </p:nvGrpSpPr>
        <p:grpSpPr>
          <a:xfrm>
            <a:off x="5580112" y="4005064"/>
            <a:ext cx="288032" cy="441340"/>
            <a:chOff x="1907704" y="3923764"/>
            <a:chExt cx="288032" cy="441340"/>
          </a:xfrm>
        </p:grpSpPr>
        <p:sp>
          <p:nvSpPr>
            <p:cNvPr id="140" name="Elipse 13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1" name="CaixaDeTexto 14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42" name="Grupo 65"/>
          <p:cNvGrpSpPr/>
          <p:nvPr/>
        </p:nvGrpSpPr>
        <p:grpSpPr>
          <a:xfrm>
            <a:off x="6156176" y="4931876"/>
            <a:ext cx="288032" cy="441340"/>
            <a:chOff x="1907704" y="3923764"/>
            <a:chExt cx="288032" cy="441340"/>
          </a:xfrm>
        </p:grpSpPr>
        <p:sp>
          <p:nvSpPr>
            <p:cNvPr id="143" name="Elipse 14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4" name="CaixaDeTexto 14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45" name="Grupo 68"/>
          <p:cNvGrpSpPr/>
          <p:nvPr/>
        </p:nvGrpSpPr>
        <p:grpSpPr>
          <a:xfrm>
            <a:off x="6228184" y="3995772"/>
            <a:ext cx="288032" cy="441340"/>
            <a:chOff x="1907704" y="3923764"/>
            <a:chExt cx="288032" cy="441340"/>
          </a:xfrm>
        </p:grpSpPr>
        <p:sp>
          <p:nvSpPr>
            <p:cNvPr id="146" name="Elipse 14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7" name="CaixaDeTexto 14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48" name="Grupo 71"/>
          <p:cNvGrpSpPr/>
          <p:nvPr/>
        </p:nvGrpSpPr>
        <p:grpSpPr>
          <a:xfrm>
            <a:off x="6228184" y="4427820"/>
            <a:ext cx="288032" cy="441340"/>
            <a:chOff x="1907704" y="3923764"/>
            <a:chExt cx="288032" cy="441340"/>
          </a:xfrm>
        </p:grpSpPr>
        <p:sp>
          <p:nvSpPr>
            <p:cNvPr id="149" name="Elipse 14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50" name="CaixaDeTexto 14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51" name="Grupo 74"/>
          <p:cNvGrpSpPr/>
          <p:nvPr/>
        </p:nvGrpSpPr>
        <p:grpSpPr>
          <a:xfrm>
            <a:off x="5796136" y="4355812"/>
            <a:ext cx="288032" cy="441340"/>
            <a:chOff x="1907704" y="3923764"/>
            <a:chExt cx="288032" cy="441340"/>
          </a:xfrm>
        </p:grpSpPr>
        <p:sp>
          <p:nvSpPr>
            <p:cNvPr id="152" name="Elipse 15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53" name="CaixaDeTexto 15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54" name="CaixaDeTexto 153"/>
          <p:cNvSpPr txBox="1"/>
          <p:nvPr/>
        </p:nvSpPr>
        <p:spPr>
          <a:xfrm>
            <a:off x="2411760" y="364502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55" name="CaixaDeTexto 154"/>
          <p:cNvSpPr txBox="1"/>
          <p:nvPr/>
        </p:nvSpPr>
        <p:spPr>
          <a:xfrm>
            <a:off x="5508104" y="3645024"/>
            <a:ext cx="121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Material 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56" name="Retângulo 155"/>
          <p:cNvSpPr/>
          <p:nvPr/>
        </p:nvSpPr>
        <p:spPr>
          <a:xfrm>
            <a:off x="4139952" y="4077072"/>
            <a:ext cx="864096" cy="1440160"/>
          </a:xfrm>
          <a:prstGeom prst="rect">
            <a:avLst/>
          </a:prstGeom>
          <a:solidFill>
            <a:srgbClr val="C0000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8" name="Conector reto 157"/>
          <p:cNvCxnSpPr/>
          <p:nvPr/>
        </p:nvCxnSpPr>
        <p:spPr>
          <a:xfrm rot="5400000">
            <a:off x="4139952" y="6237312"/>
            <a:ext cx="10081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reto 160"/>
          <p:cNvCxnSpPr/>
          <p:nvPr/>
        </p:nvCxnSpPr>
        <p:spPr>
          <a:xfrm rot="5400000">
            <a:off x="4283968" y="6237312"/>
            <a:ext cx="432048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pt-BR" dirty="0" smtClean="0"/>
              <a:t>Aumento da zona de depleção, impedindo elétrons livre alcançarem “lacunas” livres através dessa zona.</a:t>
            </a:r>
          </a:p>
          <a:p>
            <a:pPr lvl="1"/>
            <a:r>
              <a:rPr lang="pt-BR" dirty="0" smtClean="0"/>
              <a:t>Presença de corrente reversa (saturação) – I</a:t>
            </a:r>
            <a:r>
              <a:rPr lang="pt-BR" baseline="-25000" dirty="0" smtClean="0"/>
              <a:t>s</a:t>
            </a:r>
          </a:p>
          <a:p>
            <a:pPr lvl="2"/>
            <a:r>
              <a:rPr lang="pt-BR" dirty="0" smtClean="0"/>
              <a:t>Devido a impurezas – minoritárias – dos materiais.</a:t>
            </a:r>
            <a:endParaRPr lang="pt-BR" dirty="0"/>
          </a:p>
        </p:txBody>
      </p:sp>
      <p:cxnSp>
        <p:nvCxnSpPr>
          <p:cNvPr id="72" name="Conector reto 71"/>
          <p:cNvCxnSpPr/>
          <p:nvPr/>
        </p:nvCxnSpPr>
        <p:spPr>
          <a:xfrm>
            <a:off x="6732240" y="4797152"/>
            <a:ext cx="72008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to 79"/>
          <p:cNvCxnSpPr/>
          <p:nvPr/>
        </p:nvCxnSpPr>
        <p:spPr>
          <a:xfrm rot="5400000">
            <a:off x="6732240" y="5517232"/>
            <a:ext cx="144016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to 81"/>
          <p:cNvCxnSpPr/>
          <p:nvPr/>
        </p:nvCxnSpPr>
        <p:spPr>
          <a:xfrm rot="10800000">
            <a:off x="4644008" y="6237312"/>
            <a:ext cx="28083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to 84"/>
          <p:cNvCxnSpPr/>
          <p:nvPr/>
        </p:nvCxnSpPr>
        <p:spPr>
          <a:xfrm rot="10800000">
            <a:off x="1691680" y="4797152"/>
            <a:ext cx="72008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to 86"/>
          <p:cNvCxnSpPr/>
          <p:nvPr/>
        </p:nvCxnSpPr>
        <p:spPr>
          <a:xfrm rot="5400000">
            <a:off x="971600" y="5517232"/>
            <a:ext cx="144016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to 88"/>
          <p:cNvCxnSpPr/>
          <p:nvPr/>
        </p:nvCxnSpPr>
        <p:spPr>
          <a:xfrm>
            <a:off x="1691680" y="6237312"/>
            <a:ext cx="28083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tângulo 91"/>
          <p:cNvSpPr/>
          <p:nvPr/>
        </p:nvSpPr>
        <p:spPr>
          <a:xfrm>
            <a:off x="2411760" y="4077072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" name="Grupo 92"/>
          <p:cNvGrpSpPr/>
          <p:nvPr/>
        </p:nvGrpSpPr>
        <p:grpSpPr>
          <a:xfrm>
            <a:off x="2555776" y="4715852"/>
            <a:ext cx="288032" cy="441340"/>
            <a:chOff x="1907704" y="3923764"/>
            <a:chExt cx="288032" cy="441340"/>
          </a:xfrm>
        </p:grpSpPr>
        <p:sp>
          <p:nvSpPr>
            <p:cNvPr id="94" name="Elipse 9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5" name="CaixaDeTexto 9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" name="Grupo 95"/>
          <p:cNvGrpSpPr/>
          <p:nvPr/>
        </p:nvGrpSpPr>
        <p:grpSpPr>
          <a:xfrm>
            <a:off x="2987824" y="4931876"/>
            <a:ext cx="288032" cy="441340"/>
            <a:chOff x="1907704" y="3923764"/>
            <a:chExt cx="288032" cy="441340"/>
          </a:xfrm>
        </p:grpSpPr>
        <p:sp>
          <p:nvSpPr>
            <p:cNvPr id="97" name="Elipse 9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8" name="CaixaDeTexto 9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6" name="Grupo 98"/>
          <p:cNvGrpSpPr/>
          <p:nvPr/>
        </p:nvGrpSpPr>
        <p:grpSpPr>
          <a:xfrm>
            <a:off x="2483768" y="4067780"/>
            <a:ext cx="288032" cy="441340"/>
            <a:chOff x="1907704" y="3923764"/>
            <a:chExt cx="288032" cy="441340"/>
          </a:xfrm>
        </p:grpSpPr>
        <p:sp>
          <p:nvSpPr>
            <p:cNvPr id="100" name="Elipse 9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1" name="CaixaDeTexto 10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7" name="Grupo 101"/>
          <p:cNvGrpSpPr/>
          <p:nvPr/>
        </p:nvGrpSpPr>
        <p:grpSpPr>
          <a:xfrm>
            <a:off x="2915816" y="4293096"/>
            <a:ext cx="288032" cy="441340"/>
            <a:chOff x="1907704" y="3923764"/>
            <a:chExt cx="288032" cy="441340"/>
          </a:xfrm>
        </p:grpSpPr>
        <p:sp>
          <p:nvSpPr>
            <p:cNvPr id="103" name="Elipse 10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" name="Grupo 104"/>
          <p:cNvGrpSpPr/>
          <p:nvPr/>
        </p:nvGrpSpPr>
        <p:grpSpPr>
          <a:xfrm>
            <a:off x="3347864" y="4499828"/>
            <a:ext cx="288032" cy="441340"/>
            <a:chOff x="1907704" y="3923764"/>
            <a:chExt cx="288032" cy="441340"/>
          </a:xfrm>
        </p:grpSpPr>
        <p:sp>
          <p:nvSpPr>
            <p:cNvPr id="106" name="Elipse 10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7" name="CaixaDeTexto 10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" name="Grupo 107"/>
          <p:cNvGrpSpPr/>
          <p:nvPr/>
        </p:nvGrpSpPr>
        <p:grpSpPr>
          <a:xfrm>
            <a:off x="3491880" y="4931876"/>
            <a:ext cx="288032" cy="441340"/>
            <a:chOff x="1907704" y="3923764"/>
            <a:chExt cx="288032" cy="441340"/>
          </a:xfrm>
        </p:grpSpPr>
        <p:sp>
          <p:nvSpPr>
            <p:cNvPr id="109" name="Elipse 10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10" name="CaixaDeTexto 10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112" name="Elipse 111"/>
          <p:cNvSpPr/>
          <p:nvPr/>
        </p:nvSpPr>
        <p:spPr>
          <a:xfrm>
            <a:off x="3851920" y="4941168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13" name="CaixaDeTexto 112"/>
          <p:cNvSpPr txBox="1"/>
          <p:nvPr/>
        </p:nvSpPr>
        <p:spPr>
          <a:xfrm>
            <a:off x="2483768" y="515719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+</a:t>
            </a:r>
            <a:endParaRPr lang="pt-BR" dirty="0"/>
          </a:p>
        </p:txBody>
      </p:sp>
      <p:grpSp>
        <p:nvGrpSpPr>
          <p:cNvPr id="11" name="Grupo 113"/>
          <p:cNvGrpSpPr/>
          <p:nvPr/>
        </p:nvGrpSpPr>
        <p:grpSpPr>
          <a:xfrm>
            <a:off x="3419872" y="4005064"/>
            <a:ext cx="288032" cy="441340"/>
            <a:chOff x="1907704" y="3923764"/>
            <a:chExt cx="288032" cy="441340"/>
          </a:xfrm>
        </p:grpSpPr>
        <p:sp>
          <p:nvSpPr>
            <p:cNvPr id="115" name="Elipse 1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16" name="CaixaDeTexto 1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117" name="Elipse 116"/>
          <p:cNvSpPr/>
          <p:nvPr/>
        </p:nvSpPr>
        <p:spPr>
          <a:xfrm>
            <a:off x="4211960" y="5157192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18" name="Elipse 117"/>
          <p:cNvSpPr/>
          <p:nvPr/>
        </p:nvSpPr>
        <p:spPr>
          <a:xfrm>
            <a:off x="4211960" y="4230380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19" name="Elipse 118"/>
          <p:cNvSpPr/>
          <p:nvPr/>
        </p:nvSpPr>
        <p:spPr>
          <a:xfrm>
            <a:off x="4211960" y="4590420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21" name="Elipse 120"/>
          <p:cNvSpPr/>
          <p:nvPr/>
        </p:nvSpPr>
        <p:spPr>
          <a:xfrm>
            <a:off x="3779912" y="4518412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22" name="CaixaDeTexto 121"/>
          <p:cNvSpPr txBox="1"/>
          <p:nvPr/>
        </p:nvSpPr>
        <p:spPr>
          <a:xfrm>
            <a:off x="2483768" y="450912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3" name="Retângulo 122"/>
          <p:cNvSpPr/>
          <p:nvPr/>
        </p:nvSpPr>
        <p:spPr>
          <a:xfrm>
            <a:off x="4572000" y="4077072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4" name="Elipse 123"/>
          <p:cNvSpPr/>
          <p:nvPr/>
        </p:nvSpPr>
        <p:spPr>
          <a:xfrm>
            <a:off x="4716016" y="4662428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5" name="Elipse 124"/>
          <p:cNvSpPr/>
          <p:nvPr/>
        </p:nvSpPr>
        <p:spPr>
          <a:xfrm>
            <a:off x="4716016" y="5157192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6" name="Elipse 125"/>
          <p:cNvSpPr/>
          <p:nvPr/>
        </p:nvSpPr>
        <p:spPr>
          <a:xfrm>
            <a:off x="4644008" y="4230380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8" name="Elipse 127"/>
          <p:cNvSpPr/>
          <p:nvPr/>
        </p:nvSpPr>
        <p:spPr>
          <a:xfrm>
            <a:off x="5076056" y="4374396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9" name="CaixaDeTexto 128"/>
          <p:cNvSpPr txBox="1"/>
          <p:nvPr/>
        </p:nvSpPr>
        <p:spPr>
          <a:xfrm>
            <a:off x="6516216" y="42930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</a:t>
            </a:r>
            <a:endParaRPr lang="pt-BR" dirty="0"/>
          </a:p>
        </p:txBody>
      </p:sp>
      <p:grpSp>
        <p:nvGrpSpPr>
          <p:cNvPr id="14" name="Grupo 53"/>
          <p:cNvGrpSpPr/>
          <p:nvPr/>
        </p:nvGrpSpPr>
        <p:grpSpPr>
          <a:xfrm>
            <a:off x="5292080" y="4437112"/>
            <a:ext cx="288032" cy="441340"/>
            <a:chOff x="1907704" y="3923764"/>
            <a:chExt cx="288032" cy="441340"/>
          </a:xfrm>
        </p:grpSpPr>
        <p:sp>
          <p:nvSpPr>
            <p:cNvPr id="131" name="Elipse 13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2" name="CaixaDeTexto 13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5" name="Grupo 56"/>
          <p:cNvGrpSpPr/>
          <p:nvPr/>
        </p:nvGrpSpPr>
        <p:grpSpPr>
          <a:xfrm>
            <a:off x="5220072" y="4941168"/>
            <a:ext cx="288032" cy="441340"/>
            <a:chOff x="1907704" y="3923764"/>
            <a:chExt cx="288032" cy="441340"/>
          </a:xfrm>
        </p:grpSpPr>
        <p:sp>
          <p:nvSpPr>
            <p:cNvPr id="134" name="Elipse 13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5" name="CaixaDeTexto 13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6" name="Grupo 59"/>
          <p:cNvGrpSpPr/>
          <p:nvPr/>
        </p:nvGrpSpPr>
        <p:grpSpPr>
          <a:xfrm>
            <a:off x="5724128" y="4787860"/>
            <a:ext cx="288032" cy="441340"/>
            <a:chOff x="1907704" y="3923764"/>
            <a:chExt cx="288032" cy="441340"/>
          </a:xfrm>
        </p:grpSpPr>
        <p:sp>
          <p:nvSpPr>
            <p:cNvPr id="137" name="Elipse 13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8" name="CaixaDeTexto 13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7" name="Grupo 62"/>
          <p:cNvGrpSpPr/>
          <p:nvPr/>
        </p:nvGrpSpPr>
        <p:grpSpPr>
          <a:xfrm>
            <a:off x="5580112" y="4005064"/>
            <a:ext cx="288032" cy="441340"/>
            <a:chOff x="1907704" y="3923764"/>
            <a:chExt cx="288032" cy="441340"/>
          </a:xfrm>
        </p:grpSpPr>
        <p:sp>
          <p:nvSpPr>
            <p:cNvPr id="140" name="Elipse 13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1" name="CaixaDeTexto 14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8" name="Grupo 65"/>
          <p:cNvGrpSpPr/>
          <p:nvPr/>
        </p:nvGrpSpPr>
        <p:grpSpPr>
          <a:xfrm>
            <a:off x="6156176" y="4931876"/>
            <a:ext cx="288032" cy="441340"/>
            <a:chOff x="1907704" y="3923764"/>
            <a:chExt cx="288032" cy="441340"/>
          </a:xfrm>
        </p:grpSpPr>
        <p:sp>
          <p:nvSpPr>
            <p:cNvPr id="143" name="Elipse 14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4" name="CaixaDeTexto 14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9" name="Grupo 68"/>
          <p:cNvGrpSpPr/>
          <p:nvPr/>
        </p:nvGrpSpPr>
        <p:grpSpPr>
          <a:xfrm>
            <a:off x="6228184" y="3995772"/>
            <a:ext cx="288032" cy="441340"/>
            <a:chOff x="1907704" y="3923764"/>
            <a:chExt cx="288032" cy="441340"/>
          </a:xfrm>
        </p:grpSpPr>
        <p:sp>
          <p:nvSpPr>
            <p:cNvPr id="146" name="Elipse 14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7" name="CaixaDeTexto 14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0" name="Grupo 71"/>
          <p:cNvGrpSpPr/>
          <p:nvPr/>
        </p:nvGrpSpPr>
        <p:grpSpPr>
          <a:xfrm>
            <a:off x="6228184" y="4427820"/>
            <a:ext cx="288032" cy="441340"/>
            <a:chOff x="1907704" y="3923764"/>
            <a:chExt cx="288032" cy="441340"/>
          </a:xfrm>
        </p:grpSpPr>
        <p:sp>
          <p:nvSpPr>
            <p:cNvPr id="149" name="Elipse 14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50" name="CaixaDeTexto 14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1" name="Grupo 74"/>
          <p:cNvGrpSpPr/>
          <p:nvPr/>
        </p:nvGrpSpPr>
        <p:grpSpPr>
          <a:xfrm>
            <a:off x="5796136" y="4355812"/>
            <a:ext cx="288032" cy="441340"/>
            <a:chOff x="1907704" y="3923764"/>
            <a:chExt cx="288032" cy="441340"/>
          </a:xfrm>
        </p:grpSpPr>
        <p:sp>
          <p:nvSpPr>
            <p:cNvPr id="152" name="Elipse 15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53" name="CaixaDeTexto 15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54" name="CaixaDeTexto 153"/>
          <p:cNvSpPr txBox="1"/>
          <p:nvPr/>
        </p:nvSpPr>
        <p:spPr>
          <a:xfrm>
            <a:off x="2411760" y="364502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55" name="CaixaDeTexto 154"/>
          <p:cNvSpPr txBox="1"/>
          <p:nvPr/>
        </p:nvSpPr>
        <p:spPr>
          <a:xfrm>
            <a:off x="5508104" y="3645024"/>
            <a:ext cx="121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Material 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56" name="Retângulo 155"/>
          <p:cNvSpPr/>
          <p:nvPr/>
        </p:nvSpPr>
        <p:spPr>
          <a:xfrm>
            <a:off x="3779912" y="4077072"/>
            <a:ext cx="1512168" cy="1440160"/>
          </a:xfrm>
          <a:prstGeom prst="rect">
            <a:avLst/>
          </a:prstGeom>
          <a:solidFill>
            <a:srgbClr val="C0000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8" name="Conector reto 157"/>
          <p:cNvCxnSpPr/>
          <p:nvPr/>
        </p:nvCxnSpPr>
        <p:spPr>
          <a:xfrm rot="5400000">
            <a:off x="4139952" y="6237312"/>
            <a:ext cx="10081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reto 160"/>
          <p:cNvCxnSpPr/>
          <p:nvPr/>
        </p:nvCxnSpPr>
        <p:spPr>
          <a:xfrm rot="5400000">
            <a:off x="4283968" y="6237312"/>
            <a:ext cx="432048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de seta reta 80"/>
          <p:cNvCxnSpPr/>
          <p:nvPr/>
        </p:nvCxnSpPr>
        <p:spPr>
          <a:xfrm rot="5400000" flipH="1" flipV="1">
            <a:off x="7309098" y="5516438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aixaDeTexto 83"/>
          <p:cNvSpPr txBox="1"/>
          <p:nvPr/>
        </p:nvSpPr>
        <p:spPr>
          <a:xfrm>
            <a:off x="7668344" y="5373216"/>
            <a:ext cx="323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I</a:t>
            </a:r>
            <a:r>
              <a:rPr lang="pt-BR" baseline="-25000" dirty="0" smtClean="0">
                <a:latin typeface="Constantia" pitchFamily="18" charset="0"/>
              </a:rPr>
              <a:t>s</a:t>
            </a:r>
            <a:endParaRPr lang="pt-BR" baseline="-250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Aplicando uma tensão (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polarização direta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Elétrons são afastados pelo potencial negativo</a:t>
            </a:r>
          </a:p>
          <a:p>
            <a:pPr lvl="1"/>
            <a:r>
              <a:rPr lang="pt-BR" dirty="0" smtClean="0"/>
              <a:t>“Lacunas” são afastados pelo potencial positivo</a:t>
            </a:r>
            <a:endParaRPr lang="pt-BR" dirty="0"/>
          </a:p>
        </p:txBody>
      </p:sp>
      <p:cxnSp>
        <p:nvCxnSpPr>
          <p:cNvPr id="72" name="Conector reto 71"/>
          <p:cNvCxnSpPr/>
          <p:nvPr/>
        </p:nvCxnSpPr>
        <p:spPr>
          <a:xfrm>
            <a:off x="6732240" y="4797152"/>
            <a:ext cx="72008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to 79"/>
          <p:cNvCxnSpPr/>
          <p:nvPr/>
        </p:nvCxnSpPr>
        <p:spPr>
          <a:xfrm rot="5400000">
            <a:off x="6732240" y="5517232"/>
            <a:ext cx="144016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to 81"/>
          <p:cNvCxnSpPr/>
          <p:nvPr/>
        </p:nvCxnSpPr>
        <p:spPr>
          <a:xfrm rot="10800000">
            <a:off x="4644008" y="6237312"/>
            <a:ext cx="28083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to 84"/>
          <p:cNvCxnSpPr/>
          <p:nvPr/>
        </p:nvCxnSpPr>
        <p:spPr>
          <a:xfrm rot="10800000">
            <a:off x="1691680" y="4797152"/>
            <a:ext cx="72008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to 86"/>
          <p:cNvCxnSpPr/>
          <p:nvPr/>
        </p:nvCxnSpPr>
        <p:spPr>
          <a:xfrm rot="5400000">
            <a:off x="971600" y="5517232"/>
            <a:ext cx="1440160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to 88"/>
          <p:cNvCxnSpPr/>
          <p:nvPr/>
        </p:nvCxnSpPr>
        <p:spPr>
          <a:xfrm>
            <a:off x="1691680" y="6237312"/>
            <a:ext cx="28083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tângulo 91"/>
          <p:cNvSpPr/>
          <p:nvPr/>
        </p:nvSpPr>
        <p:spPr>
          <a:xfrm>
            <a:off x="2411760" y="4077072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" name="Grupo 92"/>
          <p:cNvGrpSpPr/>
          <p:nvPr/>
        </p:nvGrpSpPr>
        <p:grpSpPr>
          <a:xfrm>
            <a:off x="2555776" y="4715852"/>
            <a:ext cx="288032" cy="441340"/>
            <a:chOff x="1907704" y="3923764"/>
            <a:chExt cx="288032" cy="441340"/>
          </a:xfrm>
        </p:grpSpPr>
        <p:sp>
          <p:nvSpPr>
            <p:cNvPr id="94" name="Elipse 9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5" name="CaixaDeTexto 9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" name="Grupo 95"/>
          <p:cNvGrpSpPr/>
          <p:nvPr/>
        </p:nvGrpSpPr>
        <p:grpSpPr>
          <a:xfrm>
            <a:off x="2987824" y="4931876"/>
            <a:ext cx="288032" cy="441340"/>
            <a:chOff x="1907704" y="3923764"/>
            <a:chExt cx="288032" cy="441340"/>
          </a:xfrm>
        </p:grpSpPr>
        <p:sp>
          <p:nvSpPr>
            <p:cNvPr id="97" name="Elipse 9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8" name="CaixaDeTexto 9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6" name="Grupo 98"/>
          <p:cNvGrpSpPr/>
          <p:nvPr/>
        </p:nvGrpSpPr>
        <p:grpSpPr>
          <a:xfrm>
            <a:off x="2483768" y="4067780"/>
            <a:ext cx="288032" cy="441340"/>
            <a:chOff x="1907704" y="3923764"/>
            <a:chExt cx="288032" cy="441340"/>
          </a:xfrm>
        </p:grpSpPr>
        <p:sp>
          <p:nvSpPr>
            <p:cNvPr id="100" name="Elipse 9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1" name="CaixaDeTexto 10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7" name="Grupo 101"/>
          <p:cNvGrpSpPr/>
          <p:nvPr/>
        </p:nvGrpSpPr>
        <p:grpSpPr>
          <a:xfrm>
            <a:off x="2915816" y="4293096"/>
            <a:ext cx="288032" cy="441340"/>
            <a:chOff x="1907704" y="3923764"/>
            <a:chExt cx="288032" cy="441340"/>
          </a:xfrm>
        </p:grpSpPr>
        <p:sp>
          <p:nvSpPr>
            <p:cNvPr id="103" name="Elipse 10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" name="Grupo 104"/>
          <p:cNvGrpSpPr/>
          <p:nvPr/>
        </p:nvGrpSpPr>
        <p:grpSpPr>
          <a:xfrm>
            <a:off x="3347864" y="4499828"/>
            <a:ext cx="288032" cy="441340"/>
            <a:chOff x="1907704" y="3923764"/>
            <a:chExt cx="288032" cy="441340"/>
          </a:xfrm>
        </p:grpSpPr>
        <p:sp>
          <p:nvSpPr>
            <p:cNvPr id="106" name="Elipse 10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07" name="CaixaDeTexto 10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" name="Grupo 107"/>
          <p:cNvGrpSpPr/>
          <p:nvPr/>
        </p:nvGrpSpPr>
        <p:grpSpPr>
          <a:xfrm>
            <a:off x="3491880" y="4931876"/>
            <a:ext cx="288032" cy="441340"/>
            <a:chOff x="1907704" y="3923764"/>
            <a:chExt cx="288032" cy="441340"/>
          </a:xfrm>
        </p:grpSpPr>
        <p:sp>
          <p:nvSpPr>
            <p:cNvPr id="109" name="Elipse 10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10" name="CaixaDeTexto 10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0" name="Grupo 110"/>
          <p:cNvGrpSpPr/>
          <p:nvPr/>
        </p:nvGrpSpPr>
        <p:grpSpPr>
          <a:xfrm>
            <a:off x="3851920" y="4715852"/>
            <a:ext cx="288032" cy="441340"/>
            <a:chOff x="1907704" y="3923764"/>
            <a:chExt cx="288032" cy="441340"/>
          </a:xfrm>
        </p:grpSpPr>
        <p:sp>
          <p:nvSpPr>
            <p:cNvPr id="112" name="Elipse 1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13" name="CaixaDeTexto 1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" name="Grupo 113"/>
          <p:cNvGrpSpPr/>
          <p:nvPr/>
        </p:nvGrpSpPr>
        <p:grpSpPr>
          <a:xfrm>
            <a:off x="3419872" y="4005064"/>
            <a:ext cx="288032" cy="441340"/>
            <a:chOff x="1907704" y="3923764"/>
            <a:chExt cx="288032" cy="441340"/>
          </a:xfrm>
        </p:grpSpPr>
        <p:sp>
          <p:nvSpPr>
            <p:cNvPr id="115" name="Elipse 1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16" name="CaixaDeTexto 1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117" name="Elipse 116"/>
          <p:cNvSpPr/>
          <p:nvPr/>
        </p:nvSpPr>
        <p:spPr>
          <a:xfrm>
            <a:off x="4211960" y="5157192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18" name="Elipse 117"/>
          <p:cNvSpPr/>
          <p:nvPr/>
        </p:nvSpPr>
        <p:spPr>
          <a:xfrm>
            <a:off x="4211960" y="4230380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sp>
        <p:nvSpPr>
          <p:cNvPr id="119" name="Elipse 118"/>
          <p:cNvSpPr/>
          <p:nvPr/>
        </p:nvSpPr>
        <p:spPr>
          <a:xfrm>
            <a:off x="4211960" y="4590420"/>
            <a:ext cx="216024" cy="2160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-</a:t>
            </a:r>
            <a:endParaRPr lang="pt-BR" dirty="0"/>
          </a:p>
        </p:txBody>
      </p:sp>
      <p:grpSp>
        <p:nvGrpSpPr>
          <p:cNvPr id="12" name="Grupo 37"/>
          <p:cNvGrpSpPr/>
          <p:nvPr/>
        </p:nvGrpSpPr>
        <p:grpSpPr>
          <a:xfrm>
            <a:off x="3779912" y="4293096"/>
            <a:ext cx="288032" cy="441340"/>
            <a:chOff x="1907704" y="3923764"/>
            <a:chExt cx="288032" cy="441340"/>
          </a:xfrm>
        </p:grpSpPr>
        <p:sp>
          <p:nvSpPr>
            <p:cNvPr id="121" name="Elipse 1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22" name="CaixaDeTexto 1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123" name="Retângulo 122"/>
          <p:cNvSpPr/>
          <p:nvPr/>
        </p:nvSpPr>
        <p:spPr>
          <a:xfrm>
            <a:off x="4572000" y="4077072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4" name="Elipse 123"/>
          <p:cNvSpPr/>
          <p:nvPr/>
        </p:nvSpPr>
        <p:spPr>
          <a:xfrm>
            <a:off x="4716016" y="4662428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5" name="Elipse 124"/>
          <p:cNvSpPr/>
          <p:nvPr/>
        </p:nvSpPr>
        <p:spPr>
          <a:xfrm>
            <a:off x="4716016" y="5157192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126" name="Elipse 125"/>
          <p:cNvSpPr/>
          <p:nvPr/>
        </p:nvSpPr>
        <p:spPr>
          <a:xfrm>
            <a:off x="4644008" y="4230380"/>
            <a:ext cx="216024" cy="2160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</a:t>
            </a:r>
            <a:endParaRPr lang="pt-BR" dirty="0"/>
          </a:p>
        </p:txBody>
      </p:sp>
      <p:grpSp>
        <p:nvGrpSpPr>
          <p:cNvPr id="13" name="Grupo 50"/>
          <p:cNvGrpSpPr/>
          <p:nvPr/>
        </p:nvGrpSpPr>
        <p:grpSpPr>
          <a:xfrm>
            <a:off x="5076056" y="4149080"/>
            <a:ext cx="288032" cy="441340"/>
            <a:chOff x="1907704" y="3923764"/>
            <a:chExt cx="288032" cy="441340"/>
          </a:xfrm>
        </p:grpSpPr>
        <p:sp>
          <p:nvSpPr>
            <p:cNvPr id="128" name="Elipse 12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29" name="CaixaDeTexto 12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4" name="Grupo 53"/>
          <p:cNvGrpSpPr/>
          <p:nvPr/>
        </p:nvGrpSpPr>
        <p:grpSpPr>
          <a:xfrm>
            <a:off x="5292080" y="4437112"/>
            <a:ext cx="288032" cy="441340"/>
            <a:chOff x="1907704" y="3923764"/>
            <a:chExt cx="288032" cy="441340"/>
          </a:xfrm>
        </p:grpSpPr>
        <p:sp>
          <p:nvSpPr>
            <p:cNvPr id="131" name="Elipse 13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2" name="CaixaDeTexto 13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5" name="Grupo 56"/>
          <p:cNvGrpSpPr/>
          <p:nvPr/>
        </p:nvGrpSpPr>
        <p:grpSpPr>
          <a:xfrm>
            <a:off x="5220072" y="4941168"/>
            <a:ext cx="288032" cy="441340"/>
            <a:chOff x="1907704" y="3923764"/>
            <a:chExt cx="288032" cy="441340"/>
          </a:xfrm>
        </p:grpSpPr>
        <p:sp>
          <p:nvSpPr>
            <p:cNvPr id="134" name="Elipse 13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5" name="CaixaDeTexto 13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6" name="Grupo 59"/>
          <p:cNvGrpSpPr/>
          <p:nvPr/>
        </p:nvGrpSpPr>
        <p:grpSpPr>
          <a:xfrm>
            <a:off x="5724128" y="4787860"/>
            <a:ext cx="288032" cy="441340"/>
            <a:chOff x="1907704" y="3923764"/>
            <a:chExt cx="288032" cy="441340"/>
          </a:xfrm>
        </p:grpSpPr>
        <p:sp>
          <p:nvSpPr>
            <p:cNvPr id="137" name="Elipse 13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38" name="CaixaDeTexto 13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7" name="Grupo 62"/>
          <p:cNvGrpSpPr/>
          <p:nvPr/>
        </p:nvGrpSpPr>
        <p:grpSpPr>
          <a:xfrm>
            <a:off x="5580112" y="4005064"/>
            <a:ext cx="288032" cy="441340"/>
            <a:chOff x="1907704" y="3923764"/>
            <a:chExt cx="288032" cy="441340"/>
          </a:xfrm>
        </p:grpSpPr>
        <p:sp>
          <p:nvSpPr>
            <p:cNvPr id="140" name="Elipse 13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1" name="CaixaDeTexto 14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8" name="Grupo 65"/>
          <p:cNvGrpSpPr/>
          <p:nvPr/>
        </p:nvGrpSpPr>
        <p:grpSpPr>
          <a:xfrm>
            <a:off x="6156176" y="4931876"/>
            <a:ext cx="288032" cy="441340"/>
            <a:chOff x="1907704" y="3923764"/>
            <a:chExt cx="288032" cy="441340"/>
          </a:xfrm>
        </p:grpSpPr>
        <p:sp>
          <p:nvSpPr>
            <p:cNvPr id="143" name="Elipse 14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4" name="CaixaDeTexto 14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9" name="Grupo 68"/>
          <p:cNvGrpSpPr/>
          <p:nvPr/>
        </p:nvGrpSpPr>
        <p:grpSpPr>
          <a:xfrm>
            <a:off x="6228184" y="3995772"/>
            <a:ext cx="288032" cy="441340"/>
            <a:chOff x="1907704" y="3923764"/>
            <a:chExt cx="288032" cy="441340"/>
          </a:xfrm>
        </p:grpSpPr>
        <p:sp>
          <p:nvSpPr>
            <p:cNvPr id="146" name="Elipse 14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47" name="CaixaDeTexto 14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0" name="Grupo 71"/>
          <p:cNvGrpSpPr/>
          <p:nvPr/>
        </p:nvGrpSpPr>
        <p:grpSpPr>
          <a:xfrm>
            <a:off x="6228184" y="4427820"/>
            <a:ext cx="288032" cy="441340"/>
            <a:chOff x="1907704" y="3923764"/>
            <a:chExt cx="288032" cy="441340"/>
          </a:xfrm>
        </p:grpSpPr>
        <p:sp>
          <p:nvSpPr>
            <p:cNvPr id="149" name="Elipse 14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50" name="CaixaDeTexto 14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1" name="Grupo 74"/>
          <p:cNvGrpSpPr/>
          <p:nvPr/>
        </p:nvGrpSpPr>
        <p:grpSpPr>
          <a:xfrm>
            <a:off x="5796136" y="4355812"/>
            <a:ext cx="288032" cy="441340"/>
            <a:chOff x="1907704" y="3923764"/>
            <a:chExt cx="288032" cy="441340"/>
          </a:xfrm>
        </p:grpSpPr>
        <p:sp>
          <p:nvSpPr>
            <p:cNvPr id="152" name="Elipse 15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53" name="CaixaDeTexto 15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54" name="CaixaDeTexto 153"/>
          <p:cNvSpPr txBox="1"/>
          <p:nvPr/>
        </p:nvSpPr>
        <p:spPr>
          <a:xfrm>
            <a:off x="2411760" y="364502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55" name="CaixaDeTexto 154"/>
          <p:cNvSpPr txBox="1"/>
          <p:nvPr/>
        </p:nvSpPr>
        <p:spPr>
          <a:xfrm>
            <a:off x="5508104" y="3645024"/>
            <a:ext cx="121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Material 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56" name="Retângulo 155"/>
          <p:cNvSpPr/>
          <p:nvPr/>
        </p:nvSpPr>
        <p:spPr>
          <a:xfrm>
            <a:off x="4139952" y="4077072"/>
            <a:ext cx="864096" cy="1440160"/>
          </a:xfrm>
          <a:prstGeom prst="rect">
            <a:avLst/>
          </a:prstGeom>
          <a:solidFill>
            <a:srgbClr val="C0000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8" name="Conector reto 157"/>
          <p:cNvCxnSpPr/>
          <p:nvPr/>
        </p:nvCxnSpPr>
        <p:spPr>
          <a:xfrm rot="5400000">
            <a:off x="3995936" y="6237312"/>
            <a:ext cx="1008112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reto 160"/>
          <p:cNvCxnSpPr/>
          <p:nvPr/>
        </p:nvCxnSpPr>
        <p:spPr>
          <a:xfrm rot="5400000">
            <a:off x="4427984" y="6237312"/>
            <a:ext cx="432048" cy="0"/>
          </a:xfrm>
          <a:prstGeom prst="line">
            <a:avLst/>
          </a:prstGeom>
          <a:ln w="76200" cap="rnd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1187</TotalTime>
  <Words>1456</Words>
  <Application>Microsoft Office PowerPoint</Application>
  <PresentationFormat>Apresentação na tela (4:3)</PresentationFormat>
  <Paragraphs>619</Paragraphs>
  <Slides>32</Slides>
  <Notes>32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Mediano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  <vt:lpstr>Diodos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Diodos</dc:title>
  <dc:subject>Eletrônica</dc:subject>
  <dc:creator>Marcelo Rosa</dc:creator>
  <cp:lastModifiedBy>Marcelo Rosa</cp:lastModifiedBy>
  <cp:revision>237</cp:revision>
  <dcterms:created xsi:type="dcterms:W3CDTF">2010-07-26T15:10:49Z</dcterms:created>
  <dcterms:modified xsi:type="dcterms:W3CDTF">2011-02-21T13:53:01Z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