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60" y="-78"/>
      </p:cViewPr>
      <p:guideLst>
        <p:guide orient="horz" pos="2115"/>
        <p:guide pos="27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13/9/2010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1"/>
            <a:r>
              <a:rPr lang="pt-BR" dirty="0" smtClean="0"/>
              <a:t>Se a tensão de entrada variar?</a:t>
            </a:r>
          </a:p>
          <a:p>
            <a:pPr lvl="2"/>
            <a:r>
              <a:rPr lang="pt-BR" dirty="0" smtClean="0"/>
              <a:t>Assuma:</a:t>
            </a:r>
          </a:p>
          <a:p>
            <a:pPr lvl="3"/>
            <a:r>
              <a:rPr lang="pt-BR" dirty="0" err="1" smtClean="0"/>
              <a:t>V</a:t>
            </a:r>
            <a:r>
              <a:rPr lang="pt-BR" baseline="-25000" dirty="0" err="1" smtClean="0"/>
              <a:t>Zener</a:t>
            </a:r>
            <a:r>
              <a:rPr lang="pt-BR" dirty="0" smtClean="0"/>
              <a:t> = 10V</a:t>
            </a:r>
          </a:p>
          <a:p>
            <a:pPr lvl="3"/>
            <a:r>
              <a:rPr lang="pt-BR" dirty="0" smtClean="0"/>
              <a:t>I</a:t>
            </a:r>
            <a:r>
              <a:rPr lang="pt-BR" baseline="-25000" dirty="0" smtClean="0"/>
              <a:t>ZM</a:t>
            </a:r>
            <a:r>
              <a:rPr lang="pt-BR" dirty="0" smtClean="0"/>
              <a:t> = 32 </a:t>
            </a:r>
            <a:r>
              <a:rPr lang="pt-BR" dirty="0" err="1" smtClean="0"/>
              <a:t>mA</a:t>
            </a:r>
            <a:endParaRPr lang="pt-BR" dirty="0" smtClean="0"/>
          </a:p>
          <a:p>
            <a:pPr lvl="2"/>
            <a:r>
              <a:rPr lang="pt-BR" dirty="0" smtClean="0"/>
              <a:t>Qual a tensão mínima de entrada para “ligar” o </a:t>
            </a:r>
            <a:r>
              <a:rPr lang="pt-BR" dirty="0" err="1" smtClean="0"/>
              <a:t>Zener</a:t>
            </a:r>
            <a:r>
              <a:rPr lang="pt-BR" dirty="0" smtClean="0"/>
              <a:t>?</a:t>
            </a:r>
          </a:p>
          <a:p>
            <a:pPr lvl="2"/>
            <a:r>
              <a:rPr lang="pt-BR" dirty="0" smtClean="0"/>
              <a:t>Qual a tensão máxima de entrada para “ligar” o </a:t>
            </a:r>
            <a:r>
              <a:rPr lang="pt-BR" dirty="0" err="1" smtClean="0"/>
              <a:t>Zener</a:t>
            </a:r>
            <a:r>
              <a:rPr lang="pt-BR" dirty="0" smtClean="0"/>
              <a:t>?</a:t>
            </a:r>
          </a:p>
          <a:p>
            <a:pPr lvl="3"/>
            <a:r>
              <a:rPr lang="pt-BR" dirty="0" smtClean="0"/>
              <a:t>Calcule a corrente máxima no resistor R.</a:t>
            </a:r>
          </a:p>
          <a:p>
            <a:pPr lvl="2"/>
            <a:r>
              <a:rPr lang="pt-BR" dirty="0" err="1" smtClean="0"/>
              <a:t>Plote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endParaRPr lang="pt-BR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628800"/>
            <a:ext cx="3506250" cy="207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Emissor de Luz (LED)</a:t>
            </a:r>
          </a:p>
          <a:p>
            <a:pPr lvl="1"/>
            <a:r>
              <a:rPr lang="pt-BR" dirty="0" smtClean="0"/>
              <a:t>Quando polarizado diretamente, emite luz.</a:t>
            </a:r>
          </a:p>
          <a:p>
            <a:pPr lvl="2"/>
            <a:r>
              <a:rPr lang="pt-BR" dirty="0" smtClean="0"/>
              <a:t>Processo chamado eletroluminescência</a:t>
            </a:r>
          </a:p>
          <a:p>
            <a:pPr lvl="3"/>
            <a:r>
              <a:rPr lang="pt-BR" dirty="0" smtClean="0"/>
              <a:t>Qualquer diodo emite energia quando há recombinação de elétrons e lacunas na junção p-n.</a:t>
            </a:r>
          </a:p>
          <a:p>
            <a:pPr lvl="3"/>
            <a:r>
              <a:rPr lang="pt-BR" dirty="0" smtClean="0"/>
              <a:t>Em sua maioria, a energia emitida é calorífica.</a:t>
            </a:r>
          </a:p>
        </p:txBody>
      </p:sp>
      <p:grpSp>
        <p:nvGrpSpPr>
          <p:cNvPr id="17" name="Grupo 16"/>
          <p:cNvGrpSpPr/>
          <p:nvPr/>
        </p:nvGrpSpPr>
        <p:grpSpPr>
          <a:xfrm>
            <a:off x="3563888" y="4221088"/>
            <a:ext cx="1947478" cy="1233428"/>
            <a:chOff x="3275856" y="4509120"/>
            <a:chExt cx="1947478" cy="12334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CaixaDeTexto 4"/>
            <p:cNvSpPr txBox="1"/>
            <p:nvPr/>
          </p:nvSpPr>
          <p:spPr>
            <a:xfrm>
              <a:off x="4019208" y="5373216"/>
              <a:ext cx="3777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v</a:t>
              </a:r>
              <a:r>
                <a:rPr lang="pt-BR" baseline="-25000" dirty="0" err="1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6" name="Conector reto 5"/>
            <p:cNvCxnSpPr/>
            <p:nvPr/>
          </p:nvCxnSpPr>
          <p:spPr>
            <a:xfrm>
              <a:off x="3371136" y="5229200"/>
              <a:ext cx="172819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riângulo isósceles 6"/>
            <p:cNvSpPr/>
            <p:nvPr/>
          </p:nvSpPr>
          <p:spPr>
            <a:xfrm rot="5400000">
              <a:off x="3947200" y="5013176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8" name="Conector reto 7"/>
            <p:cNvCxnSpPr/>
            <p:nvPr/>
          </p:nvCxnSpPr>
          <p:spPr>
            <a:xfrm rot="5400000">
              <a:off x="4167870" y="5233846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ixaDeTexto 8"/>
            <p:cNvSpPr txBox="1"/>
            <p:nvPr/>
          </p:nvSpPr>
          <p:spPr>
            <a:xfrm>
              <a:off x="4955312" y="4869160"/>
              <a:ext cx="2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-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3275856" y="48691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+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14" name="Conector em curva 13"/>
            <p:cNvCxnSpPr/>
            <p:nvPr/>
          </p:nvCxnSpPr>
          <p:spPr>
            <a:xfrm rot="5400000" flipH="1" flipV="1">
              <a:off x="3959932" y="4545124"/>
              <a:ext cx="360040" cy="288032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em curva 15"/>
            <p:cNvCxnSpPr/>
            <p:nvPr/>
          </p:nvCxnSpPr>
          <p:spPr>
            <a:xfrm rot="5400000" flipH="1" flipV="1">
              <a:off x="4112332" y="4617132"/>
              <a:ext cx="360040" cy="288032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Emissor de Luz (LED)</a:t>
            </a:r>
          </a:p>
          <a:p>
            <a:pPr lvl="1"/>
            <a:r>
              <a:rPr lang="pt-BR" dirty="0" smtClean="0"/>
              <a:t>Lembrando: funciona como um diodo</a:t>
            </a:r>
          </a:p>
          <a:p>
            <a:pPr lvl="1"/>
            <a:r>
              <a:rPr lang="pt-BR" dirty="0" smtClean="0"/>
              <a:t>Características distintivas:</a:t>
            </a:r>
          </a:p>
          <a:p>
            <a:pPr lvl="2"/>
            <a:r>
              <a:rPr lang="pt-BR" dirty="0" smtClean="0"/>
              <a:t>Intensidade luminosa</a:t>
            </a:r>
          </a:p>
          <a:p>
            <a:pPr lvl="2"/>
            <a:r>
              <a:rPr lang="pt-BR" dirty="0" smtClean="0"/>
              <a:t>Comprimento de onda emitido</a:t>
            </a:r>
          </a:p>
          <a:p>
            <a:pPr lvl="2"/>
            <a:r>
              <a:rPr lang="pt-BR" dirty="0" smtClean="0"/>
              <a:t>Eficiência luminosa</a:t>
            </a:r>
          </a:p>
          <a:p>
            <a:pPr lvl="1"/>
            <a:r>
              <a:rPr lang="pt-BR" dirty="0" smtClean="0"/>
              <a:t>Importante</a:t>
            </a:r>
          </a:p>
          <a:p>
            <a:pPr lvl="2"/>
            <a:r>
              <a:rPr lang="pt-BR" dirty="0" smtClean="0"/>
              <a:t>Cuidado com corrente de polarização direta</a:t>
            </a:r>
            <a:br>
              <a:rPr lang="pt-BR" dirty="0" smtClean="0"/>
            </a:br>
            <a:r>
              <a:rPr lang="pt-BR" dirty="0" smtClean="0"/>
              <a:t>(que é baixa).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Varactor</a:t>
            </a:r>
            <a:endParaRPr lang="pt-BR" dirty="0" smtClean="0"/>
          </a:p>
          <a:p>
            <a:pPr lvl="1"/>
            <a:r>
              <a:rPr lang="pt-BR" dirty="0" smtClean="0"/>
              <a:t>Diodo com comportamento de capacitor</a:t>
            </a:r>
          </a:p>
          <a:p>
            <a:pPr lvl="2"/>
            <a:r>
              <a:rPr lang="pt-BR" dirty="0" smtClean="0"/>
              <a:t>Capacitância é função da tensão de polarização reversa</a:t>
            </a:r>
          </a:p>
          <a:p>
            <a:pPr lvl="1"/>
            <a:r>
              <a:rPr lang="pt-BR" dirty="0" smtClean="0"/>
              <a:t>Lembre-se:</a:t>
            </a:r>
          </a:p>
          <a:p>
            <a:pPr lvl="2"/>
            <a:r>
              <a:rPr lang="pt-BR" dirty="0" smtClean="0"/>
              <a:t>A zona de depleção torna-se uma barreira (isolante) para portadores majoritários.</a:t>
            </a:r>
          </a:p>
          <a:p>
            <a:pPr lvl="2"/>
            <a:r>
              <a:rPr lang="pt-BR" dirty="0" smtClean="0"/>
              <a:t>A largura da zona de depleção é função da tensão de polarização reversa aplicada.</a:t>
            </a:r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/>
        </p:nvGraphicFramePr>
        <p:xfrm>
          <a:off x="3347864" y="5157192"/>
          <a:ext cx="2439988" cy="889000"/>
        </p:xfrm>
        <a:graphic>
          <a:graphicData uri="http://schemas.openxmlformats.org/presentationml/2006/ole">
            <p:oleObj spid="_x0000_s4098" name="Equação" r:id="rId4" imgW="121896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Varactor</a:t>
            </a:r>
            <a:endParaRPr lang="pt-BR" dirty="0" smtClean="0"/>
          </a:p>
          <a:p>
            <a:pPr lvl="1"/>
            <a:r>
              <a:rPr lang="pt-BR" dirty="0" smtClean="0"/>
              <a:t>Aumenta tensão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aumenta zona de depleção </a:t>
            </a:r>
            <a:r>
              <a:rPr lang="pt-BR" dirty="0" smtClean="0">
                <a:sym typeface="Wingdings 2"/>
              </a:rPr>
              <a:t> reduz capacitância de transição.</a:t>
            </a:r>
          </a:p>
          <a:p>
            <a:pPr lvl="1"/>
            <a:endParaRPr lang="pt-BR" dirty="0" smtClean="0">
              <a:sym typeface="Wingdings 2"/>
            </a:endParaRPr>
          </a:p>
          <a:p>
            <a:pPr lvl="1"/>
            <a:endParaRPr lang="pt-BR" dirty="0" smtClean="0">
              <a:sym typeface="Wingdings 2"/>
            </a:endParaRPr>
          </a:p>
          <a:p>
            <a:pPr lvl="2"/>
            <a:r>
              <a:rPr lang="pt-BR" dirty="0" smtClean="0">
                <a:sym typeface="Wingdings 2"/>
              </a:rPr>
              <a:t>V</a:t>
            </a:r>
            <a:r>
              <a:rPr lang="pt-BR" baseline="-25000" dirty="0" smtClean="0">
                <a:sym typeface="Wingdings 2"/>
              </a:rPr>
              <a:t>T</a:t>
            </a:r>
            <a:r>
              <a:rPr lang="pt-BR" dirty="0" smtClean="0">
                <a:sym typeface="Wingdings 2"/>
              </a:rPr>
              <a:t>  tensão do joelho</a:t>
            </a:r>
          </a:p>
          <a:p>
            <a:pPr lvl="2"/>
            <a:r>
              <a:rPr lang="pt-BR" dirty="0" smtClean="0">
                <a:sym typeface="Wingdings 2"/>
              </a:rPr>
              <a:t>V</a:t>
            </a:r>
            <a:r>
              <a:rPr lang="pt-BR" baseline="-25000" dirty="0" smtClean="0">
                <a:sym typeface="Wingdings 2"/>
              </a:rPr>
              <a:t>R</a:t>
            </a:r>
            <a:r>
              <a:rPr lang="pt-BR" dirty="0" smtClean="0">
                <a:sym typeface="Wingdings 2"/>
              </a:rPr>
              <a:t>  tensão de polarização reversa</a:t>
            </a:r>
          </a:p>
          <a:p>
            <a:pPr lvl="2"/>
            <a:r>
              <a:rPr lang="pt-BR" dirty="0" smtClean="0">
                <a:sym typeface="Wingdings 2"/>
              </a:rPr>
              <a:t>K  característica do material/tipo de fabricação</a:t>
            </a:r>
            <a:endParaRPr lang="pt-BR" dirty="0" smtClean="0"/>
          </a:p>
          <a:p>
            <a:pPr lvl="2"/>
            <a:r>
              <a:rPr lang="pt-BR" dirty="0" smtClean="0">
                <a:sym typeface="Wingdings 2"/>
              </a:rPr>
              <a:t>n  ½ para junções de liga e 1/3 para junções difusas</a:t>
            </a:r>
          </a:p>
          <a:p>
            <a:pPr lvl="3"/>
            <a:r>
              <a:rPr lang="pt-BR" dirty="0" smtClean="0">
                <a:sym typeface="Wingdings 2"/>
              </a:rPr>
              <a:t>K e n dependem da construção e do material</a:t>
            </a:r>
            <a:endParaRPr lang="pt-BR" dirty="0" smtClean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/>
        </p:nvGraphicFramePr>
        <p:xfrm>
          <a:off x="3347864" y="2996952"/>
          <a:ext cx="2541587" cy="889000"/>
        </p:xfrm>
        <a:graphic>
          <a:graphicData uri="http://schemas.openxmlformats.org/presentationml/2006/ole">
            <p:oleObj spid="_x0000_s5122" name="Equação" r:id="rId4" imgW="126972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Varactor</a:t>
            </a:r>
            <a:endParaRPr lang="pt-BR" dirty="0" smtClean="0"/>
          </a:p>
          <a:p>
            <a:pPr lvl="1"/>
            <a:r>
              <a:rPr lang="pt-BR" dirty="0" smtClean="0"/>
              <a:t>Ou, conhecendo-se a capacitância sem polarização</a:t>
            </a:r>
            <a:endParaRPr lang="pt-BR" dirty="0" smtClean="0">
              <a:sym typeface="Wingdings 2"/>
            </a:endParaRPr>
          </a:p>
          <a:p>
            <a:pPr lvl="1"/>
            <a:endParaRPr lang="pt-BR" dirty="0" smtClean="0">
              <a:sym typeface="Wingdings 2"/>
            </a:endParaRPr>
          </a:p>
          <a:p>
            <a:pPr lvl="1"/>
            <a:endParaRPr lang="pt-BR" dirty="0" smtClean="0">
              <a:sym typeface="Wingdings 2"/>
            </a:endParaRPr>
          </a:p>
          <a:p>
            <a:pPr lvl="2"/>
            <a:endParaRPr lang="pt-BR" dirty="0" smtClean="0">
              <a:sym typeface="Wingdings 2"/>
            </a:endParaRPr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/>
        </p:nvGraphicFramePr>
        <p:xfrm>
          <a:off x="3131840" y="2780928"/>
          <a:ext cx="2897187" cy="939800"/>
        </p:xfrm>
        <a:graphic>
          <a:graphicData uri="http://schemas.openxmlformats.org/presentationml/2006/ole">
            <p:oleObj spid="_x0000_s6146" name="Equação" r:id="rId4" imgW="1447560" imgH="469800" progId="Equation.3">
              <p:embed/>
            </p:oleObj>
          </a:graphicData>
        </a:graphic>
      </p:graphicFrame>
      <p:grpSp>
        <p:nvGrpSpPr>
          <p:cNvPr id="16" name="Grupo 15"/>
          <p:cNvGrpSpPr/>
          <p:nvPr/>
        </p:nvGrpSpPr>
        <p:grpSpPr>
          <a:xfrm>
            <a:off x="3659168" y="5013176"/>
            <a:ext cx="1728192" cy="432048"/>
            <a:chOff x="3659168" y="5013176"/>
            <a:chExt cx="1728192" cy="43204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7" name="Conector reto 6"/>
            <p:cNvCxnSpPr/>
            <p:nvPr/>
          </p:nvCxnSpPr>
          <p:spPr>
            <a:xfrm>
              <a:off x="3659168" y="5229200"/>
              <a:ext cx="172819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riângulo isósceles 7"/>
            <p:cNvSpPr/>
            <p:nvPr/>
          </p:nvSpPr>
          <p:spPr>
            <a:xfrm rot="5400000">
              <a:off x="4235232" y="5013176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9" name="Conector reto 8"/>
            <p:cNvCxnSpPr/>
            <p:nvPr/>
          </p:nvCxnSpPr>
          <p:spPr>
            <a:xfrm rot="5400000">
              <a:off x="4432630" y="5233846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Forma livre 14"/>
            <p:cNvSpPr/>
            <p:nvPr/>
          </p:nvSpPr>
          <p:spPr>
            <a:xfrm>
              <a:off x="4716016" y="5013176"/>
              <a:ext cx="72008" cy="432048"/>
            </a:xfrm>
            <a:custGeom>
              <a:avLst/>
              <a:gdLst>
                <a:gd name="connsiteX0" fmla="*/ 146756 w 146756"/>
                <a:gd name="connsiteY0" fmla="*/ 0 h 790222"/>
                <a:gd name="connsiteX1" fmla="*/ 0 w 146756"/>
                <a:gd name="connsiteY1" fmla="*/ 406400 h 790222"/>
                <a:gd name="connsiteX2" fmla="*/ 146756 w 146756"/>
                <a:gd name="connsiteY2" fmla="*/ 790222 h 790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756" h="790222">
                  <a:moveTo>
                    <a:pt x="146756" y="0"/>
                  </a:moveTo>
                  <a:cubicBezTo>
                    <a:pt x="73378" y="137348"/>
                    <a:pt x="0" y="274696"/>
                    <a:pt x="0" y="406400"/>
                  </a:cubicBezTo>
                  <a:cubicBezTo>
                    <a:pt x="0" y="538104"/>
                    <a:pt x="90312" y="750711"/>
                    <a:pt x="146756" y="790222"/>
                  </a:cubicBezTo>
                </a:path>
              </a:pathLst>
            </a:cu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Schottky</a:t>
            </a:r>
          </a:p>
          <a:p>
            <a:pPr lvl="1"/>
            <a:r>
              <a:rPr lang="pt-BR" dirty="0" smtClean="0"/>
              <a:t>Ao invés de junção p-n, a construção do diodo Schottky é feita com material p (ou n) ligado a um metal (condutor).</a:t>
            </a:r>
          </a:p>
          <a:p>
            <a:pPr lvl="1"/>
            <a:r>
              <a:rPr lang="pt-BR" dirty="0" smtClean="0"/>
              <a:t>Isso resulta em fluxo maior de portadores majoritários do que em junções p-n.</a:t>
            </a:r>
          </a:p>
          <a:p>
            <a:pPr lvl="2"/>
            <a:r>
              <a:rPr lang="pt-BR" dirty="0" smtClean="0"/>
              <a:t>Basicamente V</a:t>
            </a:r>
            <a:r>
              <a:rPr lang="pt-BR" baseline="-25000" dirty="0" smtClean="0"/>
              <a:t>D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Zener</a:t>
            </a:r>
            <a:r>
              <a:rPr lang="pt-BR" dirty="0" smtClean="0"/>
              <a:t> são muito menores do que em diodos convencionais.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Schottky</a:t>
            </a:r>
          </a:p>
          <a:p>
            <a:pPr lvl="1"/>
            <a:r>
              <a:rPr lang="pt-BR" dirty="0" smtClean="0"/>
              <a:t>Empregado em fontes de chaveamento</a:t>
            </a:r>
          </a:p>
          <a:p>
            <a:pPr lvl="2"/>
            <a:r>
              <a:rPr lang="pt-BR" dirty="0" smtClean="0"/>
              <a:t>Tempo de chaveamento menor.</a:t>
            </a:r>
            <a:endParaRPr lang="pt-BR" dirty="0"/>
          </a:p>
        </p:txBody>
      </p:sp>
      <p:grpSp>
        <p:nvGrpSpPr>
          <p:cNvPr id="4" name="Grupo 25"/>
          <p:cNvGrpSpPr/>
          <p:nvPr/>
        </p:nvGrpSpPr>
        <p:grpSpPr>
          <a:xfrm>
            <a:off x="5652120" y="3212976"/>
            <a:ext cx="2304256" cy="1296144"/>
            <a:chOff x="5580112" y="2708920"/>
            <a:chExt cx="2304256" cy="1296144"/>
          </a:xfrm>
        </p:grpSpPr>
        <p:cxnSp>
          <p:nvCxnSpPr>
            <p:cNvPr id="5" name="Conector reto 4"/>
            <p:cNvCxnSpPr/>
            <p:nvPr/>
          </p:nvCxnSpPr>
          <p:spPr>
            <a:xfrm>
              <a:off x="5580112" y="2924944"/>
              <a:ext cx="23042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riângulo isósceles 5"/>
            <p:cNvSpPr/>
            <p:nvPr/>
          </p:nvSpPr>
          <p:spPr>
            <a:xfrm rot="5400000">
              <a:off x="6588224" y="2708920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7" name="Conector reto 6"/>
            <p:cNvCxnSpPr/>
            <p:nvPr/>
          </p:nvCxnSpPr>
          <p:spPr>
            <a:xfrm rot="5400000">
              <a:off x="6785622" y="2929590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to 8"/>
            <p:cNvCxnSpPr/>
            <p:nvPr/>
          </p:nvCxnSpPr>
          <p:spPr>
            <a:xfrm rot="5400000">
              <a:off x="6520862" y="3793686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orma livre 9"/>
            <p:cNvSpPr/>
            <p:nvPr/>
          </p:nvSpPr>
          <p:spPr>
            <a:xfrm>
              <a:off x="6804248" y="3573016"/>
              <a:ext cx="72008" cy="432048"/>
            </a:xfrm>
            <a:custGeom>
              <a:avLst/>
              <a:gdLst>
                <a:gd name="connsiteX0" fmla="*/ 146756 w 146756"/>
                <a:gd name="connsiteY0" fmla="*/ 0 h 790222"/>
                <a:gd name="connsiteX1" fmla="*/ 0 w 146756"/>
                <a:gd name="connsiteY1" fmla="*/ 406400 h 790222"/>
                <a:gd name="connsiteX2" fmla="*/ 146756 w 146756"/>
                <a:gd name="connsiteY2" fmla="*/ 790222 h 790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756" h="790222">
                  <a:moveTo>
                    <a:pt x="146756" y="0"/>
                  </a:moveTo>
                  <a:cubicBezTo>
                    <a:pt x="73378" y="137348"/>
                    <a:pt x="0" y="274696"/>
                    <a:pt x="0" y="406400"/>
                  </a:cubicBezTo>
                  <a:cubicBezTo>
                    <a:pt x="0" y="538104"/>
                    <a:pt x="90312" y="750711"/>
                    <a:pt x="146756" y="790222"/>
                  </a:cubicBezTo>
                </a:path>
              </a:pathLst>
            </a:cu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6156176" y="3789040"/>
              <a:ext cx="122413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rot="5400000" flipH="1" flipV="1">
              <a:off x="6948264" y="3356992"/>
              <a:ext cx="86409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to 14"/>
            <p:cNvCxnSpPr/>
            <p:nvPr/>
          </p:nvCxnSpPr>
          <p:spPr>
            <a:xfrm rot="5400000" flipH="1" flipV="1">
              <a:off x="5724128" y="3356992"/>
              <a:ext cx="86409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o 24"/>
          <p:cNvGrpSpPr/>
          <p:nvPr/>
        </p:nvGrpSpPr>
        <p:grpSpPr>
          <a:xfrm>
            <a:off x="1043608" y="3717032"/>
            <a:ext cx="2304256" cy="432048"/>
            <a:chOff x="971600" y="3212976"/>
            <a:chExt cx="2304256" cy="432048"/>
          </a:xfrm>
        </p:grpSpPr>
        <p:cxnSp>
          <p:nvCxnSpPr>
            <p:cNvPr id="19" name="Conector reto 18"/>
            <p:cNvCxnSpPr/>
            <p:nvPr/>
          </p:nvCxnSpPr>
          <p:spPr>
            <a:xfrm>
              <a:off x="971600" y="3429000"/>
              <a:ext cx="23042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riângulo isósceles 19"/>
            <p:cNvSpPr/>
            <p:nvPr/>
          </p:nvSpPr>
          <p:spPr>
            <a:xfrm rot="5400000">
              <a:off x="1979712" y="3212976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1" name="Conector reto 20"/>
            <p:cNvCxnSpPr/>
            <p:nvPr/>
          </p:nvCxnSpPr>
          <p:spPr>
            <a:xfrm rot="5400000">
              <a:off x="2177110" y="3433646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/>
            <p:cNvCxnSpPr/>
            <p:nvPr/>
          </p:nvCxnSpPr>
          <p:spPr>
            <a:xfrm rot="10800000">
              <a:off x="2267744" y="3212976"/>
              <a:ext cx="72008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 rot="10800000">
              <a:off x="2411760" y="3645023"/>
              <a:ext cx="72008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Seta para baixo 26"/>
          <p:cNvSpPr/>
          <p:nvPr/>
        </p:nvSpPr>
        <p:spPr>
          <a:xfrm rot="16200000">
            <a:off x="4175956" y="3465004"/>
            <a:ext cx="720080" cy="936104"/>
          </a:xfrm>
          <a:prstGeom prst="downArrow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r>
              <a:rPr lang="pt-BR" dirty="0" smtClean="0"/>
              <a:t>Diodo Emissor de Luz (LED)</a:t>
            </a:r>
          </a:p>
          <a:p>
            <a:r>
              <a:rPr lang="pt-BR" dirty="0" err="1" smtClean="0"/>
              <a:t>Varactor</a:t>
            </a:r>
            <a:r>
              <a:rPr lang="pt-BR" dirty="0" smtClean="0"/>
              <a:t> (</a:t>
            </a:r>
            <a:r>
              <a:rPr lang="pt-BR" dirty="0" err="1" smtClean="0"/>
              <a:t>varicap</a:t>
            </a:r>
            <a:r>
              <a:rPr lang="pt-BR" dirty="0" smtClean="0"/>
              <a:t>)</a:t>
            </a:r>
          </a:p>
          <a:p>
            <a:r>
              <a:rPr lang="pt-BR" dirty="0" smtClean="0"/>
              <a:t>Diodo Schottky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1"/>
            <a:r>
              <a:rPr lang="pt-BR" dirty="0" smtClean="0"/>
              <a:t>Construído para operar na região </a:t>
            </a:r>
            <a:r>
              <a:rPr lang="pt-BR" dirty="0" err="1" smtClean="0"/>
              <a:t>Zener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Enquanto diodos normais possuem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Zener</a:t>
            </a:r>
            <a:r>
              <a:rPr lang="pt-BR" dirty="0" smtClean="0"/>
              <a:t> significativo, os diodos </a:t>
            </a:r>
            <a:r>
              <a:rPr lang="pt-BR" dirty="0" err="1" smtClean="0"/>
              <a:t>Zener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possuem V</a:t>
            </a:r>
            <a:r>
              <a:rPr lang="pt-BR" baseline="-25000" dirty="0" smtClean="0"/>
              <a:t>Z</a:t>
            </a:r>
            <a:r>
              <a:rPr lang="pt-BR" dirty="0" smtClean="0"/>
              <a:t> próximo da ordenada.</a:t>
            </a:r>
          </a:p>
        </p:txBody>
      </p:sp>
      <p:pic>
        <p:nvPicPr>
          <p:cNvPr id="4" name="Espaço Reservado para Conteúdo 3" descr="curva-real-diodo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3491880" y="3933056"/>
            <a:ext cx="2506980" cy="2720340"/>
          </a:xfrm>
          <a:prstGeom prst="rect">
            <a:avLst/>
          </a:prstGeom>
          <a:ln w="190500" cap="rnd">
            <a:noFill/>
            <a:prstDash val="solid"/>
          </a:ln>
          <a:effectLst/>
          <a:scene3d>
            <a:camera prst="perspectiveFront" fov="5400000"/>
            <a:lightRig rig="threePt" dir="t">
              <a:rot lat="0" lon="0" rev="0"/>
            </a:lightRig>
          </a:scene3d>
          <a:sp3d extrusionH="25400"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1"/>
            <a:r>
              <a:rPr lang="pt-BR" dirty="0" smtClean="0"/>
              <a:t>Ligado: quando polarizado “reversamente”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Desligado: quando polarizado “reversamente” entre zero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Zener</a:t>
            </a:r>
            <a:r>
              <a:rPr lang="pt-BR" dirty="0" smtClean="0"/>
              <a:t>.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3655906" y="278092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+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976450" y="2780928"/>
            <a:ext cx="268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-</a:t>
            </a:r>
            <a:endParaRPr lang="pt-BR" baseline="-25000" dirty="0">
              <a:latin typeface="Constantia" pitchFamily="18" charset="0"/>
            </a:endParaRPr>
          </a:p>
        </p:txBody>
      </p:sp>
      <p:grpSp>
        <p:nvGrpSpPr>
          <p:cNvPr id="26" name="Grupo 25"/>
          <p:cNvGrpSpPr/>
          <p:nvPr/>
        </p:nvGrpSpPr>
        <p:grpSpPr>
          <a:xfrm>
            <a:off x="5292080" y="5301208"/>
            <a:ext cx="2160240" cy="144016"/>
            <a:chOff x="4572000" y="5517232"/>
            <a:chExt cx="2160240" cy="144016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grpSpPr>
        <p:cxnSp>
          <p:nvCxnSpPr>
            <p:cNvPr id="27" name="Conector reto 26"/>
            <p:cNvCxnSpPr>
              <a:endCxn id="28" idx="2"/>
            </p:cNvCxnSpPr>
            <p:nvPr/>
          </p:nvCxnSpPr>
          <p:spPr>
            <a:xfrm>
              <a:off x="4572000" y="5589240"/>
              <a:ext cx="64807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Elipse 27"/>
            <p:cNvSpPr/>
            <p:nvPr/>
          </p:nvSpPr>
          <p:spPr>
            <a:xfrm>
              <a:off x="5220072" y="551723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Elipse 28"/>
            <p:cNvSpPr/>
            <p:nvPr/>
          </p:nvSpPr>
          <p:spPr>
            <a:xfrm>
              <a:off x="5940152" y="551723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30" name="Conector reto 29"/>
            <p:cNvCxnSpPr/>
            <p:nvPr/>
          </p:nvCxnSpPr>
          <p:spPr>
            <a:xfrm>
              <a:off x="6084168" y="5589240"/>
              <a:ext cx="64807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o 37"/>
          <p:cNvGrpSpPr/>
          <p:nvPr/>
        </p:nvGrpSpPr>
        <p:grpSpPr>
          <a:xfrm>
            <a:off x="5292080" y="2790220"/>
            <a:ext cx="2160240" cy="720080"/>
            <a:chOff x="5292080" y="3068960"/>
            <a:chExt cx="2160240" cy="720080"/>
          </a:xfrm>
        </p:grpSpPr>
        <p:cxnSp>
          <p:nvCxnSpPr>
            <p:cNvPr id="21" name="Conector reto 20"/>
            <p:cNvCxnSpPr/>
            <p:nvPr/>
          </p:nvCxnSpPr>
          <p:spPr>
            <a:xfrm>
              <a:off x="5292080" y="3429000"/>
              <a:ext cx="100811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Elipse 21"/>
            <p:cNvSpPr/>
            <p:nvPr/>
          </p:nvSpPr>
          <p:spPr>
            <a:xfrm>
              <a:off x="5940152" y="335699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Elipse 22"/>
            <p:cNvSpPr/>
            <p:nvPr/>
          </p:nvSpPr>
          <p:spPr>
            <a:xfrm>
              <a:off x="6660232" y="3356992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32" name="Conector reto 31"/>
            <p:cNvCxnSpPr/>
            <p:nvPr/>
          </p:nvCxnSpPr>
          <p:spPr>
            <a:xfrm rot="5400000">
              <a:off x="6088814" y="3424354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to 32"/>
            <p:cNvCxnSpPr/>
            <p:nvPr/>
          </p:nvCxnSpPr>
          <p:spPr>
            <a:xfrm rot="5400000">
              <a:off x="6084168" y="3429000"/>
              <a:ext cx="72008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/>
            <p:nvPr/>
          </p:nvCxnSpPr>
          <p:spPr>
            <a:xfrm>
              <a:off x="6444208" y="3429000"/>
              <a:ext cx="100811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upo 40"/>
          <p:cNvGrpSpPr/>
          <p:nvPr/>
        </p:nvGrpSpPr>
        <p:grpSpPr>
          <a:xfrm>
            <a:off x="2071730" y="2924944"/>
            <a:ext cx="1728192" cy="729372"/>
            <a:chOff x="2071730" y="2924944"/>
            <a:chExt cx="1728192" cy="72937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CaixaDeTexto 4"/>
            <p:cNvSpPr txBox="1"/>
            <p:nvPr/>
          </p:nvSpPr>
          <p:spPr>
            <a:xfrm>
              <a:off x="2546261" y="3284984"/>
              <a:ext cx="7248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err="1" smtClean="0">
                  <a:latin typeface="Constantia" pitchFamily="18" charset="0"/>
                </a:rPr>
                <a:t>V</a:t>
              </a:r>
              <a:r>
                <a:rPr lang="pt-BR" baseline="-25000" dirty="0" err="1" smtClean="0">
                  <a:latin typeface="Constantia" pitchFamily="18" charset="0"/>
                </a:rPr>
                <a:t>Zener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6" name="Conector reto 5"/>
            <p:cNvCxnSpPr/>
            <p:nvPr/>
          </p:nvCxnSpPr>
          <p:spPr>
            <a:xfrm>
              <a:off x="2071730" y="3140968"/>
              <a:ext cx="172819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riângulo isósceles 6"/>
            <p:cNvSpPr/>
            <p:nvPr/>
          </p:nvSpPr>
          <p:spPr>
            <a:xfrm rot="5400000">
              <a:off x="2647794" y="2924944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8" name="Conector reto 7"/>
            <p:cNvCxnSpPr/>
            <p:nvPr/>
          </p:nvCxnSpPr>
          <p:spPr>
            <a:xfrm rot="5400000">
              <a:off x="2868464" y="3145614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to 33"/>
            <p:cNvCxnSpPr/>
            <p:nvPr/>
          </p:nvCxnSpPr>
          <p:spPr>
            <a:xfrm>
              <a:off x="3096000" y="2924944"/>
              <a:ext cx="14401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to 34"/>
            <p:cNvCxnSpPr/>
            <p:nvPr/>
          </p:nvCxnSpPr>
          <p:spPr>
            <a:xfrm>
              <a:off x="2915816" y="3356992"/>
              <a:ext cx="14401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upo 39"/>
          <p:cNvGrpSpPr/>
          <p:nvPr/>
        </p:nvGrpSpPr>
        <p:grpSpPr>
          <a:xfrm>
            <a:off x="2005176" y="5013176"/>
            <a:ext cx="1990760" cy="936104"/>
            <a:chOff x="2005176" y="5013176"/>
            <a:chExt cx="1990760" cy="93610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14" name="Conector reto 13"/>
            <p:cNvCxnSpPr/>
            <p:nvPr/>
          </p:nvCxnSpPr>
          <p:spPr>
            <a:xfrm>
              <a:off x="2100456" y="5373216"/>
              <a:ext cx="1728192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riângulo isósceles 14"/>
            <p:cNvSpPr/>
            <p:nvPr/>
          </p:nvSpPr>
          <p:spPr>
            <a:xfrm rot="5400000">
              <a:off x="2676520" y="5157192"/>
              <a:ext cx="432048" cy="432048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6" name="Conector reto 15"/>
            <p:cNvCxnSpPr/>
            <p:nvPr/>
          </p:nvCxnSpPr>
          <p:spPr>
            <a:xfrm rot="5400000">
              <a:off x="2897190" y="5377862"/>
              <a:ext cx="42275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aixaDeTexto 16"/>
            <p:cNvSpPr txBox="1"/>
            <p:nvPr/>
          </p:nvSpPr>
          <p:spPr>
            <a:xfrm>
              <a:off x="2155933" y="5579948"/>
              <a:ext cx="1562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zero&lt;V&lt;</a:t>
              </a:r>
              <a:r>
                <a:rPr lang="pt-BR" dirty="0" err="1" smtClean="0">
                  <a:latin typeface="Constantia" pitchFamily="18" charset="0"/>
                </a:rPr>
                <a:t>V</a:t>
              </a:r>
              <a:r>
                <a:rPr lang="pt-BR" baseline="-25000" dirty="0" err="1" smtClean="0">
                  <a:latin typeface="Constantia" pitchFamily="18" charset="0"/>
                </a:rPr>
                <a:t>Zener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3684632" y="501317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+</a:t>
              </a:r>
              <a:endParaRPr lang="pt-BR" baseline="-25000" dirty="0">
                <a:latin typeface="Constantia" pitchFamily="18" charset="0"/>
              </a:endParaRPr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2005176" y="5013176"/>
              <a:ext cx="2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-</a:t>
              </a:r>
              <a:endParaRPr lang="pt-BR" baseline="-25000" dirty="0">
                <a:latin typeface="Constantia" pitchFamily="18" charset="0"/>
              </a:endParaRPr>
            </a:p>
          </p:txBody>
        </p:sp>
        <p:cxnSp>
          <p:nvCxnSpPr>
            <p:cNvPr id="36" name="Conector reto 35"/>
            <p:cNvCxnSpPr/>
            <p:nvPr/>
          </p:nvCxnSpPr>
          <p:spPr>
            <a:xfrm>
              <a:off x="3096000" y="5157192"/>
              <a:ext cx="14401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to 38"/>
            <p:cNvCxnSpPr/>
            <p:nvPr/>
          </p:nvCxnSpPr>
          <p:spPr>
            <a:xfrm>
              <a:off x="2915816" y="5589240"/>
              <a:ext cx="144016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1"/>
            <a:r>
              <a:rPr lang="pt-BR" dirty="0" smtClean="0"/>
              <a:t>O que acontece com este diodo quando é polarizado diretamente?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1"/>
            <a:r>
              <a:rPr lang="pt-BR" dirty="0" smtClean="0"/>
              <a:t>Como analisá-lo?</a:t>
            </a:r>
          </a:p>
          <a:p>
            <a:pPr lvl="2"/>
            <a:r>
              <a:rPr lang="pt-BR" dirty="0" smtClean="0"/>
              <a:t>1) Determine a tensão sobre o diodo </a:t>
            </a:r>
            <a:r>
              <a:rPr lang="pt-BR" dirty="0" err="1" smtClean="0"/>
              <a:t>Zener</a:t>
            </a:r>
            <a:r>
              <a:rPr lang="pt-BR" dirty="0" smtClean="0"/>
              <a:t>, sem considerá-lo no circuito (ponto de operação).</a:t>
            </a:r>
          </a:p>
          <a:p>
            <a:pPr lvl="1"/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6974" y="3383744"/>
            <a:ext cx="4031250" cy="31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1"/>
            <a:r>
              <a:rPr lang="pt-BR" dirty="0" smtClean="0"/>
              <a:t>Como analisá-lo?</a:t>
            </a:r>
          </a:p>
          <a:p>
            <a:pPr lvl="2"/>
            <a:r>
              <a:rPr lang="pt-BR" dirty="0" smtClean="0"/>
              <a:t>2) insira a configuração apropriada do diodo </a:t>
            </a:r>
            <a:r>
              <a:rPr lang="pt-BR" dirty="0" err="1" smtClean="0"/>
              <a:t>Zener</a:t>
            </a:r>
            <a:r>
              <a:rPr lang="pt-BR" dirty="0" smtClean="0"/>
              <a:t> removido e finalize os cálculos.</a:t>
            </a:r>
          </a:p>
          <a:p>
            <a:pPr lvl="1"/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6974" y="3383744"/>
            <a:ext cx="4031250" cy="31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1"/>
            <a:r>
              <a:rPr lang="pt-BR" dirty="0" smtClean="0"/>
              <a:t>Uma das funções do diodo </a:t>
            </a:r>
            <a:r>
              <a:rPr lang="pt-BR" dirty="0" err="1" smtClean="0"/>
              <a:t>Zener</a:t>
            </a:r>
            <a:r>
              <a:rPr lang="pt-BR" dirty="0" smtClean="0"/>
              <a:t> é atuar como regulador de tensão, pois uma quando a tensão </a:t>
            </a:r>
            <a:r>
              <a:rPr lang="pt-BR" dirty="0" err="1" smtClean="0"/>
              <a:t>Zener</a:t>
            </a:r>
            <a:r>
              <a:rPr lang="pt-BR" dirty="0" smtClean="0"/>
              <a:t> é atingida, ela permanece inalterada.</a:t>
            </a:r>
          </a:p>
          <a:p>
            <a:pPr lvl="2"/>
            <a:r>
              <a:rPr lang="pt-BR" dirty="0" smtClean="0"/>
              <a:t>A menos que seja reduzida.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Diodos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Diodo </a:t>
            </a:r>
            <a:r>
              <a:rPr lang="pt-BR" dirty="0" err="1" smtClean="0"/>
              <a:t>Zener</a:t>
            </a:r>
            <a:endParaRPr lang="pt-BR" dirty="0" smtClean="0"/>
          </a:p>
          <a:p>
            <a:pPr lvl="1"/>
            <a:r>
              <a:rPr lang="pt-BR" dirty="0" smtClean="0"/>
              <a:t>Se a carga variar?</a:t>
            </a:r>
          </a:p>
          <a:p>
            <a:pPr lvl="2"/>
            <a:r>
              <a:rPr lang="pt-BR" dirty="0" smtClean="0"/>
              <a:t>Assuma:</a:t>
            </a:r>
          </a:p>
          <a:p>
            <a:pPr lvl="3"/>
            <a:r>
              <a:rPr lang="pt-BR" dirty="0" err="1" smtClean="0"/>
              <a:t>V</a:t>
            </a:r>
            <a:r>
              <a:rPr lang="pt-BR" baseline="-25000" dirty="0" err="1" smtClean="0"/>
              <a:t>Zener</a:t>
            </a:r>
            <a:r>
              <a:rPr lang="pt-BR" dirty="0" smtClean="0"/>
              <a:t> = 10V</a:t>
            </a:r>
          </a:p>
          <a:p>
            <a:pPr lvl="3"/>
            <a:r>
              <a:rPr lang="pt-BR" dirty="0" smtClean="0"/>
              <a:t>I</a:t>
            </a:r>
            <a:r>
              <a:rPr lang="pt-BR" baseline="-25000" dirty="0" smtClean="0"/>
              <a:t>ZM</a:t>
            </a:r>
            <a:r>
              <a:rPr lang="pt-BR" dirty="0" smtClean="0"/>
              <a:t> = 32 </a:t>
            </a:r>
            <a:r>
              <a:rPr lang="pt-BR" dirty="0" err="1" smtClean="0"/>
              <a:t>mA</a:t>
            </a:r>
            <a:endParaRPr lang="pt-BR" dirty="0" smtClean="0"/>
          </a:p>
          <a:p>
            <a:pPr lvl="2"/>
            <a:r>
              <a:rPr lang="pt-BR" dirty="0" smtClean="0"/>
              <a:t>Qual a resistência de carga</a:t>
            </a:r>
            <a:br>
              <a:rPr lang="pt-BR" dirty="0" smtClean="0"/>
            </a:br>
            <a:r>
              <a:rPr lang="pt-BR" dirty="0" smtClean="0"/>
              <a:t>mínima para “ligar” o </a:t>
            </a:r>
            <a:r>
              <a:rPr lang="pt-BR" dirty="0" err="1" smtClean="0"/>
              <a:t>Zener</a:t>
            </a:r>
            <a:r>
              <a:rPr lang="pt-BR" dirty="0" smtClean="0"/>
              <a:t>?</a:t>
            </a:r>
          </a:p>
          <a:p>
            <a:pPr lvl="2"/>
            <a:r>
              <a:rPr lang="pt-BR" dirty="0" smtClean="0"/>
              <a:t>Qual a resistência de carga máxima para “ligar” o </a:t>
            </a:r>
            <a:r>
              <a:rPr lang="pt-BR" dirty="0" err="1" smtClean="0"/>
              <a:t>Zener</a:t>
            </a:r>
            <a:r>
              <a:rPr lang="pt-BR" dirty="0" smtClean="0"/>
              <a:t>?</a:t>
            </a:r>
          </a:p>
          <a:p>
            <a:pPr lvl="3"/>
            <a:r>
              <a:rPr lang="pt-BR" dirty="0" smtClean="0"/>
              <a:t>Calcule a tensão sobre o resistor R</a:t>
            </a:r>
          </a:p>
          <a:p>
            <a:pPr lvl="3"/>
            <a:r>
              <a:rPr lang="pt-BR" dirty="0" smtClean="0"/>
              <a:t>Calcule a corrente mínima sobre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load</a:t>
            </a:r>
            <a:endParaRPr lang="pt-BR" baseline="-25000" dirty="0" smtClean="0"/>
          </a:p>
          <a:p>
            <a:pPr lvl="2"/>
            <a:r>
              <a:rPr lang="pt-BR" dirty="0" err="1" smtClean="0"/>
              <a:t>Plote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load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out</a:t>
            </a:r>
            <a:endParaRPr lang="pt-BR" baseline="-25000" dirty="0" smtClean="0"/>
          </a:p>
          <a:p>
            <a:pPr lvl="2"/>
            <a:endParaRPr lang="pt-BR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628800"/>
            <a:ext cx="3506250" cy="207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1267</TotalTime>
  <Words>536</Words>
  <Application>Microsoft Office PowerPoint</Application>
  <PresentationFormat>Apresentação na tela (4:3)</PresentationFormat>
  <Paragraphs>125</Paragraphs>
  <Slides>17</Slides>
  <Notes>17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9" baseType="lpstr">
      <vt:lpstr>Mediano</vt:lpstr>
      <vt:lpstr>Equação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  <vt:lpstr>Diodos Especiais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Diodos especiais</dc:title>
  <dc:subject>Eletrônica</dc:subject>
  <dc:creator>Marcelo Rosa</dc:creator>
  <cp:lastModifiedBy>Marcelo Rosa</cp:lastModifiedBy>
  <cp:revision>276</cp:revision>
  <dcterms:created xsi:type="dcterms:W3CDTF">2010-07-26T15:10:49Z</dcterms:created>
  <dcterms:modified xsi:type="dcterms:W3CDTF">2010-09-13T21:37:12Z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