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5"/>
  </p:notes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2" r:id="rId12"/>
    <p:sldId id="283" r:id="rId13"/>
    <p:sldId id="281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D7D"/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660" y="-78"/>
      </p:cViewPr>
      <p:guideLst>
        <p:guide orient="horz" pos="2115"/>
        <p:guide pos="27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19/8/2010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19/8/2010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19/8/2010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19/8/2010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19/8/2010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19/8/2010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19/8/2010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19/8/2010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19/8/2010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19/8/2010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19/8/2010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19/8/2010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19/8/2010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AMPLIFICADORES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Amplificadores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Conceito de amplificador genérico</a:t>
            </a:r>
          </a:p>
          <a:p>
            <a:pPr lvl="1"/>
            <a:r>
              <a:rPr lang="pt-BR" dirty="0" smtClean="0"/>
              <a:t>R</a:t>
            </a:r>
            <a:r>
              <a:rPr lang="pt-BR" baseline="-25000" dirty="0" smtClean="0"/>
              <a:t>i</a:t>
            </a:r>
            <a:endParaRPr lang="pt-BR" dirty="0" smtClean="0"/>
          </a:p>
          <a:p>
            <a:pPr lvl="2"/>
            <a:r>
              <a:rPr lang="pt-BR" dirty="0" smtClean="0">
                <a:sym typeface="Wingdings 2"/>
              </a:rPr>
              <a:t>Quantifica quanto de corrente é “sugado” do sinal a ser amplificado pelo próprio amplificador</a:t>
            </a:r>
            <a:endParaRPr lang="pt-BR" dirty="0" smtClean="0">
              <a:sym typeface="Wingdings 2"/>
            </a:endParaRPr>
          </a:p>
          <a:p>
            <a:pPr lvl="1"/>
            <a:r>
              <a:rPr lang="pt-BR" dirty="0" err="1" smtClean="0">
                <a:sym typeface="Wingdings 2"/>
              </a:rPr>
              <a:t>R</a:t>
            </a:r>
            <a:r>
              <a:rPr lang="pt-BR" baseline="-25000" dirty="0" err="1" smtClean="0">
                <a:sym typeface="Wingdings 2"/>
              </a:rPr>
              <a:t>o</a:t>
            </a:r>
            <a:endParaRPr lang="pt-BR" baseline="-25000" dirty="0" smtClean="0">
              <a:sym typeface="Wingdings 2"/>
            </a:endParaRPr>
          </a:p>
          <a:p>
            <a:pPr lvl="2"/>
            <a:r>
              <a:rPr lang="pt-BR" dirty="0" smtClean="0">
                <a:sym typeface="Wingdings 2"/>
              </a:rPr>
              <a:t>Quantifica a resistência do amplificador para suprir corrente para o sinal de saída.</a:t>
            </a:r>
          </a:p>
          <a:p>
            <a:pPr lvl="1"/>
            <a:r>
              <a:rPr lang="pt-BR" dirty="0" smtClean="0">
                <a:sym typeface="Wingdings 2"/>
              </a:rPr>
              <a:t>A</a:t>
            </a:r>
            <a:r>
              <a:rPr lang="pt-BR" baseline="-25000" dirty="0" smtClean="0">
                <a:sym typeface="Wingdings 2"/>
              </a:rPr>
              <a:t>vo</a:t>
            </a:r>
          </a:p>
          <a:p>
            <a:pPr lvl="2"/>
            <a:r>
              <a:rPr lang="pt-BR" dirty="0" smtClean="0">
                <a:sym typeface="Wingdings 2"/>
              </a:rPr>
              <a:t>Ganho de circuito aberto, quando não há carga.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Amplificadores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Conceito de amplificador genérico</a:t>
            </a:r>
          </a:p>
          <a:p>
            <a:pPr lvl="1"/>
            <a:r>
              <a:rPr lang="pt-BR" dirty="0" smtClean="0"/>
              <a:t>Qual a tensão de entrada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</a:t>
            </a:r>
            <a:r>
              <a:rPr lang="pt-BR" dirty="0" smtClean="0"/>
              <a:t> em função de V</a:t>
            </a:r>
            <a:r>
              <a:rPr lang="pt-BR" baseline="-25000" dirty="0" smtClean="0"/>
              <a:t>i</a:t>
            </a:r>
            <a:r>
              <a:rPr lang="pt-BR" dirty="0" smtClean="0"/>
              <a:t>?</a:t>
            </a:r>
          </a:p>
          <a:p>
            <a:pPr lvl="1"/>
            <a:r>
              <a:rPr lang="pt-BR" dirty="0" smtClean="0"/>
              <a:t>Qual o ganho efetivo do amplificador (A)?</a:t>
            </a:r>
          </a:p>
          <a:p>
            <a:pPr lvl="1"/>
            <a:r>
              <a:rPr lang="pt-BR" dirty="0" smtClean="0"/>
              <a:t>Qual a tensão V</a:t>
            </a:r>
            <a:r>
              <a:rPr lang="pt-BR" baseline="-25000" dirty="0" smtClean="0"/>
              <a:t>i</a:t>
            </a:r>
            <a:r>
              <a:rPr lang="pt-BR" dirty="0" smtClean="0"/>
              <a:t> em função de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s</a:t>
            </a:r>
            <a:r>
              <a:rPr lang="pt-BR" dirty="0" smtClean="0"/>
              <a:t>?</a:t>
            </a:r>
            <a:endParaRPr lang="pt-BR" dirty="0"/>
          </a:p>
        </p:txBody>
      </p:sp>
      <p:pic>
        <p:nvPicPr>
          <p:cNvPr id="4915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3723980"/>
            <a:ext cx="4875000" cy="222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Amplificadores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Conceito de amplificador genérico</a:t>
            </a:r>
          </a:p>
          <a:p>
            <a:pPr lvl="1"/>
            <a:r>
              <a:rPr lang="pt-BR" dirty="0" smtClean="0"/>
              <a:t>Qual a tensão de entrada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</a:t>
            </a:r>
            <a:r>
              <a:rPr lang="pt-BR" dirty="0" smtClean="0"/>
              <a:t> em função de V</a:t>
            </a:r>
            <a:r>
              <a:rPr lang="pt-BR" baseline="-25000" dirty="0" smtClean="0"/>
              <a:t>i</a:t>
            </a:r>
            <a:r>
              <a:rPr lang="pt-BR" dirty="0" smtClean="0"/>
              <a:t>?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Qual o ganho efetivo do amplificador (A)?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Qual a tensão V</a:t>
            </a:r>
            <a:r>
              <a:rPr lang="pt-BR" baseline="-25000" dirty="0" smtClean="0"/>
              <a:t>i</a:t>
            </a:r>
            <a:r>
              <a:rPr lang="pt-BR" dirty="0" smtClean="0"/>
              <a:t> em função de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s</a:t>
            </a:r>
            <a:r>
              <a:rPr lang="pt-BR" dirty="0" smtClean="0"/>
              <a:t>?</a:t>
            </a:r>
            <a:endParaRPr lang="pt-BR" dirty="0" smtClean="0"/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/>
        </p:nvGraphicFramePr>
        <p:xfrm>
          <a:off x="3305348" y="2636912"/>
          <a:ext cx="2490788" cy="863600"/>
        </p:xfrm>
        <a:graphic>
          <a:graphicData uri="http://schemas.openxmlformats.org/presentationml/2006/ole">
            <p:oleObj spid="_x0000_s50178" name="Equação" r:id="rId4" imgW="1244520" imgH="431640" progId="Equation.3">
              <p:embed/>
            </p:oleObj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3131840" y="4077072"/>
          <a:ext cx="2847975" cy="863600"/>
        </p:xfrm>
        <a:graphic>
          <a:graphicData uri="http://schemas.openxmlformats.org/presentationml/2006/ole">
            <p:oleObj spid="_x0000_s50179" name="Equação" r:id="rId5" imgW="1422360" imgH="431640" progId="Equation.3">
              <p:embed/>
            </p:oleObj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3563888" y="5517728"/>
          <a:ext cx="1957388" cy="863600"/>
        </p:xfrm>
        <a:graphic>
          <a:graphicData uri="http://schemas.openxmlformats.org/presentationml/2006/ole">
            <p:oleObj spid="_x0000_s50180" name="Equação" r:id="rId6" imgW="977760" imgH="431640" progId="Equation.3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Amplificadores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Conceito de amplificador genérico</a:t>
            </a:r>
          </a:p>
          <a:p>
            <a:pPr lvl="1"/>
            <a:r>
              <a:rPr lang="pt-BR" dirty="0" smtClean="0">
                <a:sym typeface="Wingdings 2"/>
              </a:rPr>
              <a:t>Qual seria o valor ideal para R</a:t>
            </a:r>
            <a:r>
              <a:rPr lang="pt-BR" baseline="-25000" dirty="0" smtClean="0">
                <a:sym typeface="Wingdings 2"/>
              </a:rPr>
              <a:t>i</a:t>
            </a:r>
            <a:r>
              <a:rPr lang="pt-BR" dirty="0" smtClean="0">
                <a:sym typeface="Wingdings 2"/>
              </a:rPr>
              <a:t> e </a:t>
            </a:r>
            <a:r>
              <a:rPr lang="pt-BR" dirty="0" err="1" smtClean="0">
                <a:sym typeface="Wingdings 2"/>
              </a:rPr>
              <a:t>R</a:t>
            </a:r>
            <a:r>
              <a:rPr lang="pt-BR" baseline="-25000" dirty="0" err="1" smtClean="0">
                <a:sym typeface="Wingdings 2"/>
              </a:rPr>
              <a:t>o</a:t>
            </a:r>
            <a:r>
              <a:rPr lang="pt-BR" dirty="0" smtClean="0">
                <a:sym typeface="Wingdings 2"/>
              </a:rPr>
              <a:t>?</a:t>
            </a:r>
          </a:p>
          <a:p>
            <a:pPr lvl="2"/>
            <a:r>
              <a:rPr lang="pt-BR" dirty="0" smtClean="0"/>
              <a:t>R</a:t>
            </a:r>
            <a:r>
              <a:rPr lang="pt-BR" baseline="-25000" dirty="0" smtClean="0"/>
              <a:t>i</a:t>
            </a:r>
            <a:r>
              <a:rPr lang="pt-BR" dirty="0" smtClean="0">
                <a:sym typeface="Wingdings 3"/>
              </a:rPr>
              <a:t></a:t>
            </a:r>
            <a:r>
              <a:rPr lang="pt-BR" dirty="0" smtClean="0">
                <a:latin typeface="Constantia"/>
                <a:sym typeface="Wingdings 3"/>
              </a:rPr>
              <a:t> ∞</a:t>
            </a:r>
            <a:endParaRPr lang="pt-BR" dirty="0" smtClean="0"/>
          </a:p>
          <a:p>
            <a:pPr lvl="2"/>
            <a:r>
              <a:rPr lang="pt-BR" dirty="0" err="1" smtClean="0">
                <a:sym typeface="Wingdings 2"/>
              </a:rPr>
              <a:t>R</a:t>
            </a:r>
            <a:r>
              <a:rPr lang="pt-BR" baseline="-25000" dirty="0" err="1" smtClean="0">
                <a:sym typeface="Wingdings 2"/>
              </a:rPr>
              <a:t>o</a:t>
            </a:r>
            <a:r>
              <a:rPr lang="pt-BR" dirty="0" smtClean="0">
                <a:sym typeface="Wingdings 3"/>
              </a:rPr>
              <a:t> </a:t>
            </a:r>
            <a:r>
              <a:rPr lang="pt-BR" dirty="0" smtClean="0">
                <a:latin typeface="Constantia"/>
                <a:sym typeface="Wingdings 3"/>
              </a:rPr>
              <a:t> </a:t>
            </a:r>
            <a:r>
              <a:rPr lang="pt-BR" dirty="0" smtClean="0">
                <a:latin typeface="Constantia"/>
                <a:sym typeface="Wingdings 3"/>
              </a:rPr>
              <a:t>zero</a:t>
            </a:r>
            <a:endParaRPr lang="pt-BR" baseline="-25000" dirty="0" smtClean="0">
              <a:sym typeface="Wingdings 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Amplificadores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Conceito de amplificador genérico</a:t>
            </a:r>
          </a:p>
          <a:p>
            <a:pPr lvl="1"/>
            <a:r>
              <a:rPr lang="pt-BR" dirty="0" smtClean="0"/>
              <a:t>Considere o seguinte dispositivo “caixa-preta”</a:t>
            </a:r>
          </a:p>
          <a:p>
            <a:pPr lvl="1"/>
            <a:r>
              <a:rPr lang="pt-BR" dirty="0" smtClean="0"/>
              <a:t>Considere V</a:t>
            </a:r>
            <a:r>
              <a:rPr lang="pt-BR" baseline="-25000" dirty="0" smtClean="0"/>
              <a:t>i</a:t>
            </a:r>
            <a:r>
              <a:rPr lang="pt-BR" dirty="0" smtClean="0"/>
              <a:t>(t) 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</a:t>
            </a:r>
            <a:r>
              <a:rPr lang="pt-BR" dirty="0" smtClean="0"/>
              <a:t>(t) tensões de entrada “aplicada” e de saída “obtida” do dispositivo.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Um amplificador é um dispositivo que fornece:</a:t>
            </a:r>
          </a:p>
          <a:p>
            <a:pPr lvl="1" algn="ctr"/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pt-BR" b="1" baseline="-25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= A V</a:t>
            </a:r>
            <a:r>
              <a:rPr lang="pt-BR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(t)</a:t>
            </a:r>
          </a:p>
          <a:p>
            <a:pPr lvl="2"/>
            <a:r>
              <a:rPr lang="pt-BR" dirty="0" smtClean="0"/>
              <a:t>A é chamado ganho do amplificador</a:t>
            </a:r>
          </a:p>
        </p:txBody>
      </p:sp>
      <p:grpSp>
        <p:nvGrpSpPr>
          <p:cNvPr id="10" name="Grupo 9"/>
          <p:cNvGrpSpPr/>
          <p:nvPr/>
        </p:nvGrpSpPr>
        <p:grpSpPr>
          <a:xfrm>
            <a:off x="1331640" y="3789040"/>
            <a:ext cx="6504753" cy="720080"/>
            <a:chOff x="971600" y="3429000"/>
            <a:chExt cx="6504753" cy="720080"/>
          </a:xfrm>
        </p:grpSpPr>
        <p:sp>
          <p:nvSpPr>
            <p:cNvPr id="4" name="Retângulo 3"/>
            <p:cNvSpPr/>
            <p:nvPr/>
          </p:nvSpPr>
          <p:spPr>
            <a:xfrm>
              <a:off x="3131840" y="3429000"/>
              <a:ext cx="2160240" cy="72008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dkEdge"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3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A</a:t>
              </a:r>
              <a:endPara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  <p:cxnSp>
          <p:nvCxnSpPr>
            <p:cNvPr id="6" name="Conector reto 5"/>
            <p:cNvCxnSpPr>
              <a:stCxn id="4" idx="1"/>
            </p:cNvCxnSpPr>
            <p:nvPr/>
          </p:nvCxnSpPr>
          <p:spPr>
            <a:xfrm rot="10800000">
              <a:off x="1691680" y="3789040"/>
              <a:ext cx="1440160" cy="0"/>
            </a:xfrm>
            <a:prstGeom prst="line">
              <a:avLst/>
            </a:prstGeom>
            <a:ln w="63500">
              <a:solidFill>
                <a:srgbClr val="FF0000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ector reto 6"/>
            <p:cNvCxnSpPr/>
            <p:nvPr/>
          </p:nvCxnSpPr>
          <p:spPr>
            <a:xfrm rot="10800000">
              <a:off x="5292080" y="3789040"/>
              <a:ext cx="1440160" cy="0"/>
            </a:xfrm>
            <a:prstGeom prst="line">
              <a:avLst/>
            </a:prstGeom>
            <a:ln w="63500">
              <a:solidFill>
                <a:srgbClr val="FF0000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CaixaDeTexto 7"/>
            <p:cNvSpPr txBox="1"/>
            <p:nvPr/>
          </p:nvSpPr>
          <p:spPr>
            <a:xfrm>
              <a:off x="971600" y="3543399"/>
              <a:ext cx="7857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V</a:t>
              </a:r>
              <a:r>
                <a:rPr lang="pt-BR" sz="2400" baseline="-25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i</a:t>
              </a:r>
              <a:r>
                <a:rPr lang="pt-BR" sz="2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(t)</a:t>
              </a:r>
              <a:endPara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  <p:sp>
          <p:nvSpPr>
            <p:cNvPr id="9" name="CaixaDeTexto 8"/>
            <p:cNvSpPr txBox="1"/>
            <p:nvPr/>
          </p:nvSpPr>
          <p:spPr>
            <a:xfrm>
              <a:off x="6660232" y="3543399"/>
              <a:ext cx="8161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400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V</a:t>
              </a:r>
              <a:r>
                <a:rPr lang="pt-BR" sz="2400" baseline="-25000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o</a:t>
              </a:r>
              <a:r>
                <a:rPr lang="pt-BR" sz="2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(t)</a:t>
              </a:r>
              <a:endPara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Amplificadores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Conceito de amplificador genérico</a:t>
            </a:r>
          </a:p>
          <a:p>
            <a:pPr lvl="1"/>
            <a:r>
              <a:rPr lang="pt-BR" dirty="0" smtClean="0"/>
              <a:t>De maneira ideal, o amplificador não deve provocar qualquer outra distorção que não amplificar V</a:t>
            </a:r>
            <a:r>
              <a:rPr lang="pt-BR" baseline="-25000" dirty="0" smtClean="0"/>
              <a:t>i</a:t>
            </a:r>
            <a:r>
              <a:rPr lang="pt-BR" dirty="0" smtClean="0"/>
              <a:t>(t)</a:t>
            </a:r>
          </a:p>
          <a:p>
            <a:pPr lvl="2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Amplificador linear</a:t>
            </a:r>
          </a:p>
          <a:p>
            <a:pPr lvl="1"/>
            <a:r>
              <a:rPr lang="pt-BR" dirty="0" smtClean="0"/>
              <a:t>Exemplos de amplificadores:</a:t>
            </a:r>
          </a:p>
          <a:p>
            <a:pPr lvl="2"/>
            <a:r>
              <a:rPr lang="pt-BR" dirty="0" err="1" smtClean="0"/>
              <a:t>Pré-amplificador</a:t>
            </a:r>
            <a:r>
              <a:rPr lang="pt-BR" dirty="0" smtClean="0"/>
              <a:t> de som</a:t>
            </a:r>
          </a:p>
          <a:p>
            <a:pPr lvl="3"/>
            <a:r>
              <a:rPr lang="pt-BR" dirty="0" smtClean="0"/>
              <a:t>Projetado para pequenos sinais</a:t>
            </a:r>
          </a:p>
          <a:p>
            <a:pPr lvl="2"/>
            <a:r>
              <a:rPr lang="pt-BR" dirty="0" smtClean="0"/>
              <a:t>Amplificador de potência</a:t>
            </a:r>
          </a:p>
          <a:p>
            <a:pPr lvl="3"/>
            <a:r>
              <a:rPr lang="pt-BR" dirty="0" smtClean="0"/>
              <a:t>Projetado para amplificar a corrente/potência de entrada.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Amplificadores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Conceito de amplificador genérico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Ou seja, o amplificador “amplifica” a diferença entre duas tensões na entrada, produzindo uma saída também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diferencial</a:t>
            </a:r>
            <a:r>
              <a:rPr lang="pt-BR" dirty="0" smtClean="0"/>
              <a:t>.</a:t>
            </a:r>
            <a:endParaRPr lang="pt-BR" dirty="0" smtClean="0"/>
          </a:p>
          <a:p>
            <a:pPr lvl="1"/>
            <a:endParaRPr lang="pt-BR" dirty="0" smtClean="0"/>
          </a:p>
        </p:txBody>
      </p:sp>
      <p:grpSp>
        <p:nvGrpSpPr>
          <p:cNvPr id="16" name="Grupo 15"/>
          <p:cNvGrpSpPr/>
          <p:nvPr/>
        </p:nvGrpSpPr>
        <p:grpSpPr>
          <a:xfrm>
            <a:off x="2699792" y="2555612"/>
            <a:ext cx="3690527" cy="1521460"/>
            <a:chOff x="1923237" y="2627620"/>
            <a:chExt cx="3690527" cy="152146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" name="Triângulo isósceles 3"/>
            <p:cNvSpPr/>
            <p:nvPr/>
          </p:nvSpPr>
          <p:spPr>
            <a:xfrm rot="5400000">
              <a:off x="3203848" y="2708920"/>
              <a:ext cx="1440160" cy="1440160"/>
            </a:xfrm>
            <a:prstGeom prst="triangle">
              <a:avLst>
                <a:gd name="adj" fmla="val 49216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6" name="Conector reto 5"/>
            <p:cNvCxnSpPr/>
            <p:nvPr/>
          </p:nvCxnSpPr>
          <p:spPr>
            <a:xfrm rot="10800000">
              <a:off x="2411760" y="2996952"/>
              <a:ext cx="2880320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ector reto 6"/>
            <p:cNvCxnSpPr/>
            <p:nvPr/>
          </p:nvCxnSpPr>
          <p:spPr>
            <a:xfrm rot="10800000">
              <a:off x="2411760" y="3861048"/>
              <a:ext cx="2880320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ixaDeTexto 9"/>
            <p:cNvSpPr txBox="1"/>
            <p:nvPr/>
          </p:nvSpPr>
          <p:spPr>
            <a:xfrm>
              <a:off x="1923237" y="3212976"/>
              <a:ext cx="9925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Entrada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1" name="CaixaDeTexto 10"/>
            <p:cNvSpPr txBox="1"/>
            <p:nvPr/>
          </p:nvSpPr>
          <p:spPr>
            <a:xfrm>
              <a:off x="4893695" y="3212976"/>
              <a:ext cx="7200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Saída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2267744" y="2627620"/>
              <a:ext cx="3878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+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2267744" y="3492000"/>
              <a:ext cx="3878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-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4" name="CaixaDeTexto 13"/>
            <p:cNvSpPr txBox="1"/>
            <p:nvPr/>
          </p:nvSpPr>
          <p:spPr>
            <a:xfrm>
              <a:off x="5048270" y="2628000"/>
              <a:ext cx="3878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+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5" name="CaixaDeTexto 14"/>
            <p:cNvSpPr txBox="1"/>
            <p:nvPr/>
          </p:nvSpPr>
          <p:spPr>
            <a:xfrm>
              <a:off x="5048270" y="3492000"/>
              <a:ext cx="3878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-</a:t>
              </a:r>
              <a:endParaRPr lang="pt-BR" dirty="0">
                <a:latin typeface="Constantia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Amplificadores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Conceito de amplificador genérico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Caso aterremos a entrada e a saída, adotando uma referência comum para os sinais (entrada e saída), esse “terra” é chamado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massa do circuito</a:t>
            </a:r>
            <a:r>
              <a:rPr lang="pt-BR" dirty="0" smtClean="0"/>
              <a:t>.</a:t>
            </a:r>
            <a:endParaRPr lang="pt-BR" dirty="0" smtClean="0"/>
          </a:p>
        </p:txBody>
      </p:sp>
      <p:grpSp>
        <p:nvGrpSpPr>
          <p:cNvPr id="33" name="Grupo 32"/>
          <p:cNvGrpSpPr/>
          <p:nvPr/>
        </p:nvGrpSpPr>
        <p:grpSpPr>
          <a:xfrm>
            <a:off x="2699792" y="2555612"/>
            <a:ext cx="3690527" cy="1803988"/>
            <a:chOff x="2699792" y="2555612"/>
            <a:chExt cx="3690527" cy="18039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" name="Triângulo isósceles 3"/>
            <p:cNvSpPr/>
            <p:nvPr/>
          </p:nvSpPr>
          <p:spPr>
            <a:xfrm rot="5400000">
              <a:off x="3980403" y="2636912"/>
              <a:ext cx="1440160" cy="1440160"/>
            </a:xfrm>
            <a:prstGeom prst="triangle">
              <a:avLst>
                <a:gd name="adj" fmla="val 49216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6" name="Conector reto 5"/>
            <p:cNvCxnSpPr/>
            <p:nvPr/>
          </p:nvCxnSpPr>
          <p:spPr>
            <a:xfrm rot="10800000">
              <a:off x="3188315" y="2924944"/>
              <a:ext cx="2880320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ector reto 6"/>
            <p:cNvCxnSpPr/>
            <p:nvPr/>
          </p:nvCxnSpPr>
          <p:spPr>
            <a:xfrm rot="10800000">
              <a:off x="3188315" y="3789040"/>
              <a:ext cx="2880320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ixaDeTexto 9"/>
            <p:cNvSpPr txBox="1"/>
            <p:nvPr/>
          </p:nvSpPr>
          <p:spPr>
            <a:xfrm>
              <a:off x="2699792" y="3140968"/>
              <a:ext cx="9925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Entrada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1" name="CaixaDeTexto 10"/>
            <p:cNvSpPr txBox="1"/>
            <p:nvPr/>
          </p:nvSpPr>
          <p:spPr>
            <a:xfrm>
              <a:off x="5670250" y="3140968"/>
              <a:ext cx="7200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Saída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3044299" y="2555612"/>
              <a:ext cx="3878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+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3044299" y="3419992"/>
              <a:ext cx="3878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-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4" name="CaixaDeTexto 13"/>
            <p:cNvSpPr txBox="1"/>
            <p:nvPr/>
          </p:nvSpPr>
          <p:spPr>
            <a:xfrm>
              <a:off x="5824825" y="2555992"/>
              <a:ext cx="3878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+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5" name="CaixaDeTexto 14"/>
            <p:cNvSpPr txBox="1"/>
            <p:nvPr/>
          </p:nvSpPr>
          <p:spPr>
            <a:xfrm>
              <a:off x="5824825" y="3419992"/>
              <a:ext cx="3878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-</a:t>
              </a:r>
              <a:endParaRPr lang="pt-BR" dirty="0">
                <a:latin typeface="Constantia" pitchFamily="18" charset="0"/>
              </a:endParaRPr>
            </a:p>
          </p:txBody>
        </p:sp>
        <p:cxnSp>
          <p:nvCxnSpPr>
            <p:cNvPr id="17" name="Conector reto 16"/>
            <p:cNvCxnSpPr/>
            <p:nvPr/>
          </p:nvCxnSpPr>
          <p:spPr>
            <a:xfrm rot="5400000">
              <a:off x="5580244" y="3969060"/>
              <a:ext cx="36004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to 18"/>
            <p:cNvCxnSpPr/>
            <p:nvPr/>
          </p:nvCxnSpPr>
          <p:spPr>
            <a:xfrm>
              <a:off x="5580152" y="4149080"/>
              <a:ext cx="3600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to 19"/>
            <p:cNvCxnSpPr/>
            <p:nvPr/>
          </p:nvCxnSpPr>
          <p:spPr>
            <a:xfrm>
              <a:off x="5616152" y="4258800"/>
              <a:ext cx="288032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to 23"/>
            <p:cNvCxnSpPr/>
            <p:nvPr/>
          </p:nvCxnSpPr>
          <p:spPr>
            <a:xfrm>
              <a:off x="5652152" y="4359600"/>
              <a:ext cx="2160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to 24"/>
            <p:cNvCxnSpPr/>
            <p:nvPr/>
          </p:nvCxnSpPr>
          <p:spPr>
            <a:xfrm rot="5400000">
              <a:off x="3275948" y="3969060"/>
              <a:ext cx="36004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to 25"/>
            <p:cNvCxnSpPr/>
            <p:nvPr/>
          </p:nvCxnSpPr>
          <p:spPr>
            <a:xfrm>
              <a:off x="3275856" y="4149080"/>
              <a:ext cx="3600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ector reto 26"/>
            <p:cNvCxnSpPr/>
            <p:nvPr/>
          </p:nvCxnSpPr>
          <p:spPr>
            <a:xfrm>
              <a:off x="3311856" y="4258800"/>
              <a:ext cx="288032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to 27"/>
            <p:cNvCxnSpPr/>
            <p:nvPr/>
          </p:nvCxnSpPr>
          <p:spPr>
            <a:xfrm>
              <a:off x="3347856" y="4359600"/>
              <a:ext cx="2160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Amplificadores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Conceito de amplificador genérico</a:t>
            </a:r>
          </a:p>
          <a:p>
            <a:pPr lvl="1"/>
            <a:r>
              <a:rPr lang="pt-BR" dirty="0" smtClean="0"/>
              <a:t>Qual a mágica que o amplificador implementa para aumentar a tensão na saída? Ou até mesmo aumentar a potência de saída?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Amplificadores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Conceito de amplificador genérico</a:t>
            </a:r>
          </a:p>
          <a:p>
            <a:pPr lvl="1"/>
            <a:r>
              <a:rPr lang="pt-BR" dirty="0" smtClean="0"/>
              <a:t>O amplificador é alimentado por fontes externas, para prover a amplificação</a:t>
            </a:r>
          </a:p>
          <a:p>
            <a:pPr lvl="2"/>
            <a:r>
              <a:rPr lang="pt-BR" dirty="0" smtClean="0"/>
              <a:t>Duas fontes, simétricas (+V e –V) geram a energia necessária para a amplificação/operação.</a:t>
            </a:r>
          </a:p>
        </p:txBody>
      </p:sp>
      <p:grpSp>
        <p:nvGrpSpPr>
          <p:cNvPr id="24" name="Grupo 23"/>
          <p:cNvGrpSpPr/>
          <p:nvPr/>
        </p:nvGrpSpPr>
        <p:grpSpPr>
          <a:xfrm>
            <a:off x="2699792" y="3914472"/>
            <a:ext cx="3690527" cy="2754888"/>
            <a:chOff x="2699792" y="3491716"/>
            <a:chExt cx="3690527" cy="275488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Triângulo isósceles 4"/>
            <p:cNvSpPr/>
            <p:nvPr/>
          </p:nvSpPr>
          <p:spPr>
            <a:xfrm rot="5400000">
              <a:off x="3980403" y="4149080"/>
              <a:ext cx="1440160" cy="1440160"/>
            </a:xfrm>
            <a:prstGeom prst="triangle">
              <a:avLst>
                <a:gd name="adj" fmla="val 49216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6" name="Conector reto 5"/>
            <p:cNvCxnSpPr/>
            <p:nvPr/>
          </p:nvCxnSpPr>
          <p:spPr>
            <a:xfrm rot="10800000">
              <a:off x="3188315" y="4437112"/>
              <a:ext cx="2880320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ector reto 6"/>
            <p:cNvCxnSpPr/>
            <p:nvPr/>
          </p:nvCxnSpPr>
          <p:spPr>
            <a:xfrm rot="10800000">
              <a:off x="3188315" y="5301208"/>
              <a:ext cx="2880320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CaixaDeTexto 7"/>
            <p:cNvSpPr txBox="1"/>
            <p:nvPr/>
          </p:nvSpPr>
          <p:spPr>
            <a:xfrm>
              <a:off x="2699792" y="4653136"/>
              <a:ext cx="9925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Entrada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9" name="CaixaDeTexto 8"/>
            <p:cNvSpPr txBox="1"/>
            <p:nvPr/>
          </p:nvSpPr>
          <p:spPr>
            <a:xfrm>
              <a:off x="5670250" y="4653136"/>
              <a:ext cx="7200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Saída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3044299" y="4067780"/>
              <a:ext cx="3878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+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1" name="CaixaDeTexto 10"/>
            <p:cNvSpPr txBox="1"/>
            <p:nvPr/>
          </p:nvSpPr>
          <p:spPr>
            <a:xfrm>
              <a:off x="3044299" y="4932160"/>
              <a:ext cx="3878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-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5824825" y="4068160"/>
              <a:ext cx="3878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+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5824825" y="4932160"/>
              <a:ext cx="3878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-</a:t>
              </a:r>
              <a:endParaRPr lang="pt-BR" dirty="0">
                <a:latin typeface="Constantia" pitchFamily="18" charset="0"/>
              </a:endParaRPr>
            </a:p>
          </p:txBody>
        </p:sp>
        <p:cxnSp>
          <p:nvCxnSpPr>
            <p:cNvPr id="15" name="Conector reto 14"/>
            <p:cNvCxnSpPr/>
            <p:nvPr/>
          </p:nvCxnSpPr>
          <p:spPr>
            <a:xfrm rot="5400000">
              <a:off x="3275856" y="4869160"/>
              <a:ext cx="2016224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ixaDeTexto 19"/>
            <p:cNvSpPr txBox="1"/>
            <p:nvPr/>
          </p:nvSpPr>
          <p:spPr>
            <a:xfrm>
              <a:off x="3995936" y="3491716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+V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21" name="CaixaDeTexto 20"/>
            <p:cNvSpPr txBox="1"/>
            <p:nvPr/>
          </p:nvSpPr>
          <p:spPr>
            <a:xfrm>
              <a:off x="3995936" y="5877272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-</a:t>
              </a:r>
              <a:r>
                <a:rPr lang="pt-BR" dirty="0" smtClean="0">
                  <a:latin typeface="Constantia" pitchFamily="18" charset="0"/>
                </a:rPr>
                <a:t>V</a:t>
              </a:r>
              <a:endParaRPr lang="pt-BR" dirty="0">
                <a:latin typeface="Constantia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Amplificadores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Conceito de amplificador genérico</a:t>
            </a:r>
          </a:p>
          <a:p>
            <a:pPr lvl="1"/>
            <a:r>
              <a:rPr lang="pt-BR" dirty="0" smtClean="0"/>
              <a:t>Exemplo de amplificação</a:t>
            </a:r>
            <a:endParaRPr lang="pt-BR" dirty="0"/>
          </a:p>
        </p:txBody>
      </p:sp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284984"/>
            <a:ext cx="4230000" cy="2707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710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27480" y="3068960"/>
            <a:ext cx="3465000" cy="251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Amplificadores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Conceito de amplificador genérico</a:t>
            </a:r>
          </a:p>
          <a:p>
            <a:pPr lvl="1"/>
            <a:r>
              <a:rPr lang="pt-BR" dirty="0" smtClean="0"/>
              <a:t>Modelo geral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2"/>
            <a:r>
              <a:rPr lang="pt-BR" dirty="0" smtClean="0"/>
              <a:t>R</a:t>
            </a:r>
            <a:r>
              <a:rPr lang="pt-BR" baseline="-25000" dirty="0" smtClean="0"/>
              <a:t>i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 Resistência de entrada</a:t>
            </a:r>
          </a:p>
          <a:p>
            <a:pPr lvl="2"/>
            <a:r>
              <a:rPr lang="pt-BR" dirty="0" err="1" smtClean="0">
                <a:sym typeface="Wingdings 2"/>
              </a:rPr>
              <a:t>R</a:t>
            </a:r>
            <a:r>
              <a:rPr lang="pt-BR" baseline="-25000" dirty="0" err="1" smtClean="0">
                <a:sym typeface="Wingdings 2"/>
              </a:rPr>
              <a:t>o</a:t>
            </a:r>
            <a:r>
              <a:rPr lang="pt-BR" dirty="0" smtClean="0">
                <a:sym typeface="Wingdings 2"/>
              </a:rPr>
              <a:t>  Resistência de saída</a:t>
            </a:r>
          </a:p>
          <a:p>
            <a:pPr lvl="2"/>
            <a:r>
              <a:rPr lang="pt-BR" dirty="0" smtClean="0">
                <a:sym typeface="Wingdings 2"/>
              </a:rPr>
              <a:t>A</a:t>
            </a:r>
            <a:r>
              <a:rPr lang="pt-BR" baseline="-25000" dirty="0" smtClean="0">
                <a:sym typeface="Wingdings 2"/>
              </a:rPr>
              <a:t>vo</a:t>
            </a:r>
            <a:r>
              <a:rPr lang="pt-BR" dirty="0" smtClean="0">
                <a:sym typeface="Wingdings 2"/>
              </a:rPr>
              <a:t>  Ganho de amplificação</a:t>
            </a:r>
            <a:endParaRPr lang="pt-BR" dirty="0"/>
          </a:p>
        </p:txBody>
      </p:sp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708920"/>
            <a:ext cx="3506250" cy="209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6" name="Grupo 5"/>
          <p:cNvGrpSpPr/>
          <p:nvPr/>
        </p:nvGrpSpPr>
        <p:grpSpPr>
          <a:xfrm>
            <a:off x="4860032" y="2996952"/>
            <a:ext cx="3690527" cy="1521460"/>
            <a:chOff x="1923237" y="2627620"/>
            <a:chExt cx="3690527" cy="152146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" name="Triângulo isósceles 6"/>
            <p:cNvSpPr/>
            <p:nvPr/>
          </p:nvSpPr>
          <p:spPr>
            <a:xfrm rot="5400000">
              <a:off x="3203848" y="2708920"/>
              <a:ext cx="1440160" cy="1440160"/>
            </a:xfrm>
            <a:prstGeom prst="triangle">
              <a:avLst>
                <a:gd name="adj" fmla="val 49216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8" name="Conector reto 7"/>
            <p:cNvCxnSpPr/>
            <p:nvPr/>
          </p:nvCxnSpPr>
          <p:spPr>
            <a:xfrm rot="10800000">
              <a:off x="2411760" y="2996952"/>
              <a:ext cx="2880320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to 8"/>
            <p:cNvCxnSpPr/>
            <p:nvPr/>
          </p:nvCxnSpPr>
          <p:spPr>
            <a:xfrm rot="10800000">
              <a:off x="2411760" y="3861048"/>
              <a:ext cx="2880320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ixaDeTexto 9"/>
            <p:cNvSpPr txBox="1"/>
            <p:nvPr/>
          </p:nvSpPr>
          <p:spPr>
            <a:xfrm>
              <a:off x="1923237" y="3212976"/>
              <a:ext cx="9925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Entrada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1" name="CaixaDeTexto 10"/>
            <p:cNvSpPr txBox="1"/>
            <p:nvPr/>
          </p:nvSpPr>
          <p:spPr>
            <a:xfrm>
              <a:off x="4893695" y="3212976"/>
              <a:ext cx="7200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Saída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2267744" y="2627620"/>
              <a:ext cx="3878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+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2267744" y="3492000"/>
              <a:ext cx="3878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-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4" name="CaixaDeTexto 13"/>
            <p:cNvSpPr txBox="1"/>
            <p:nvPr/>
          </p:nvSpPr>
          <p:spPr>
            <a:xfrm>
              <a:off x="5048270" y="2628000"/>
              <a:ext cx="3878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+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5" name="CaixaDeTexto 14"/>
            <p:cNvSpPr txBox="1"/>
            <p:nvPr/>
          </p:nvSpPr>
          <p:spPr>
            <a:xfrm>
              <a:off x="5048270" y="3492000"/>
              <a:ext cx="3878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-</a:t>
              </a:r>
              <a:endParaRPr lang="pt-BR" dirty="0">
                <a:latin typeface="Constantia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1416</TotalTime>
  <Words>444</Words>
  <Application>Microsoft Office PowerPoint</Application>
  <PresentationFormat>Apresentação na tela (4:3)</PresentationFormat>
  <Paragraphs>127</Paragraphs>
  <Slides>13</Slides>
  <Notes>13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5" baseType="lpstr">
      <vt:lpstr>Mediano</vt:lpstr>
      <vt:lpstr>Microsoft Equation 3.0</vt:lpstr>
      <vt:lpstr>AMPLIFICADORES</vt:lpstr>
      <vt:lpstr>Amplificadores</vt:lpstr>
      <vt:lpstr>Amplificadores</vt:lpstr>
      <vt:lpstr>Amplificadores</vt:lpstr>
      <vt:lpstr>Amplificadores</vt:lpstr>
      <vt:lpstr>Amplificadores</vt:lpstr>
      <vt:lpstr>Amplificadores</vt:lpstr>
      <vt:lpstr>Amplificadores</vt:lpstr>
      <vt:lpstr>Amplificadores</vt:lpstr>
      <vt:lpstr>Amplificadores</vt:lpstr>
      <vt:lpstr>Amplificadores</vt:lpstr>
      <vt:lpstr>Amplificadores</vt:lpstr>
      <vt:lpstr>Amplificadores</vt:lpstr>
    </vt:vector>
  </TitlesOfParts>
  <Company>Escritório de 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Amplificadores</dc:title>
  <dc:subject>Eletrônica</dc:subject>
  <dc:creator>Marcelo Rosa</dc:creator>
  <cp:lastModifiedBy>Marcelo Rosa</cp:lastModifiedBy>
  <cp:revision>302</cp:revision>
  <dcterms:created xsi:type="dcterms:W3CDTF">2010-07-26T15:10:49Z</dcterms:created>
  <dcterms:modified xsi:type="dcterms:W3CDTF">2010-08-19T18:30:40Z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