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11"/>
  </p:notesMasterIdLst>
  <p:sldIdLst>
    <p:sldId id="256" r:id="rId2"/>
    <p:sldId id="272" r:id="rId3"/>
    <p:sldId id="274" r:id="rId4"/>
    <p:sldId id="273" r:id="rId5"/>
    <p:sldId id="275" r:id="rId6"/>
    <p:sldId id="277" r:id="rId7"/>
    <p:sldId id="276" r:id="rId8"/>
    <p:sldId id="280" r:id="rId9"/>
    <p:sldId id="278" r:id="rId10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D7D"/>
    <a:srgbClr val="FFCC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660" y="-78"/>
      </p:cViewPr>
      <p:guideLst>
        <p:guide orient="horz" pos="2115"/>
        <p:guide pos="270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1136A-486B-45D9-9CB8-B04557EFBAC7}" type="datetimeFigureOut">
              <a:rPr lang="pt-BR" smtClean="0"/>
              <a:pPr/>
              <a:t>7/9/2010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627371-F64F-4705-B36B-0FEE13CBE069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2</a:t>
            </a:fld>
            <a:endParaRPr lang="pt-B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3</a:t>
            </a:fld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4</a:t>
            </a:fld>
            <a:endParaRPr lang="pt-B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5</a:t>
            </a:fld>
            <a:endParaRPr lang="pt-B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6</a:t>
            </a:fld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7</a:t>
            </a:fld>
            <a:endParaRPr lang="pt-B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8</a:t>
            </a:fld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27371-F64F-4705-B36B-0FEE13CBE069}" type="slidenum">
              <a:rPr lang="pt-BR" smtClean="0"/>
              <a:pPr/>
              <a:t>9</a:t>
            </a:fld>
            <a:endParaRPr lang="pt-B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7/9/2010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7/9/2010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7/9/2010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096000" y="6453530"/>
            <a:ext cx="2667000" cy="365125"/>
          </a:xfrm>
        </p:spPr>
        <p:txBody>
          <a:bodyPr/>
          <a:lstStyle/>
          <a:p>
            <a:fld id="{AC6B8BED-F73A-4BFE-81B6-72FE6E5BE6BB}" type="datetimeFigureOut">
              <a:rPr lang="pt-BR" smtClean="0"/>
              <a:pPr/>
              <a:t>7/9/2010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609600" y="6453336"/>
            <a:ext cx="5421083" cy="365125"/>
          </a:xfrm>
        </p:spPr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781128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7" name="Retângulo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7/9/2010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8" name="Espaço Reservado para Data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7/9/2010</a:t>
            </a:fld>
            <a:endParaRPr lang="pt-BR"/>
          </a:p>
        </p:txBody>
      </p:sp>
      <p:sp>
        <p:nvSpPr>
          <p:cNvPr id="10" name="Espaço Reservado para Número de Slid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2" name="Espaço Reservado para Rodapé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AC6B8BED-F73A-4BFE-81B6-72FE6E5BE6BB}" type="datetimeFigureOut">
              <a:rPr lang="pt-BR" smtClean="0"/>
              <a:pPr/>
              <a:t>7/9/2010</a:t>
            </a:fld>
            <a:endParaRPr lang="pt-BR"/>
          </a:p>
        </p:txBody>
      </p:sp>
      <p:sp>
        <p:nvSpPr>
          <p:cNvPr id="12" name="Espaço Reservado para Número de Slid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pt-BR"/>
          </a:p>
        </p:txBody>
      </p:sp>
      <p:sp>
        <p:nvSpPr>
          <p:cNvPr id="16" name="Espaço Reservado para Texto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5" name="Espaço Reservado para Texto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7/9/2010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7/9/2010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6B8BED-F73A-4BFE-81B6-72FE6E5BE6BB}" type="datetimeFigureOut">
              <a:rPr lang="pt-BR" smtClean="0"/>
              <a:pPr/>
              <a:t>7/9/2010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>
            <a:lvl1pPr>
              <a:defRPr>
                <a:latin typeface="Constantia" pitchFamily="18" charset="0"/>
              </a:defRPr>
            </a:lvl1pPr>
            <a:lvl2pPr>
              <a:defRPr>
                <a:latin typeface="Constantia" pitchFamily="18" charset="0"/>
              </a:defRPr>
            </a:lvl2pPr>
            <a:lvl3pPr>
              <a:defRPr>
                <a:latin typeface="Constantia" pitchFamily="18" charset="0"/>
              </a:defRPr>
            </a:lvl3pPr>
            <a:lvl4pPr>
              <a:defRPr>
                <a:latin typeface="Constantia" pitchFamily="18" charset="0"/>
              </a:defRPr>
            </a:lvl4pPr>
            <a:lvl5pPr>
              <a:defRPr>
                <a:latin typeface="Constantia" pitchFamily="18" charset="0"/>
              </a:defRPr>
            </a:lvl5pPr>
          </a:lstStyle>
          <a:p>
            <a:pPr lvl="0" eaLnBrk="1" latinLnBrk="0" hangingPunct="1"/>
            <a:r>
              <a:rPr lang="pt-BR" dirty="0" smtClean="0"/>
              <a:t>Clique para editar os estilos do texto mestre</a:t>
            </a:r>
          </a:p>
          <a:p>
            <a:pPr lvl="1" eaLnBrk="1" latinLnBrk="0" hangingPunct="1"/>
            <a:r>
              <a:rPr lang="pt-BR" dirty="0" smtClean="0"/>
              <a:t>Segundo nível</a:t>
            </a:r>
          </a:p>
          <a:p>
            <a:pPr lvl="2" eaLnBrk="1" latinLnBrk="0" hangingPunct="1"/>
            <a:r>
              <a:rPr lang="pt-BR" dirty="0" smtClean="0"/>
              <a:t>Terceiro nível</a:t>
            </a:r>
          </a:p>
          <a:p>
            <a:pPr lvl="3" eaLnBrk="1" latinLnBrk="0" hangingPunct="1"/>
            <a:r>
              <a:rPr lang="pt-BR" dirty="0" smtClean="0"/>
              <a:t>Quarto nível</a:t>
            </a:r>
          </a:p>
          <a:p>
            <a:pPr lvl="4" eaLnBrk="1" latinLnBrk="0" hangingPunct="1"/>
            <a:r>
              <a:rPr lang="pt-BR" dirty="0" smtClean="0"/>
              <a:t>Quinto nível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Retângulo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1" name="Retângulo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ço Reservado para Data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AC6B8BED-F73A-4BFE-81B6-72FE6E5BE6BB}" type="datetimeFigureOut">
              <a:rPr lang="pt-BR" smtClean="0"/>
              <a:pPr/>
              <a:t>7/9/2010</a:t>
            </a:fld>
            <a:endParaRPr lang="pt-BR"/>
          </a:p>
        </p:txBody>
      </p:sp>
      <p:sp>
        <p:nvSpPr>
          <p:cNvPr id="13" name="Espaço Reservado para Número de Slid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  <p:sp>
        <p:nvSpPr>
          <p:cNvPr id="14" name="Espaço Reservado para Rodapé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AC6B8BED-F73A-4BFE-81B6-72FE6E5BE6BB}" type="datetimeFigureOut">
              <a:rPr lang="pt-BR" smtClean="0"/>
              <a:pPr/>
              <a:t>7/9/2010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Retângulo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tângulo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tângulo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F7115A7B-F66A-4BC9-9BC0-48EB047113EA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t-BR" dirty="0" smtClean="0"/>
              <a:t>AMP-OP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t-BR" dirty="0" smtClean="0"/>
              <a:t>Prof. Marcelo de Oliveira Rosa</a:t>
            </a:r>
            <a:endParaRPr lang="pt-B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operacional</a:t>
            </a:r>
          </a:p>
          <a:p>
            <a:pPr lvl="1"/>
            <a:r>
              <a:rPr lang="pt-BR" dirty="0" smtClean="0"/>
              <a:t>Amplificador dito diferencial com:</a:t>
            </a:r>
          </a:p>
          <a:p>
            <a:pPr lvl="2"/>
            <a:r>
              <a:rPr lang="pt-BR" dirty="0" smtClean="0"/>
              <a:t>Ganho elevado</a:t>
            </a:r>
          </a:p>
          <a:p>
            <a:pPr lvl="2"/>
            <a:r>
              <a:rPr lang="pt-BR" dirty="0" smtClean="0"/>
              <a:t>Resistência de entrada elevada</a:t>
            </a:r>
          </a:p>
          <a:p>
            <a:pPr lvl="2"/>
            <a:r>
              <a:rPr lang="pt-BR" dirty="0" smtClean="0"/>
              <a:t>Resistência de saída baixa</a:t>
            </a:r>
          </a:p>
          <a:p>
            <a:pPr lvl="3"/>
            <a:r>
              <a:rPr lang="pt-BR" dirty="0" smtClean="0"/>
              <a:t>Um verdadeiro canivete suíço (em eletrônica)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operacional</a:t>
            </a:r>
          </a:p>
          <a:p>
            <a:pPr lvl="1"/>
            <a:r>
              <a:rPr lang="pt-BR" dirty="0" smtClean="0"/>
              <a:t>Configuração ideal:</a:t>
            </a:r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/>
            <a:endParaRPr lang="pt-BR" dirty="0" smtClean="0"/>
          </a:p>
          <a:p>
            <a:pPr lvl="2"/>
            <a:r>
              <a:rPr lang="pt-BR" dirty="0" smtClean="0"/>
              <a:t>Além desses três (3) terminais, existem os terminais de alimentação, que  não são apresentados.</a:t>
            </a:r>
          </a:p>
        </p:txBody>
      </p:sp>
      <p:grpSp>
        <p:nvGrpSpPr>
          <p:cNvPr id="4" name="Grupo 26"/>
          <p:cNvGrpSpPr/>
          <p:nvPr/>
        </p:nvGrpSpPr>
        <p:grpSpPr>
          <a:xfrm>
            <a:off x="1331651" y="3429000"/>
            <a:ext cx="6408701" cy="1440160"/>
            <a:chOff x="755576" y="4734436"/>
            <a:chExt cx="6408701" cy="144016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2" name="Triângulo isósceles 11"/>
            <p:cNvSpPr/>
            <p:nvPr/>
          </p:nvSpPr>
          <p:spPr>
            <a:xfrm rot="5400000">
              <a:off x="3980403" y="4734436"/>
              <a:ext cx="1440160" cy="1440160"/>
            </a:xfrm>
            <a:prstGeom prst="triangle">
              <a:avLst>
                <a:gd name="adj" fmla="val 49216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3" name="Conector reto 12"/>
            <p:cNvCxnSpPr/>
            <p:nvPr/>
          </p:nvCxnSpPr>
          <p:spPr>
            <a:xfrm rot="10800000">
              <a:off x="3188316" y="5022468"/>
              <a:ext cx="1023645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to 13"/>
            <p:cNvCxnSpPr/>
            <p:nvPr/>
          </p:nvCxnSpPr>
          <p:spPr>
            <a:xfrm rot="10800000">
              <a:off x="3188318" y="5886564"/>
              <a:ext cx="1023643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CaixaDeTexto 14"/>
            <p:cNvSpPr txBox="1"/>
            <p:nvPr/>
          </p:nvSpPr>
          <p:spPr>
            <a:xfrm>
              <a:off x="755576" y="4797152"/>
              <a:ext cx="23923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Entrada não-inversora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6444208" y="5229200"/>
              <a:ext cx="72006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Saída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7" name="CaixaDeTexto 16"/>
            <p:cNvSpPr txBox="1"/>
            <p:nvPr/>
          </p:nvSpPr>
          <p:spPr>
            <a:xfrm>
              <a:off x="3923928" y="4797152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 smtClean="0">
                  <a:solidFill>
                    <a:schemeClr val="bg1"/>
                  </a:solidFill>
                  <a:latin typeface="Constantia" pitchFamily="18" charset="0"/>
                </a:rPr>
                <a:t>+</a:t>
              </a:r>
              <a:endParaRPr lang="pt-BR" b="1" dirty="0">
                <a:solidFill>
                  <a:schemeClr val="bg1"/>
                </a:solidFill>
                <a:latin typeface="Constantia" pitchFamily="18" charset="0"/>
              </a:endParaRPr>
            </a:p>
          </p:txBody>
        </p:sp>
        <p:cxnSp>
          <p:nvCxnSpPr>
            <p:cNvPr id="24" name="Conector reto 23"/>
            <p:cNvCxnSpPr/>
            <p:nvPr/>
          </p:nvCxnSpPr>
          <p:spPr>
            <a:xfrm rot="10800000">
              <a:off x="5292080" y="5445224"/>
              <a:ext cx="1023645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ixaDeTexto 24"/>
            <p:cNvSpPr txBox="1"/>
            <p:nvPr/>
          </p:nvSpPr>
          <p:spPr>
            <a:xfrm>
              <a:off x="3923928" y="5651956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 smtClean="0">
                  <a:solidFill>
                    <a:schemeClr val="bg1"/>
                  </a:solidFill>
                  <a:latin typeface="Constantia" pitchFamily="18" charset="0"/>
                </a:rPr>
                <a:t>-</a:t>
              </a:r>
              <a:endParaRPr lang="pt-BR" b="1" dirty="0">
                <a:solidFill>
                  <a:schemeClr val="bg1"/>
                </a:solidFill>
                <a:latin typeface="Constantia" pitchFamily="18" charset="0"/>
              </a:endParaRPr>
            </a:p>
          </p:txBody>
        </p:sp>
        <p:sp>
          <p:nvSpPr>
            <p:cNvPr id="26" name="CaixaDeTexto 25"/>
            <p:cNvSpPr txBox="1"/>
            <p:nvPr/>
          </p:nvSpPr>
          <p:spPr>
            <a:xfrm>
              <a:off x="1038354" y="5661248"/>
              <a:ext cx="19386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Entrada inversora</a:t>
              </a:r>
              <a:endParaRPr lang="pt-BR" dirty="0">
                <a:latin typeface="Constantia" pitchFamily="18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Amplificador operacional</a:t>
            </a:r>
          </a:p>
          <a:p>
            <a:pPr lvl="1"/>
            <a:r>
              <a:rPr lang="pt-BR" dirty="0" smtClean="0"/>
              <a:t>Modelo representativo</a:t>
            </a:r>
          </a:p>
        </p:txBody>
      </p:sp>
      <p:grpSp>
        <p:nvGrpSpPr>
          <p:cNvPr id="4" name="Grupo 26"/>
          <p:cNvGrpSpPr/>
          <p:nvPr/>
        </p:nvGrpSpPr>
        <p:grpSpPr>
          <a:xfrm>
            <a:off x="683568" y="2780928"/>
            <a:ext cx="7427770" cy="1440160"/>
            <a:chOff x="107493" y="4734436"/>
            <a:chExt cx="7427770" cy="144016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2" name="Triângulo isósceles 11"/>
            <p:cNvSpPr/>
            <p:nvPr/>
          </p:nvSpPr>
          <p:spPr>
            <a:xfrm rot="5400000">
              <a:off x="3980403" y="4734436"/>
              <a:ext cx="1440160" cy="1440160"/>
            </a:xfrm>
            <a:prstGeom prst="triangle">
              <a:avLst>
                <a:gd name="adj" fmla="val 49216"/>
              </a:avLst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cxnSp>
          <p:nvCxnSpPr>
            <p:cNvPr id="13" name="Conector reto 12"/>
            <p:cNvCxnSpPr/>
            <p:nvPr/>
          </p:nvCxnSpPr>
          <p:spPr>
            <a:xfrm rot="10800000">
              <a:off x="3188316" y="5022468"/>
              <a:ext cx="1023645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to 13"/>
            <p:cNvCxnSpPr/>
            <p:nvPr/>
          </p:nvCxnSpPr>
          <p:spPr>
            <a:xfrm rot="10800000">
              <a:off x="3188318" y="5886564"/>
              <a:ext cx="1023643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CaixaDeTexto 14"/>
            <p:cNvSpPr txBox="1"/>
            <p:nvPr/>
          </p:nvSpPr>
          <p:spPr>
            <a:xfrm>
              <a:off x="107493" y="4806444"/>
              <a:ext cx="308687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Entrada não-inversora – v</a:t>
              </a:r>
              <a:r>
                <a:rPr lang="pt-BR" baseline="-25000" dirty="0" smtClean="0">
                  <a:latin typeface="Constantia" pitchFamily="18" charset="0"/>
                </a:rPr>
                <a:t>2</a:t>
              </a:r>
              <a:r>
                <a:rPr lang="pt-BR" dirty="0" smtClean="0">
                  <a:latin typeface="Constantia" pitchFamily="18" charset="0"/>
                </a:rPr>
                <a:t>(t)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6" name="CaixaDeTexto 15"/>
            <p:cNvSpPr txBox="1"/>
            <p:nvPr/>
          </p:nvSpPr>
          <p:spPr>
            <a:xfrm>
              <a:off x="6300181" y="5238492"/>
              <a:ext cx="123508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Saída v</a:t>
              </a:r>
              <a:r>
                <a:rPr lang="pt-BR" baseline="-25000" dirty="0" smtClean="0">
                  <a:latin typeface="Constantia" pitchFamily="18" charset="0"/>
                </a:rPr>
                <a:t>3</a:t>
              </a:r>
              <a:r>
                <a:rPr lang="pt-BR" dirty="0" smtClean="0">
                  <a:latin typeface="Constantia" pitchFamily="18" charset="0"/>
                </a:rPr>
                <a:t>(t)</a:t>
              </a:r>
              <a:endParaRPr lang="pt-BR" dirty="0">
                <a:latin typeface="Constantia" pitchFamily="18" charset="0"/>
              </a:endParaRPr>
            </a:p>
          </p:txBody>
        </p:sp>
        <p:sp>
          <p:nvSpPr>
            <p:cNvPr id="17" name="CaixaDeTexto 16"/>
            <p:cNvSpPr txBox="1"/>
            <p:nvPr/>
          </p:nvSpPr>
          <p:spPr>
            <a:xfrm>
              <a:off x="3923928" y="4797152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 smtClean="0">
                  <a:solidFill>
                    <a:schemeClr val="bg1"/>
                  </a:solidFill>
                  <a:latin typeface="Constantia" pitchFamily="18" charset="0"/>
                </a:rPr>
                <a:t>+</a:t>
              </a:r>
              <a:endParaRPr lang="pt-BR" b="1" dirty="0">
                <a:solidFill>
                  <a:schemeClr val="bg1"/>
                </a:solidFill>
                <a:latin typeface="Constantia" pitchFamily="18" charset="0"/>
              </a:endParaRPr>
            </a:p>
          </p:txBody>
        </p:sp>
        <p:cxnSp>
          <p:nvCxnSpPr>
            <p:cNvPr id="24" name="Conector reto 23"/>
            <p:cNvCxnSpPr/>
            <p:nvPr/>
          </p:nvCxnSpPr>
          <p:spPr>
            <a:xfrm rot="10800000">
              <a:off x="5292080" y="5445224"/>
              <a:ext cx="1023645" cy="0"/>
            </a:xfrm>
            <a:prstGeom prst="line">
              <a:avLst/>
            </a:prstGeom>
            <a:ln w="63500" cap="rnd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CaixaDeTexto 24"/>
            <p:cNvSpPr txBox="1"/>
            <p:nvPr/>
          </p:nvSpPr>
          <p:spPr>
            <a:xfrm>
              <a:off x="3923928" y="5651956"/>
              <a:ext cx="387826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pt-BR" b="1" dirty="0" smtClean="0">
                  <a:solidFill>
                    <a:schemeClr val="bg1"/>
                  </a:solidFill>
                  <a:latin typeface="Constantia" pitchFamily="18" charset="0"/>
                </a:rPr>
                <a:t>-</a:t>
              </a:r>
              <a:endParaRPr lang="pt-BR" b="1" dirty="0">
                <a:solidFill>
                  <a:schemeClr val="bg1"/>
                </a:solidFill>
                <a:latin typeface="Constantia" pitchFamily="18" charset="0"/>
              </a:endParaRPr>
            </a:p>
          </p:txBody>
        </p:sp>
        <p:sp>
          <p:nvSpPr>
            <p:cNvPr id="26" name="CaixaDeTexto 25"/>
            <p:cNvSpPr txBox="1"/>
            <p:nvPr/>
          </p:nvSpPr>
          <p:spPr>
            <a:xfrm>
              <a:off x="611549" y="5661248"/>
              <a:ext cx="25931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pt-BR" dirty="0" smtClean="0">
                  <a:latin typeface="Constantia" pitchFamily="18" charset="0"/>
                </a:rPr>
                <a:t>Entrada inversora – v</a:t>
              </a:r>
              <a:r>
                <a:rPr lang="pt-BR" baseline="-25000" dirty="0" smtClean="0">
                  <a:latin typeface="Constantia" pitchFamily="18" charset="0"/>
                </a:rPr>
                <a:t>1</a:t>
              </a:r>
              <a:r>
                <a:rPr lang="pt-BR" dirty="0" smtClean="0">
                  <a:latin typeface="Constantia" pitchFamily="18" charset="0"/>
                </a:rPr>
                <a:t>(t)</a:t>
              </a:r>
              <a:endParaRPr lang="pt-BR" dirty="0">
                <a:latin typeface="Constantia" pitchFamily="18" charset="0"/>
              </a:endParaRPr>
            </a:p>
          </p:txBody>
        </p:sp>
      </p:grpSp>
      <p:pic>
        <p:nvPicPr>
          <p:cNvPr id="87042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4581128"/>
            <a:ext cx="3506250" cy="190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Características importantes:</a:t>
            </a:r>
          </a:p>
          <a:p>
            <a:pPr lvl="1"/>
            <a:r>
              <a:rPr lang="pt-BR" dirty="0" smtClean="0"/>
              <a:t>Amplificação da diferença entre as entradas</a:t>
            </a:r>
          </a:p>
          <a:p>
            <a:pPr lvl="2"/>
            <a:r>
              <a:rPr lang="pt-BR" dirty="0" smtClean="0"/>
              <a:t>v</a:t>
            </a:r>
            <a:r>
              <a:rPr lang="pt-BR" baseline="-25000" dirty="0" smtClean="0"/>
              <a:t>3</a:t>
            </a:r>
            <a:r>
              <a:rPr lang="pt-BR" dirty="0" smtClean="0"/>
              <a:t>(t) = A [v</a:t>
            </a:r>
            <a:r>
              <a:rPr lang="pt-BR" baseline="-25000" dirty="0" smtClean="0"/>
              <a:t>2</a:t>
            </a:r>
            <a:r>
              <a:rPr lang="pt-BR" dirty="0" smtClean="0"/>
              <a:t>(t) – v</a:t>
            </a:r>
            <a:r>
              <a:rPr lang="pt-BR" baseline="-25000" dirty="0" smtClean="0"/>
              <a:t>1</a:t>
            </a:r>
            <a:r>
              <a:rPr lang="pt-BR" dirty="0" smtClean="0"/>
              <a:t>(t)]</a:t>
            </a:r>
          </a:p>
          <a:p>
            <a:pPr lvl="1"/>
            <a:r>
              <a:rPr lang="pt-BR" dirty="0" smtClean="0"/>
              <a:t>Considere o caso ideal:</a:t>
            </a:r>
          </a:p>
          <a:p>
            <a:pPr lvl="2"/>
            <a:r>
              <a:rPr lang="pt-BR" dirty="0" smtClean="0"/>
              <a:t>Resistência de entrada infinita</a:t>
            </a:r>
          </a:p>
          <a:p>
            <a:pPr lvl="2"/>
            <a:r>
              <a:rPr lang="pt-BR" dirty="0" smtClean="0"/>
              <a:t>Resistência de saída zero</a:t>
            </a:r>
            <a:endParaRPr lang="pt-BR" dirty="0"/>
          </a:p>
        </p:txBody>
      </p:sp>
      <p:pic>
        <p:nvPicPr>
          <p:cNvPr id="8806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71800" y="4509120"/>
            <a:ext cx="3506250" cy="190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Características importantes:</a:t>
            </a:r>
          </a:p>
          <a:p>
            <a:pPr lvl="1"/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Observação:</a:t>
            </a:r>
          </a:p>
          <a:p>
            <a:pPr lvl="2"/>
            <a:r>
              <a:rPr lang="pt-BR" dirty="0" smtClean="0"/>
              <a:t>v</a:t>
            </a:r>
            <a:r>
              <a:rPr lang="pt-BR" baseline="-25000" dirty="0" smtClean="0"/>
              <a:t>1</a:t>
            </a:r>
            <a:r>
              <a:rPr lang="pt-BR" dirty="0" smtClean="0"/>
              <a:t>(t) é a </a:t>
            </a:r>
            <a:r>
              <a:rPr lang="pt-BR" dirty="0" err="1" smtClean="0"/>
              <a:t>ddp</a:t>
            </a:r>
            <a:r>
              <a:rPr lang="pt-BR" dirty="0" smtClean="0"/>
              <a:t> entre a entrada inversora e 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terra</a:t>
            </a:r>
            <a:r>
              <a:rPr lang="pt-BR" dirty="0" smtClean="0"/>
              <a:t>.</a:t>
            </a:r>
          </a:p>
          <a:p>
            <a:pPr lvl="2"/>
            <a:r>
              <a:rPr lang="pt-BR" dirty="0" smtClean="0"/>
              <a:t>v</a:t>
            </a:r>
            <a:r>
              <a:rPr lang="pt-BR" baseline="-25000" dirty="0" smtClean="0"/>
              <a:t>2</a:t>
            </a:r>
            <a:r>
              <a:rPr lang="pt-BR" dirty="0" smtClean="0"/>
              <a:t>(t) é a </a:t>
            </a:r>
            <a:r>
              <a:rPr lang="pt-BR" dirty="0" err="1" smtClean="0"/>
              <a:t>ddp</a:t>
            </a:r>
            <a:r>
              <a:rPr lang="pt-BR" dirty="0" smtClean="0"/>
              <a:t> entre a entrada não-inversora e 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terra</a:t>
            </a:r>
            <a:r>
              <a:rPr lang="pt-BR" dirty="0" smtClean="0"/>
              <a:t>.</a:t>
            </a:r>
          </a:p>
          <a:p>
            <a:pPr lvl="2"/>
            <a:r>
              <a:rPr lang="pt-BR" dirty="0" smtClean="0"/>
              <a:t>v</a:t>
            </a:r>
            <a:r>
              <a:rPr lang="pt-BR" baseline="-25000" dirty="0" smtClean="0"/>
              <a:t>3</a:t>
            </a:r>
            <a:r>
              <a:rPr lang="pt-BR" dirty="0" smtClean="0"/>
              <a:t>(t) é a </a:t>
            </a:r>
            <a:r>
              <a:rPr lang="pt-BR" dirty="0" err="1" smtClean="0"/>
              <a:t>ddp</a:t>
            </a:r>
            <a:r>
              <a:rPr lang="pt-BR" dirty="0" smtClean="0"/>
              <a:t> entre a saída e 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terra</a:t>
            </a:r>
            <a:r>
              <a:rPr lang="pt-BR" dirty="0" smtClean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Características importantes:</a:t>
            </a:r>
          </a:p>
          <a:p>
            <a:pPr lvl="1"/>
            <a:r>
              <a:rPr lang="pt-BR" dirty="0" smtClean="0"/>
              <a:t>Como a amplificação é sobre a diferença entre v1(t) e v2(t), qualquer porção comum aos dois sinais é desconsiderada.</a:t>
            </a:r>
          </a:p>
          <a:p>
            <a:pPr lvl="2"/>
            <a:r>
              <a:rPr lang="pt-BR" dirty="0" smtClean="0"/>
              <a:t>Rejeição em modo comum.</a:t>
            </a:r>
          </a:p>
          <a:p>
            <a:pPr lvl="2"/>
            <a:r>
              <a:rPr lang="pt-BR" dirty="0" smtClean="0"/>
              <a:t>Sabemos que:</a:t>
            </a:r>
          </a:p>
          <a:p>
            <a:pPr lvl="3"/>
            <a:r>
              <a:rPr lang="pt-BR" dirty="0" smtClean="0"/>
              <a:t>v</a:t>
            </a:r>
            <a:r>
              <a:rPr lang="pt-BR" baseline="-25000" dirty="0" smtClean="0"/>
              <a:t>3</a:t>
            </a:r>
            <a:r>
              <a:rPr lang="pt-BR" dirty="0" smtClean="0"/>
              <a:t>(t) = A [v</a:t>
            </a:r>
            <a:r>
              <a:rPr lang="pt-BR" baseline="-25000" dirty="0" smtClean="0"/>
              <a:t>2</a:t>
            </a:r>
            <a:r>
              <a:rPr lang="pt-BR" dirty="0" smtClean="0"/>
              <a:t>(t) – v</a:t>
            </a:r>
            <a:r>
              <a:rPr lang="pt-BR" baseline="-25000" dirty="0" smtClean="0"/>
              <a:t>1</a:t>
            </a:r>
            <a:r>
              <a:rPr lang="pt-BR" dirty="0" smtClean="0"/>
              <a:t>(t)]</a:t>
            </a:r>
          </a:p>
          <a:p>
            <a:pPr lvl="2"/>
            <a:r>
              <a:rPr lang="pt-BR" dirty="0" smtClean="0"/>
              <a:t>Como determinar v</a:t>
            </a:r>
            <a:r>
              <a:rPr lang="pt-BR" baseline="-25000" dirty="0" smtClean="0"/>
              <a:t>1</a:t>
            </a:r>
            <a:r>
              <a:rPr lang="pt-BR" dirty="0" smtClean="0"/>
              <a:t>(t) e v</a:t>
            </a:r>
            <a:r>
              <a:rPr lang="pt-BR" baseline="-25000" dirty="0" smtClean="0"/>
              <a:t>2</a:t>
            </a:r>
            <a:r>
              <a:rPr lang="pt-BR" dirty="0" smtClean="0"/>
              <a:t>(t) em função das porções comum e </a:t>
            </a:r>
            <a:r>
              <a:rPr lang="pt-BR" dirty="0" err="1" smtClean="0"/>
              <a:t>diferenciável</a:t>
            </a:r>
            <a:r>
              <a:rPr lang="pt-BR" dirty="0" smtClean="0"/>
              <a:t>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Características importantes:</a:t>
            </a:r>
          </a:p>
          <a:p>
            <a:pPr lvl="1"/>
            <a:r>
              <a:rPr lang="pt-BR" dirty="0" smtClean="0"/>
              <a:t>Rejeição em modo comum.</a:t>
            </a:r>
          </a:p>
          <a:p>
            <a:pPr lvl="2"/>
            <a:r>
              <a:rPr lang="pt-BR" dirty="0" smtClean="0"/>
              <a:t>Sabemos que:</a:t>
            </a:r>
          </a:p>
          <a:p>
            <a:pPr lvl="3"/>
            <a:r>
              <a:rPr lang="pt-BR" dirty="0" smtClean="0"/>
              <a:t>v</a:t>
            </a:r>
            <a:r>
              <a:rPr lang="pt-BR" baseline="-25000" dirty="0" smtClean="0"/>
              <a:t>3</a:t>
            </a:r>
            <a:r>
              <a:rPr lang="pt-BR" dirty="0" smtClean="0"/>
              <a:t>(t) = A [v</a:t>
            </a:r>
            <a:r>
              <a:rPr lang="pt-BR" baseline="-25000" dirty="0" smtClean="0"/>
              <a:t>2</a:t>
            </a:r>
            <a:r>
              <a:rPr lang="pt-BR" dirty="0" smtClean="0"/>
              <a:t>(t) – v</a:t>
            </a:r>
            <a:r>
              <a:rPr lang="pt-BR" baseline="-25000" dirty="0" smtClean="0"/>
              <a:t>1</a:t>
            </a:r>
            <a:r>
              <a:rPr lang="pt-BR" dirty="0" smtClean="0"/>
              <a:t>(t)]</a:t>
            </a:r>
          </a:p>
          <a:p>
            <a:pPr lvl="2"/>
            <a:r>
              <a:rPr lang="pt-BR" dirty="0" smtClean="0"/>
              <a:t>Definindo...</a:t>
            </a:r>
          </a:p>
          <a:p>
            <a:pPr lvl="3"/>
            <a:r>
              <a:rPr lang="pt-BR" dirty="0" err="1" smtClean="0"/>
              <a:t>v</a:t>
            </a:r>
            <a:r>
              <a:rPr lang="pt-BR" baseline="-25000" dirty="0" err="1" smtClean="0"/>
              <a:t>d</a:t>
            </a:r>
            <a:r>
              <a:rPr lang="pt-BR" dirty="0" smtClean="0"/>
              <a:t>(t) = v</a:t>
            </a:r>
            <a:r>
              <a:rPr lang="pt-BR" baseline="-25000" dirty="0" smtClean="0"/>
              <a:t>2</a:t>
            </a:r>
            <a:r>
              <a:rPr lang="pt-BR" dirty="0" smtClean="0"/>
              <a:t>(t) – v</a:t>
            </a:r>
            <a:r>
              <a:rPr lang="pt-BR" baseline="-25000" dirty="0" smtClean="0"/>
              <a:t>1</a:t>
            </a:r>
            <a:r>
              <a:rPr lang="pt-BR" dirty="0" smtClean="0"/>
              <a:t>(t)</a:t>
            </a:r>
          </a:p>
          <a:p>
            <a:pPr lvl="3"/>
            <a:r>
              <a:rPr lang="pt-BR" dirty="0" err="1" smtClean="0"/>
              <a:t>v</a:t>
            </a:r>
            <a:r>
              <a:rPr lang="pt-BR" baseline="-25000" dirty="0" err="1" smtClean="0"/>
              <a:t>cm</a:t>
            </a:r>
            <a:r>
              <a:rPr lang="pt-BR" dirty="0" smtClean="0"/>
              <a:t>(t) = 0.5 [v</a:t>
            </a:r>
            <a:r>
              <a:rPr lang="pt-BR" baseline="-25000" dirty="0" smtClean="0"/>
              <a:t>2</a:t>
            </a:r>
            <a:r>
              <a:rPr lang="pt-BR" dirty="0" smtClean="0"/>
              <a:t>(t) + v</a:t>
            </a:r>
            <a:r>
              <a:rPr lang="pt-BR" baseline="-25000" dirty="0" smtClean="0"/>
              <a:t>1</a:t>
            </a:r>
            <a:r>
              <a:rPr lang="pt-BR" dirty="0" smtClean="0"/>
              <a:t>(t)]</a:t>
            </a:r>
          </a:p>
          <a:p>
            <a:pPr lvl="2"/>
            <a:r>
              <a:rPr lang="pt-BR" dirty="0" smtClean="0"/>
              <a:t>Logo...</a:t>
            </a:r>
          </a:p>
          <a:p>
            <a:pPr lvl="3"/>
            <a:r>
              <a:rPr lang="pt-BR" dirty="0" smtClean="0"/>
              <a:t>v</a:t>
            </a:r>
            <a:r>
              <a:rPr lang="pt-BR" baseline="-25000" dirty="0" smtClean="0"/>
              <a:t>1</a:t>
            </a:r>
            <a:r>
              <a:rPr lang="pt-BR" dirty="0" smtClean="0"/>
              <a:t>(t)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cm</a:t>
            </a:r>
            <a:r>
              <a:rPr lang="pt-BR" dirty="0" smtClean="0"/>
              <a:t>(t) – 0.5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</a:t>
            </a:r>
            <a:r>
              <a:rPr lang="pt-BR" dirty="0" smtClean="0"/>
              <a:t>(t)</a:t>
            </a:r>
          </a:p>
          <a:p>
            <a:pPr lvl="3"/>
            <a:r>
              <a:rPr lang="pt-BR" dirty="0" smtClean="0"/>
              <a:t>v</a:t>
            </a:r>
            <a:r>
              <a:rPr lang="pt-BR" baseline="-25000" dirty="0" smtClean="0"/>
              <a:t>2</a:t>
            </a:r>
            <a:r>
              <a:rPr lang="pt-BR" dirty="0" smtClean="0"/>
              <a:t>(t</a:t>
            </a:r>
            <a:r>
              <a:rPr lang="pt-BR" dirty="0" smtClean="0"/>
              <a:t>) =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cm</a:t>
            </a:r>
            <a:r>
              <a:rPr lang="pt-BR" dirty="0" smtClean="0"/>
              <a:t>(t) + 0.5 </a:t>
            </a:r>
            <a:r>
              <a:rPr lang="pt-BR" dirty="0" err="1" smtClean="0"/>
              <a:t>v</a:t>
            </a:r>
            <a:r>
              <a:rPr lang="pt-BR" baseline="-25000" dirty="0" err="1" smtClean="0"/>
              <a:t>d</a:t>
            </a:r>
            <a:r>
              <a:rPr lang="pt-BR" dirty="0" smtClean="0"/>
              <a:t>(t)</a:t>
            </a:r>
          </a:p>
          <a:p>
            <a:pPr lvl="3"/>
            <a:endParaRPr lang="pt-BR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err="1" smtClean="0"/>
              <a:t>Amp-Op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 smtClean="0"/>
              <a:t>Características importantes:</a:t>
            </a:r>
          </a:p>
          <a:p>
            <a:pPr lvl="1"/>
            <a:r>
              <a:rPr lang="pt-BR" dirty="0" smtClean="0"/>
              <a:t>O ganho (diferencial) A é infinito.</a:t>
            </a:r>
          </a:p>
          <a:p>
            <a:pPr lvl="2"/>
            <a:r>
              <a:rPr lang="pt-BR" dirty="0" smtClean="0"/>
              <a:t>Lembre-se que este é aquele ganho quando não “carregamos” o dispositivo.</a:t>
            </a:r>
          </a:p>
          <a:p>
            <a:pPr lvl="2"/>
            <a:r>
              <a:rPr lang="pt-BR" dirty="0" smtClean="0"/>
              <a:t>Portanto, o ganho </a:t>
            </a:r>
            <a:r>
              <a:rPr lang="pt-B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efetivo</a:t>
            </a:r>
            <a:r>
              <a:rPr lang="pt-BR" dirty="0" smtClean="0"/>
              <a:t> do dispositivo depende da configuração do circuito na qual ele está inserido.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o">
  <a:themeElements>
    <a:clrScheme name="Median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1495</TotalTime>
  <Words>337</Words>
  <Application>Microsoft Office PowerPoint</Application>
  <PresentationFormat>Apresentação na tela (4:3)</PresentationFormat>
  <Paragraphs>78</Paragraphs>
  <Slides>9</Slides>
  <Notes>9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0" baseType="lpstr">
      <vt:lpstr>Mediano</vt:lpstr>
      <vt:lpstr>AMP-OP</vt:lpstr>
      <vt:lpstr>Amp-Op</vt:lpstr>
      <vt:lpstr>Amp-Op</vt:lpstr>
      <vt:lpstr>Amp-Op</vt:lpstr>
      <vt:lpstr>Amp-Op</vt:lpstr>
      <vt:lpstr>Amp-Op</vt:lpstr>
      <vt:lpstr>Amp-Op</vt:lpstr>
      <vt:lpstr>Amp-Op</vt:lpstr>
      <vt:lpstr>Amp-Op</vt:lpstr>
    </vt:vector>
  </TitlesOfParts>
  <Company>Escritório de Casa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Amplificadores operacionais</dc:title>
  <dc:subject>Eletrônica</dc:subject>
  <dc:creator>Marcelo Rosa</dc:creator>
  <cp:lastModifiedBy>Marcelo Rosa</cp:lastModifiedBy>
  <cp:revision>333</cp:revision>
  <dcterms:created xsi:type="dcterms:W3CDTF">2010-07-26T15:10:49Z</dcterms:created>
  <dcterms:modified xsi:type="dcterms:W3CDTF">2010-09-07T15:31:58Z</dcterms:modified>
  <cp:category>Notas de aula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64440492-4C8B-11D1-8B70-080036B11A03}" pid="4">
    <vt:lpwstr>Marcelo Rosa</vt:lpwstr>
  </property>
</Properties>
</file>