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5"/>
  </p:notesMasterIdLst>
  <p:sldIdLst>
    <p:sldId id="256" r:id="rId2"/>
    <p:sldId id="272" r:id="rId3"/>
    <p:sldId id="279" r:id="rId4"/>
    <p:sldId id="280" r:id="rId5"/>
    <p:sldId id="281" r:id="rId6"/>
    <p:sldId id="282" r:id="rId7"/>
    <p:sldId id="273" r:id="rId8"/>
    <p:sldId id="284" r:id="rId9"/>
    <p:sldId id="285" r:id="rId10"/>
    <p:sldId id="286" r:id="rId11"/>
    <p:sldId id="288" r:id="rId12"/>
    <p:sldId id="289" r:id="rId13"/>
    <p:sldId id="292" r:id="rId14"/>
    <p:sldId id="293" r:id="rId15"/>
    <p:sldId id="294" r:id="rId16"/>
    <p:sldId id="296" r:id="rId17"/>
    <p:sldId id="295" r:id="rId18"/>
    <p:sldId id="297" r:id="rId19"/>
    <p:sldId id="298" r:id="rId20"/>
    <p:sldId id="299" r:id="rId21"/>
    <p:sldId id="290" r:id="rId22"/>
    <p:sldId id="300" r:id="rId23"/>
    <p:sldId id="301" r:id="rId24"/>
    <p:sldId id="274" r:id="rId25"/>
    <p:sldId id="302" r:id="rId26"/>
    <p:sldId id="303" r:id="rId27"/>
    <p:sldId id="275" r:id="rId28"/>
    <p:sldId id="304" r:id="rId29"/>
    <p:sldId id="305" r:id="rId30"/>
    <p:sldId id="278" r:id="rId31"/>
    <p:sldId id="314" r:id="rId32"/>
    <p:sldId id="315" r:id="rId33"/>
    <p:sldId id="316" r:id="rId34"/>
    <p:sldId id="306" r:id="rId35"/>
    <p:sldId id="307" r:id="rId36"/>
    <p:sldId id="276" r:id="rId37"/>
    <p:sldId id="309" r:id="rId38"/>
    <p:sldId id="310" r:id="rId39"/>
    <p:sldId id="312" r:id="rId40"/>
    <p:sldId id="277" r:id="rId41"/>
    <p:sldId id="308" r:id="rId42"/>
    <p:sldId id="311" r:id="rId43"/>
    <p:sldId id="313" r:id="rId4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5/10/2011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Aplicações com AMP-OP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Logo: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/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– R</a:t>
            </a:r>
            <a:r>
              <a:rPr lang="pt-BR" baseline="-25000" dirty="0" smtClean="0"/>
              <a:t>2</a:t>
            </a:r>
            <a:r>
              <a:rPr lang="pt-BR" dirty="0" smtClean="0"/>
              <a:t> / R</a:t>
            </a:r>
            <a:r>
              <a:rPr lang="pt-BR" baseline="-25000" dirty="0" smtClean="0"/>
              <a:t>1</a:t>
            </a:r>
            <a:r>
              <a:rPr lang="pt-BR" dirty="0" smtClean="0"/>
              <a:t> = G</a:t>
            </a:r>
          </a:p>
          <a:p>
            <a:pPr lvl="2"/>
            <a:r>
              <a:rPr lang="pt-BR" dirty="0" smtClean="0"/>
              <a:t>G é o ganho em circuito fechado (com realimentação)</a:t>
            </a:r>
          </a:p>
          <a:p>
            <a:pPr lvl="3"/>
            <a:r>
              <a:rPr lang="pt-BR" dirty="0" smtClean="0"/>
              <a:t>É diferente do ganho A (em circuito aberto)</a:t>
            </a:r>
          </a:p>
          <a:p>
            <a:pPr lvl="2"/>
            <a:r>
              <a:rPr lang="pt-BR" dirty="0" smtClean="0"/>
              <a:t>A amplificação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apenas da relação entre os resistores R</a:t>
            </a:r>
            <a:r>
              <a:rPr lang="pt-BR" baseline="-25000" dirty="0" smtClean="0"/>
              <a:t>1</a:t>
            </a:r>
            <a:r>
              <a:rPr lang="pt-BR" dirty="0" smtClean="0"/>
              <a:t> e R</a:t>
            </a:r>
            <a:r>
              <a:rPr lang="pt-BR" baseline="-25000" dirty="0" smtClean="0"/>
              <a:t>2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O sinal negativo significa que esta configuração de amplificador inverte o sinal de entrada na saída.</a:t>
            </a:r>
          </a:p>
          <a:p>
            <a:pPr lvl="3"/>
            <a:r>
              <a:rPr lang="pt-BR" dirty="0" smtClean="0"/>
              <a:t>Daí o termo amplificador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inversor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E se o ganho A fosse finito? Calculem...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E se o ganho A fosse finito?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A (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smtClean="0"/>
              <a:t>(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baseline="-25000" dirty="0" smtClean="0"/>
              <a:t> </a:t>
            </a:r>
            <a:r>
              <a:rPr lang="pt-BR" dirty="0" smtClean="0"/>
              <a:t>/ A</a:t>
            </a:r>
          </a:p>
          <a:p>
            <a:pPr lvl="2"/>
            <a:r>
              <a:rPr lang="pt-BR" dirty="0" smtClean="0"/>
              <a:t>Mas como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(entrada positiva do </a:t>
            </a:r>
            <a:r>
              <a:rPr lang="pt-BR" dirty="0" err="1" smtClean="0"/>
              <a:t>amp-op</a:t>
            </a:r>
            <a:r>
              <a:rPr lang="pt-BR" dirty="0" smtClean="0"/>
              <a:t>) está aterrado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</a:t>
            </a:r>
            <a:endParaRPr lang="pt-BR" dirty="0" smtClean="0"/>
          </a:p>
          <a:p>
            <a:pPr lvl="2"/>
            <a:r>
              <a:rPr lang="pt-BR" dirty="0" smtClean="0"/>
              <a:t>A corrente de entrada é:</a:t>
            </a:r>
          </a:p>
          <a:p>
            <a:pPr lvl="2" algn="ctr">
              <a:buNone/>
            </a:pPr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 </a:t>
            </a:r>
            <a:r>
              <a:rPr lang="pt-BR" dirty="0" smtClean="0"/>
              <a:t>/ R</a:t>
            </a:r>
            <a:r>
              <a:rPr lang="pt-BR" baseline="-25000" dirty="0" smtClean="0"/>
              <a:t>1</a:t>
            </a:r>
            <a:r>
              <a:rPr lang="pt-BR" dirty="0" smtClean="0"/>
              <a:t> =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+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</a:t>
            </a:r>
            <a:r>
              <a:rPr lang="pt-BR" dirty="0" smtClean="0"/>
              <a:t>) / R</a:t>
            </a:r>
            <a:r>
              <a:rPr lang="pt-BR" baseline="-25000" dirty="0" smtClean="0"/>
              <a:t>1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A corrente de entrada é:</a:t>
            </a:r>
          </a:p>
          <a:p>
            <a:pPr lvl="2" algn="ctr">
              <a:buNone/>
            </a:pPr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(v</a:t>
            </a:r>
            <a:r>
              <a:rPr lang="pt-BR" baseline="-25000" dirty="0" smtClean="0"/>
              <a:t>i</a:t>
            </a:r>
            <a:r>
              <a:rPr lang="pt-BR" dirty="0" smtClean="0"/>
              <a:t> – v</a:t>
            </a:r>
            <a:r>
              <a:rPr lang="pt-BR" baseline="-25000" dirty="0" smtClean="0"/>
              <a:t>1</a:t>
            </a:r>
            <a:r>
              <a:rPr lang="pt-BR" dirty="0" smtClean="0"/>
              <a:t>) R</a:t>
            </a:r>
            <a:r>
              <a:rPr lang="pt-BR" baseline="-25000" dirty="0" smtClean="0"/>
              <a:t>1</a:t>
            </a:r>
            <a:r>
              <a:rPr lang="pt-BR" dirty="0" smtClean="0"/>
              <a:t> = (v</a:t>
            </a:r>
            <a:r>
              <a:rPr lang="pt-BR" baseline="-25000" dirty="0" smtClean="0"/>
              <a:t>i</a:t>
            </a:r>
            <a:r>
              <a:rPr lang="pt-BR" dirty="0" smtClean="0"/>
              <a:t> +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/A) / R</a:t>
            </a:r>
            <a:r>
              <a:rPr lang="pt-BR" baseline="-25000" dirty="0" smtClean="0"/>
              <a:t>1</a:t>
            </a:r>
            <a:endParaRPr lang="pt-BR" dirty="0" smtClean="0"/>
          </a:p>
          <a:p>
            <a:pPr lvl="2"/>
            <a:r>
              <a:rPr lang="pt-BR" dirty="0" smtClean="0"/>
              <a:t>Com a impedância infinita, a corrente flui para o resistor R</a:t>
            </a:r>
            <a:r>
              <a:rPr lang="pt-BR" baseline="-25000" dirty="0" smtClean="0"/>
              <a:t>2</a:t>
            </a:r>
            <a:r>
              <a:rPr lang="pt-BR" dirty="0" smtClean="0"/>
              <a:t> (como antes), onde temos: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– i</a:t>
            </a:r>
            <a:r>
              <a:rPr lang="pt-BR" baseline="-25000" dirty="0" smtClean="0"/>
              <a:t>1</a:t>
            </a:r>
            <a:r>
              <a:rPr lang="pt-BR" dirty="0" smtClean="0"/>
              <a:t> R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/>
              <a:t>+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</a:t>
            </a:r>
            <a:r>
              <a:rPr lang="pt-BR" dirty="0" smtClean="0"/>
              <a:t>–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+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</a:t>
            </a:r>
            <a:r>
              <a:rPr lang="pt-BR" dirty="0" smtClean="0"/>
              <a:t>)</a:t>
            </a:r>
            <a:r>
              <a:rPr lang="pt-BR" dirty="0" smtClean="0">
                <a:sym typeface="Wingdings 2"/>
              </a:rPr>
              <a:t>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/>
              <a:t> / R</a:t>
            </a:r>
            <a:r>
              <a:rPr lang="pt-BR" baseline="-25000" dirty="0" smtClean="0"/>
              <a:t>1</a:t>
            </a:r>
            <a:endParaRPr lang="pt-BR" baseline="-25000" dirty="0" smtClean="0">
              <a:sym typeface="Wingdings 2"/>
            </a:endParaRPr>
          </a:p>
          <a:p>
            <a:pPr lvl="2"/>
            <a:r>
              <a:rPr lang="pt-BR" dirty="0" smtClean="0">
                <a:sym typeface="Wingdings 2"/>
              </a:rPr>
              <a:t>Reorganizando, temos:</a:t>
            </a: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2992438" y="5084763"/>
          <a:ext cx="3095625" cy="1471612"/>
        </p:xfrm>
        <a:graphic>
          <a:graphicData uri="http://schemas.openxmlformats.org/presentationml/2006/ole">
            <p:oleObj spid="_x0000_s2050" name="Equação" r:id="rId4" imgW="1549080" imgH="736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2"/>
            <a:r>
              <a:rPr lang="pt-BR" dirty="0" smtClean="0"/>
              <a:t>Se A &gt;&gt; (1 + R</a:t>
            </a:r>
            <a:r>
              <a:rPr lang="pt-BR" baseline="-25000" dirty="0" smtClean="0"/>
              <a:t>2</a:t>
            </a:r>
            <a:r>
              <a:rPr lang="pt-BR" dirty="0" smtClean="0"/>
              <a:t>/R</a:t>
            </a:r>
            <a:r>
              <a:rPr lang="pt-BR" baseline="-25000" dirty="0" smtClean="0"/>
              <a:t>1</a:t>
            </a:r>
            <a:r>
              <a:rPr lang="pt-BR" dirty="0" smtClean="0"/>
              <a:t>), retornamos a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- R</a:t>
            </a:r>
            <a:r>
              <a:rPr lang="pt-BR" baseline="-25000" dirty="0" smtClean="0"/>
              <a:t>2</a:t>
            </a:r>
            <a:r>
              <a:rPr lang="pt-BR" dirty="0" smtClean="0"/>
              <a:t>/R</a:t>
            </a:r>
            <a:r>
              <a:rPr lang="pt-BR" baseline="-25000" dirty="0" smtClean="0"/>
              <a:t>1</a:t>
            </a:r>
            <a:r>
              <a:rPr lang="pt-BR" dirty="0" smtClean="0"/>
              <a:t>.</a:t>
            </a:r>
            <a:endParaRPr lang="pt-BR" dirty="0" smtClean="0">
              <a:sym typeface="Wingdings 2"/>
            </a:endParaRP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2982913" y="2565400"/>
          <a:ext cx="3095625" cy="1471613"/>
        </p:xfrm>
        <a:graphic>
          <a:graphicData uri="http://schemas.openxmlformats.org/presentationml/2006/ole">
            <p:oleObj spid="_x0000_s3074" name="Equação" r:id="rId4" imgW="1549080" imgH="736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 impedância de entrada (R</a:t>
            </a:r>
            <a:r>
              <a:rPr lang="pt-BR" baseline="-25000" dirty="0" smtClean="0"/>
              <a:t>i</a:t>
            </a:r>
            <a:r>
              <a:rPr lang="pt-BR" dirty="0" smtClean="0"/>
              <a:t>) no </a:t>
            </a:r>
            <a:r>
              <a:rPr lang="pt-BR" dirty="0" err="1" smtClean="0"/>
              <a:t>amp-op</a:t>
            </a:r>
            <a:r>
              <a:rPr lang="pt-BR" dirty="0" smtClean="0"/>
              <a:t> ideal, na configuração amplificador inversor, é R</a:t>
            </a:r>
            <a:r>
              <a:rPr lang="pt-BR" baseline="-25000" dirty="0" smtClean="0"/>
              <a:t>1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Para evitar que o </a:t>
            </a:r>
            <a:r>
              <a:rPr lang="pt-BR" dirty="0" err="1" smtClean="0"/>
              <a:t>amp-op</a:t>
            </a:r>
            <a:r>
              <a:rPr lang="pt-BR" dirty="0" smtClean="0"/>
              <a:t> perda de tensão na entrada, R</a:t>
            </a:r>
            <a:r>
              <a:rPr lang="pt-BR" baseline="-25000" dirty="0" smtClean="0"/>
              <a:t>i</a:t>
            </a:r>
            <a:r>
              <a:rPr lang="pt-BR" dirty="0" smtClean="0"/>
              <a:t> </a:t>
            </a:r>
            <a:r>
              <a:rPr lang="pt-BR" dirty="0" smtClean="0">
                <a:sym typeface="Wingdings 3"/>
              </a:rPr>
              <a:t> </a:t>
            </a:r>
            <a:r>
              <a:rPr lang="pt-BR" dirty="0" smtClean="0">
                <a:latin typeface="Constantia"/>
                <a:sym typeface="Wingdings 3"/>
              </a:rPr>
              <a:t>∞ </a:t>
            </a:r>
            <a:r>
              <a:rPr lang="pt-BR" dirty="0" smtClean="0">
                <a:latin typeface="Constantia"/>
                <a:sym typeface="Wingdings 2"/>
              </a:rPr>
              <a:t> </a:t>
            </a:r>
            <a:r>
              <a:rPr lang="pt-BR" dirty="0" smtClean="0"/>
              <a:t>R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 smtClean="0">
                <a:sym typeface="Wingdings 3"/>
              </a:rPr>
              <a:t> </a:t>
            </a:r>
            <a:r>
              <a:rPr lang="pt-BR" dirty="0" smtClean="0">
                <a:latin typeface="Constantia"/>
                <a:sym typeface="Wingdings 3"/>
              </a:rPr>
              <a:t>∞.</a:t>
            </a:r>
          </a:p>
          <a:p>
            <a:pPr lvl="1"/>
            <a:r>
              <a:rPr lang="pt-BR" dirty="0" smtClean="0">
                <a:latin typeface="Constantia"/>
                <a:sym typeface="Wingdings 3"/>
              </a:rPr>
              <a:t>Assim, ganhos elevados (G) do amplificador inversor significam...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 impedância de entrada (R</a:t>
            </a:r>
            <a:r>
              <a:rPr lang="pt-BR" baseline="-25000" dirty="0" smtClean="0"/>
              <a:t>i</a:t>
            </a:r>
            <a:r>
              <a:rPr lang="pt-BR" dirty="0" smtClean="0"/>
              <a:t>) no </a:t>
            </a:r>
            <a:r>
              <a:rPr lang="pt-BR" dirty="0" err="1" smtClean="0"/>
              <a:t>amp-op</a:t>
            </a:r>
            <a:r>
              <a:rPr lang="pt-BR" dirty="0" smtClean="0"/>
              <a:t> ideal, na configuração amplificador inversor, é R</a:t>
            </a:r>
            <a:r>
              <a:rPr lang="pt-BR" baseline="-25000" dirty="0" smtClean="0"/>
              <a:t>1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Para evitar que o </a:t>
            </a:r>
            <a:r>
              <a:rPr lang="pt-BR" dirty="0" err="1" smtClean="0"/>
              <a:t>amp-op</a:t>
            </a:r>
            <a:r>
              <a:rPr lang="pt-BR" dirty="0" smtClean="0"/>
              <a:t> perda de tensão na entrada, R</a:t>
            </a:r>
            <a:r>
              <a:rPr lang="pt-BR" baseline="-25000" dirty="0" smtClean="0"/>
              <a:t>i</a:t>
            </a:r>
            <a:r>
              <a:rPr lang="pt-BR" dirty="0" smtClean="0"/>
              <a:t> </a:t>
            </a:r>
            <a:r>
              <a:rPr lang="pt-BR" dirty="0" smtClean="0">
                <a:sym typeface="Wingdings 3"/>
              </a:rPr>
              <a:t> </a:t>
            </a:r>
            <a:r>
              <a:rPr lang="pt-BR" dirty="0" smtClean="0">
                <a:latin typeface="Constantia"/>
                <a:sym typeface="Wingdings 3"/>
              </a:rPr>
              <a:t>∞ </a:t>
            </a:r>
            <a:r>
              <a:rPr lang="pt-BR" dirty="0" smtClean="0">
                <a:latin typeface="Constantia"/>
                <a:sym typeface="Wingdings 2"/>
              </a:rPr>
              <a:t> </a:t>
            </a:r>
            <a:r>
              <a:rPr lang="pt-BR" dirty="0" smtClean="0"/>
              <a:t>R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 smtClean="0">
                <a:sym typeface="Wingdings 3"/>
              </a:rPr>
              <a:t> </a:t>
            </a:r>
            <a:r>
              <a:rPr lang="pt-BR" dirty="0" smtClean="0">
                <a:latin typeface="Constantia"/>
                <a:sym typeface="Wingdings 3"/>
              </a:rPr>
              <a:t>∞.</a:t>
            </a:r>
          </a:p>
          <a:p>
            <a:pPr lvl="1"/>
            <a:r>
              <a:rPr lang="pt-BR" dirty="0" smtClean="0">
                <a:latin typeface="Constantia"/>
                <a:sym typeface="Wingdings 3"/>
              </a:rPr>
              <a:t>Assim, ganhos elevados (G) do amplificador inversor significam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sym typeface="Wingdings 3"/>
              </a:rPr>
              <a:t>valores proibitivos de R</a:t>
            </a:r>
            <a:r>
              <a:rPr lang="pt-BR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sym typeface="Wingdings 3"/>
              </a:rPr>
              <a:t>2</a:t>
            </a:r>
            <a:r>
              <a:rPr lang="pt-BR" dirty="0" smtClean="0">
                <a:latin typeface="Constantia"/>
                <a:sym typeface="Wingdings 3"/>
              </a:rPr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Solução: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477768"/>
            <a:ext cx="5850000" cy="42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Solução:</a:t>
            </a:r>
          </a:p>
          <a:p>
            <a:pPr lvl="2"/>
            <a:r>
              <a:rPr lang="pt-BR" dirty="0" smtClean="0"/>
              <a:t>A corrente nos resistores R</a:t>
            </a:r>
            <a:r>
              <a:rPr lang="pt-BR" baseline="-25000" dirty="0" smtClean="0"/>
              <a:t>1</a:t>
            </a:r>
            <a:r>
              <a:rPr lang="pt-BR" dirty="0" smtClean="0"/>
              <a:t> e R</a:t>
            </a:r>
            <a:r>
              <a:rPr lang="pt-BR" baseline="-25000" dirty="0" smtClean="0"/>
              <a:t>2</a:t>
            </a:r>
            <a:r>
              <a:rPr lang="pt-BR" dirty="0" smtClean="0"/>
              <a:t> é a mesma:</a:t>
            </a:r>
          </a:p>
          <a:p>
            <a:pPr lvl="2" algn="ctr">
              <a:buNone/>
            </a:pPr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i</a:t>
            </a:r>
            <a:r>
              <a:rPr lang="pt-BR" baseline="-25000" dirty="0" smtClean="0"/>
              <a:t>2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/ R</a:t>
            </a:r>
            <a:r>
              <a:rPr lang="pt-BR" baseline="-25000" dirty="0" smtClean="0"/>
              <a:t>1</a:t>
            </a:r>
          </a:p>
          <a:p>
            <a:pPr lvl="2"/>
            <a:r>
              <a:rPr lang="pt-BR" dirty="0" smtClean="0"/>
              <a:t>No ponto de encontros dos resistores temos:</a:t>
            </a:r>
          </a:p>
          <a:p>
            <a:pPr lvl="3"/>
            <a:r>
              <a:rPr lang="pt-BR" dirty="0" smtClean="0"/>
              <a:t>Chamá-lo-emos de ponto x.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x</a:t>
            </a:r>
            <a:r>
              <a:rPr lang="pt-BR" dirty="0" smtClean="0"/>
              <a:t> = i</a:t>
            </a:r>
            <a:r>
              <a:rPr lang="pt-BR" baseline="-25000" dirty="0" smtClean="0"/>
              <a:t>1</a:t>
            </a:r>
            <a:r>
              <a:rPr lang="pt-BR" dirty="0" smtClean="0"/>
              <a:t> R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x</a:t>
            </a:r>
            <a:r>
              <a:rPr lang="pt-BR" dirty="0" smtClean="0">
                <a:sym typeface="Wingdings 2"/>
              </a:rPr>
              <a:t> = –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/ R</a:t>
            </a:r>
            <a:r>
              <a:rPr lang="pt-BR" baseline="-25000" dirty="0" smtClean="0">
                <a:sym typeface="Wingdings 2"/>
              </a:rPr>
              <a:t>1</a:t>
            </a:r>
          </a:p>
          <a:p>
            <a:pPr lvl="2"/>
            <a:r>
              <a:rPr lang="pt-BR" dirty="0" smtClean="0">
                <a:sym typeface="Wingdings 2"/>
              </a:rPr>
              <a:t>A corrente no resistor R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 é</a:t>
            </a:r>
          </a:p>
          <a:p>
            <a:pPr lvl="2" algn="ctr">
              <a:buNone/>
            </a:pPr>
            <a:r>
              <a:rPr lang="pt-BR" dirty="0" smtClean="0">
                <a:sym typeface="Wingdings 2"/>
              </a:rPr>
              <a:t>0 –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x</a:t>
            </a:r>
            <a:r>
              <a:rPr lang="pt-BR" dirty="0" smtClean="0">
                <a:sym typeface="Wingdings 2"/>
              </a:rPr>
              <a:t> = i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 R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  i3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/ (R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R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)</a:t>
            </a:r>
            <a:endParaRPr lang="pt-B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Solução:</a:t>
            </a:r>
          </a:p>
          <a:p>
            <a:pPr lvl="2"/>
            <a:r>
              <a:rPr lang="pt-BR" dirty="0" smtClean="0"/>
              <a:t>No resistor R4 temos a seguinte </a:t>
            </a:r>
            <a:r>
              <a:rPr lang="pt-BR" dirty="0" err="1" smtClean="0"/>
              <a:t>ddp</a:t>
            </a:r>
            <a:r>
              <a:rPr lang="pt-BR" dirty="0" smtClean="0"/>
              <a:t>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x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 = i</a:t>
            </a:r>
            <a:r>
              <a:rPr lang="pt-BR" baseline="-25000" dirty="0" smtClean="0"/>
              <a:t>4</a:t>
            </a:r>
            <a:r>
              <a:rPr lang="pt-BR" dirty="0" smtClean="0"/>
              <a:t> R</a:t>
            </a:r>
            <a:r>
              <a:rPr lang="pt-BR" baseline="-25000" dirty="0" smtClean="0"/>
              <a:t>4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</a:t>
            </a:r>
          </a:p>
          <a:p>
            <a:pPr lvl="2" algn="ctr">
              <a:buNone/>
            </a:pP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x</a:t>
            </a:r>
            <a:r>
              <a:rPr lang="pt-BR" dirty="0" smtClean="0">
                <a:sym typeface="Wingdings 2"/>
              </a:rPr>
              <a:t> – (i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+ i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) R</a:t>
            </a:r>
            <a:r>
              <a:rPr lang="pt-BR" baseline="-25000" dirty="0" smtClean="0">
                <a:sym typeface="Wingdings 2"/>
              </a:rPr>
              <a:t>4</a:t>
            </a:r>
            <a:r>
              <a:rPr lang="pt-BR" dirty="0" smtClean="0">
                <a:sym typeface="Wingdings 2"/>
              </a:rPr>
              <a:t> </a:t>
            </a:r>
          </a:p>
          <a:p>
            <a:pPr lvl="2" algn="ctr">
              <a:buNone/>
            </a:pP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- (R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 v</a:t>
            </a:r>
            <a:r>
              <a:rPr lang="pt-BR" baseline="-25000" dirty="0" smtClean="0">
                <a:sym typeface="Wingdings 2"/>
              </a:rPr>
              <a:t>i</a:t>
            </a:r>
            <a:r>
              <a:rPr lang="pt-BR" dirty="0" smtClean="0">
                <a:sym typeface="Wingdings 2"/>
              </a:rPr>
              <a:t> – [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+ (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)/ (R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R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)] R</a:t>
            </a:r>
            <a:r>
              <a:rPr lang="pt-BR" baseline="-25000" dirty="0" smtClean="0">
                <a:sym typeface="Wingdings 2"/>
              </a:rPr>
              <a:t>4</a:t>
            </a:r>
            <a:endParaRPr lang="pt-BR" dirty="0" smtClean="0">
              <a:sym typeface="Wingdings 2"/>
            </a:endParaRPr>
          </a:p>
          <a:p>
            <a:pPr lvl="2"/>
            <a:r>
              <a:rPr lang="pt-BR" dirty="0" smtClean="0">
                <a:sym typeface="Wingdings 2"/>
              </a:rPr>
              <a:t>Manipulando, temos:</a:t>
            </a:r>
          </a:p>
          <a:p>
            <a:pPr lvl="2" algn="ctr">
              <a:buNone/>
            </a:pPr>
            <a:r>
              <a:rPr lang="pt-BR" dirty="0" smtClean="0">
                <a:sym typeface="Wingdings 2"/>
              </a:rPr>
              <a:t>G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/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– (R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)[1 + (R</a:t>
            </a:r>
            <a:r>
              <a:rPr lang="pt-BR" baseline="-25000" dirty="0" smtClean="0">
                <a:sym typeface="Wingdings 2"/>
              </a:rPr>
              <a:t>4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) + (R</a:t>
            </a:r>
            <a:r>
              <a:rPr lang="pt-BR" baseline="-25000" dirty="0" smtClean="0">
                <a:sym typeface="Wingdings 2"/>
              </a:rPr>
              <a:t>4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3</a:t>
            </a:r>
            <a:r>
              <a:rPr lang="pt-BR" dirty="0" smtClean="0">
                <a:sym typeface="Wingdings 2"/>
              </a:rPr>
              <a:t>)]</a:t>
            </a:r>
          </a:p>
          <a:p>
            <a:pPr lvl="2"/>
            <a:r>
              <a:rPr lang="pt-BR" dirty="0" smtClean="0">
                <a:sym typeface="Wingdings 2"/>
              </a:rPr>
              <a:t>Agora temos 3 resistores para manipular (graus de liberdade) para atender uma especificação de 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7772" y="2678728"/>
            <a:ext cx="491250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Note que R</a:t>
            </a:r>
            <a:r>
              <a:rPr lang="pt-BR" baseline="-25000" dirty="0" smtClean="0"/>
              <a:t>2</a:t>
            </a:r>
            <a:r>
              <a:rPr lang="pt-BR" dirty="0" smtClean="0"/>
              <a:t> e R</a:t>
            </a:r>
            <a:r>
              <a:rPr lang="pt-BR" baseline="-25000" dirty="0" smtClean="0"/>
              <a:t>3</a:t>
            </a:r>
            <a:r>
              <a:rPr lang="pt-BR" dirty="0" smtClean="0"/>
              <a:t> estão em paralelo</a:t>
            </a:r>
          </a:p>
          <a:p>
            <a:pPr lvl="2"/>
            <a:r>
              <a:rPr lang="pt-BR" dirty="0" smtClean="0"/>
              <a:t>Por quê?</a:t>
            </a:r>
          </a:p>
          <a:p>
            <a:pPr lvl="1"/>
            <a:r>
              <a:rPr lang="pt-BR" dirty="0" smtClean="0"/>
              <a:t>Com isso, um </a:t>
            </a:r>
            <a:r>
              <a:rPr lang="pt-BR" dirty="0" err="1" smtClean="0"/>
              <a:t>desbalanço</a:t>
            </a:r>
            <a:r>
              <a:rPr lang="pt-BR" dirty="0" smtClean="0"/>
              <a:t> desses valores produz diretamente um </a:t>
            </a:r>
            <a:r>
              <a:rPr lang="pt-BR" dirty="0" err="1" smtClean="0"/>
              <a:t>desbalanço</a:t>
            </a:r>
            <a:r>
              <a:rPr lang="pt-BR" dirty="0" smtClean="0"/>
              <a:t> de corrente.</a:t>
            </a:r>
          </a:p>
          <a:p>
            <a:pPr lvl="1"/>
            <a:r>
              <a:rPr lang="pt-BR" dirty="0" smtClean="0"/>
              <a:t>Essa corrente adicional “puxada” em R</a:t>
            </a:r>
            <a:r>
              <a:rPr lang="pt-BR" baseline="-25000" dirty="0" smtClean="0"/>
              <a:t>3</a:t>
            </a:r>
            <a:r>
              <a:rPr lang="pt-BR" dirty="0" smtClean="0"/>
              <a:t> permite uma tensão elevada em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 com resistores não tão elevados.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Não-Inversor</a:t>
            </a:r>
            <a:endParaRPr lang="pt-BR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708920"/>
            <a:ext cx="444375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Não-Inversor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Fazendo as mesmas considerações do </a:t>
            </a:r>
            <a:r>
              <a:rPr lang="pt-BR" dirty="0" err="1" smtClean="0"/>
              <a:t>amp-op</a:t>
            </a:r>
            <a:r>
              <a:rPr lang="pt-BR" dirty="0" smtClean="0"/>
              <a:t> ideal: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endParaRPr lang="pt-BR" baseline="-25000" dirty="0" smtClean="0"/>
          </a:p>
          <a:p>
            <a:pPr lvl="2"/>
            <a:r>
              <a:rPr lang="pt-BR" dirty="0" smtClean="0"/>
              <a:t>Calculando a corrente no resistor R</a:t>
            </a:r>
            <a:r>
              <a:rPr lang="pt-BR" baseline="-25000" dirty="0" smtClean="0"/>
              <a:t>1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– 0 = i</a:t>
            </a:r>
            <a:r>
              <a:rPr lang="pt-BR" baseline="-25000" dirty="0" smtClean="0"/>
              <a:t>1</a:t>
            </a:r>
            <a:r>
              <a:rPr lang="pt-BR" dirty="0" smtClean="0"/>
              <a:t> R</a:t>
            </a:r>
            <a:r>
              <a:rPr lang="pt-BR" baseline="-25000" dirty="0" smtClean="0"/>
              <a:t>1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i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/ R</a:t>
            </a:r>
            <a:r>
              <a:rPr lang="pt-BR" baseline="-25000" dirty="0" smtClean="0">
                <a:sym typeface="Wingdings 2"/>
              </a:rPr>
              <a:t>1</a:t>
            </a:r>
          </a:p>
          <a:p>
            <a:pPr lvl="2"/>
            <a:r>
              <a:rPr lang="pt-BR" dirty="0" smtClean="0">
                <a:sym typeface="Wingdings 2"/>
              </a:rPr>
              <a:t>Pela impedância interna do </a:t>
            </a:r>
            <a:r>
              <a:rPr lang="pt-BR" dirty="0" err="1" smtClean="0">
                <a:sym typeface="Wingdings 2"/>
              </a:rPr>
              <a:t>amp-op</a:t>
            </a:r>
            <a:r>
              <a:rPr lang="pt-BR" dirty="0" smtClean="0">
                <a:sym typeface="Wingdings 2"/>
              </a:rPr>
              <a:t> ser infinita</a:t>
            </a:r>
          </a:p>
          <a:p>
            <a:pPr lvl="2" algn="ctr">
              <a:buNone/>
            </a:pP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–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i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(R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/ 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</a:t>
            </a:r>
          </a:p>
          <a:p>
            <a:pPr lvl="2"/>
            <a:r>
              <a:rPr lang="pt-BR" dirty="0" smtClean="0">
                <a:sym typeface="Wingdings 2"/>
              </a:rPr>
              <a:t>Ou seja</a:t>
            </a:r>
          </a:p>
          <a:p>
            <a:pPr lvl="2" algn="ctr"/>
            <a:r>
              <a:rPr lang="pt-BR" dirty="0" smtClean="0">
                <a:sym typeface="Wingdings 2"/>
              </a:rPr>
              <a:t>G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/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(1 +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</a:t>
            </a:r>
            <a:endParaRPr lang="pt-B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Amplificador Não-Inversor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Note que uma fração da tensão de saída retorna para a porta inversora do </a:t>
            </a:r>
            <a:r>
              <a:rPr lang="pt-BR" dirty="0" err="1" smtClean="0"/>
              <a:t>amp-op</a:t>
            </a:r>
            <a:endParaRPr lang="pt-BR" dirty="0" smtClean="0"/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[R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/(R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+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)]</a:t>
            </a:r>
            <a:endParaRPr lang="pt-BR" baseline="-25000" dirty="0" smtClean="0"/>
          </a:p>
          <a:p>
            <a:pPr lvl="2"/>
            <a:r>
              <a:rPr lang="pt-BR" dirty="0" smtClean="0">
                <a:sym typeface="Wingdings 2"/>
              </a:rPr>
              <a:t>Então, o ganho infinito – e curto circuito virtual –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forçam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a entrada a saída a produzir tensão proporcional a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(1 +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 </a:t>
            </a:r>
            <a:r>
              <a:rPr lang="pt-BR" dirty="0" smtClean="0">
                <a:sym typeface="Wingdings 2"/>
              </a:rPr>
              <a:t>v</a:t>
            </a:r>
            <a:r>
              <a:rPr lang="pt-BR" baseline="-25000" dirty="0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.</a:t>
            </a:r>
            <a:endParaRPr lang="pt-BR" dirty="0" smtClean="0">
              <a:sym typeface="Wingdings 2"/>
            </a:endParaRPr>
          </a:p>
          <a:p>
            <a:pPr lvl="3"/>
            <a:r>
              <a:rPr lang="pt-BR" dirty="0" smtClean="0"/>
              <a:t>Tudo para garantir que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0.</a:t>
            </a:r>
          </a:p>
          <a:p>
            <a:pPr lvl="3"/>
            <a:r>
              <a:rPr lang="pt-BR" dirty="0" smtClean="0"/>
              <a:t>Conceito de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realimentação degenerativa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Seguidor de fonte</a:t>
            </a:r>
            <a:endParaRPr lang="pt-BR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708920"/>
            <a:ext cx="3412500" cy="33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Seguidor de fonte</a:t>
            </a:r>
          </a:p>
          <a:p>
            <a:pPr lvl="1"/>
            <a:r>
              <a:rPr lang="pt-BR" dirty="0" smtClean="0">
                <a:sym typeface="Wingdings 2"/>
              </a:rPr>
              <a:t>Do amplificador não-inversor temos:</a:t>
            </a:r>
          </a:p>
          <a:p>
            <a:pPr lvl="2"/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(1 + 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/R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)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endParaRPr lang="pt-BR" baseline="-25000" dirty="0" smtClean="0">
              <a:sym typeface="Wingdings 2"/>
            </a:endParaRPr>
          </a:p>
          <a:p>
            <a:pPr lvl="2"/>
            <a:r>
              <a:rPr lang="pt-BR" dirty="0" smtClean="0">
                <a:sym typeface="Wingdings 2"/>
              </a:rPr>
              <a:t>usamos o amplificador não-inversor como referência pois o circuito é estruturalmente o mesmo.</a:t>
            </a:r>
          </a:p>
          <a:p>
            <a:pPr lvl="1"/>
            <a:r>
              <a:rPr lang="pt-BR" dirty="0" smtClean="0">
                <a:sym typeface="Wingdings 2"/>
              </a:rPr>
              <a:t>Por comparação, temos:</a:t>
            </a:r>
          </a:p>
          <a:p>
            <a:pPr lvl="2"/>
            <a:r>
              <a:rPr lang="pt-BR" dirty="0" smtClean="0">
                <a:sym typeface="Wingdings 2"/>
              </a:rPr>
              <a:t>R</a:t>
            </a:r>
            <a:r>
              <a:rPr lang="pt-BR" baseline="-25000" dirty="0" smtClean="0">
                <a:sym typeface="Wingdings 2"/>
              </a:rPr>
              <a:t>2</a:t>
            </a:r>
            <a:r>
              <a:rPr lang="pt-BR" dirty="0" smtClean="0">
                <a:sym typeface="Wingdings 2"/>
              </a:rPr>
              <a:t> = zero</a:t>
            </a:r>
          </a:p>
          <a:p>
            <a:pPr lvl="2"/>
            <a:r>
              <a:rPr lang="pt-BR" dirty="0" smtClean="0">
                <a:sym typeface="Wingdings 2"/>
              </a:rPr>
              <a:t>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smtClean="0">
                <a:latin typeface="Constantia"/>
                <a:sym typeface="Wingdings 2"/>
              </a:rPr>
              <a:t>∞</a:t>
            </a:r>
            <a:endParaRPr lang="pt-BR" dirty="0" smtClean="0">
              <a:sym typeface="Wingdings 2"/>
            </a:endParaRPr>
          </a:p>
          <a:p>
            <a:pPr lvl="1"/>
            <a:r>
              <a:rPr lang="pt-BR" dirty="0" smtClean="0">
                <a:sym typeface="Wingdings 2"/>
              </a:rPr>
              <a:t>Logo, </a:t>
            </a:r>
            <a:r>
              <a:rPr lang="pt-BR" dirty="0" smtClean="0">
                <a:sym typeface="Wingdings 2"/>
              </a:rPr>
              <a:t>v</a:t>
            </a:r>
            <a:r>
              <a:rPr lang="pt-BR" baseline="-25000" dirty="0" smtClean="0">
                <a:sym typeface="Wingdings 2"/>
              </a:rPr>
              <a:t>0ut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</a:t>
            </a:r>
            <a:r>
              <a:rPr lang="pt-BR" dirty="0" smtClean="0">
                <a:sym typeface="Wingdings 2"/>
              </a:rPr>
              <a:t>v</a:t>
            </a:r>
            <a:r>
              <a:rPr lang="pt-BR" baseline="-25000" dirty="0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Seguidor de fonte</a:t>
            </a:r>
          </a:p>
          <a:p>
            <a:pPr lvl="1"/>
            <a:r>
              <a:rPr lang="pt-BR" dirty="0" smtClean="0">
                <a:sym typeface="Wingdings 2"/>
              </a:rPr>
              <a:t>Qual o uso:</a:t>
            </a:r>
          </a:p>
          <a:p>
            <a:pPr lvl="2"/>
            <a:r>
              <a:rPr lang="pt-BR" dirty="0" smtClean="0">
                <a:sym typeface="Wingdings 2"/>
              </a:rPr>
              <a:t>Casamento de impedância</a:t>
            </a:r>
          </a:p>
          <a:p>
            <a:pPr lvl="3"/>
            <a:r>
              <a:rPr lang="pt-BR" dirty="0" smtClean="0">
                <a:sym typeface="Wingdings 2"/>
              </a:rPr>
              <a:t>Conecta circuitos de alta impedância (resistência) com circuitos de baixa impedância.</a:t>
            </a:r>
          </a:p>
          <a:p>
            <a:pPr lvl="3"/>
            <a:r>
              <a:rPr lang="pt-BR" dirty="0" smtClean="0">
                <a:sym typeface="Wingdings 2"/>
              </a:rPr>
              <a:t>Evita perdas de tensão e corrente nessa conexão.</a:t>
            </a:r>
          </a:p>
          <a:p>
            <a:pPr lvl="2"/>
            <a:r>
              <a:rPr lang="pt-BR" dirty="0" err="1" smtClean="0">
                <a:sym typeface="Wingdings 2"/>
              </a:rPr>
              <a:t>Amp-op</a:t>
            </a:r>
            <a:r>
              <a:rPr lang="pt-BR" dirty="0" smtClean="0">
                <a:sym typeface="Wingdings 2"/>
              </a:rPr>
              <a:t> tem:</a:t>
            </a:r>
          </a:p>
          <a:p>
            <a:pPr lvl="3"/>
            <a:r>
              <a:rPr lang="pt-BR" dirty="0" smtClean="0">
                <a:sym typeface="Wingdings 2"/>
              </a:rPr>
              <a:t>alta impedância de entrada.</a:t>
            </a:r>
          </a:p>
          <a:p>
            <a:pPr lvl="3"/>
            <a:r>
              <a:rPr lang="pt-BR" dirty="0" smtClean="0">
                <a:sym typeface="Wingdings 2"/>
              </a:rPr>
              <a:t>baixa impedância de saída.</a:t>
            </a:r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Somador</a:t>
            </a:r>
            <a:endParaRPr lang="pt-BR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708920"/>
            <a:ext cx="481875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Somador</a:t>
            </a:r>
          </a:p>
          <a:p>
            <a:pPr lvl="1"/>
            <a:r>
              <a:rPr lang="pt-BR" dirty="0" smtClean="0"/>
              <a:t>Configuração estruturalmente simular ao amplificador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inversor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Por causa do terra virtual, temos: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v</a:t>
            </a:r>
            <a:r>
              <a:rPr lang="pt-BR" baseline="-25000" dirty="0" smtClean="0"/>
              <a:t>1</a:t>
            </a:r>
            <a:r>
              <a:rPr lang="pt-BR" dirty="0" smtClean="0"/>
              <a:t>/R</a:t>
            </a:r>
            <a:r>
              <a:rPr lang="pt-BR" baseline="-25000" dirty="0" smtClean="0"/>
              <a:t>1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2</a:t>
            </a:r>
            <a:r>
              <a:rPr lang="pt-BR" dirty="0" smtClean="0"/>
              <a:t>= v</a:t>
            </a:r>
            <a:r>
              <a:rPr lang="pt-BR" baseline="-25000" dirty="0" smtClean="0"/>
              <a:t>2</a:t>
            </a:r>
            <a:r>
              <a:rPr lang="pt-BR" dirty="0" smtClean="0"/>
              <a:t>/R</a:t>
            </a:r>
            <a:r>
              <a:rPr lang="pt-BR" baseline="-25000" dirty="0" smtClean="0"/>
              <a:t>2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3</a:t>
            </a:r>
            <a:r>
              <a:rPr lang="pt-BR" dirty="0" smtClean="0"/>
              <a:t> = v</a:t>
            </a:r>
            <a:r>
              <a:rPr lang="pt-BR" baseline="-25000" dirty="0" smtClean="0"/>
              <a:t>3</a:t>
            </a:r>
            <a:r>
              <a:rPr lang="pt-BR" dirty="0" smtClean="0"/>
              <a:t>/R</a:t>
            </a:r>
            <a:r>
              <a:rPr lang="pt-BR" baseline="-25000" dirty="0" smtClean="0"/>
              <a:t>3</a:t>
            </a:r>
          </a:p>
          <a:p>
            <a:pPr lvl="1"/>
            <a:r>
              <a:rPr lang="pt-BR" dirty="0" smtClean="0"/>
              <a:t>A soma das correntes (I = i</a:t>
            </a:r>
            <a:r>
              <a:rPr lang="pt-BR" baseline="-25000" dirty="0" smtClean="0"/>
              <a:t>1</a:t>
            </a:r>
            <a:r>
              <a:rPr lang="pt-BR" dirty="0" smtClean="0"/>
              <a:t> + i</a:t>
            </a:r>
            <a:r>
              <a:rPr lang="pt-BR" baseline="-25000" dirty="0" smtClean="0"/>
              <a:t>2</a:t>
            </a:r>
            <a:r>
              <a:rPr lang="pt-BR" dirty="0" smtClean="0"/>
              <a:t> + i</a:t>
            </a:r>
            <a:r>
              <a:rPr lang="pt-BR" baseline="-25000" dirty="0" smtClean="0"/>
              <a:t>3</a:t>
            </a:r>
            <a:r>
              <a:rPr lang="pt-BR" dirty="0" smtClean="0"/>
              <a:t>) segue por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Logo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- i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 = - [(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1</a:t>
            </a:r>
            <a:r>
              <a:rPr lang="pt-BR" dirty="0" smtClean="0"/>
              <a:t>) v</a:t>
            </a:r>
            <a:r>
              <a:rPr lang="pt-BR" baseline="-25000" dirty="0" smtClean="0"/>
              <a:t>1</a:t>
            </a:r>
            <a:r>
              <a:rPr lang="pt-BR" dirty="0" smtClean="0"/>
              <a:t> +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2</a:t>
            </a:r>
            <a:r>
              <a:rPr lang="pt-BR" dirty="0" smtClean="0"/>
              <a:t>) v</a:t>
            </a:r>
            <a:r>
              <a:rPr lang="pt-BR" baseline="-25000" dirty="0" smtClean="0"/>
              <a:t>2</a:t>
            </a:r>
            <a:r>
              <a:rPr lang="pt-BR" dirty="0" smtClean="0"/>
              <a:t> +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3</a:t>
            </a:r>
            <a:r>
              <a:rPr lang="pt-BR" dirty="0" smtClean="0"/>
              <a:t>) v</a:t>
            </a:r>
            <a:r>
              <a:rPr lang="pt-BR" baseline="-25000" dirty="0" smtClean="0"/>
              <a:t>3</a:t>
            </a:r>
            <a:r>
              <a:rPr lang="pt-BR" dirty="0" smtClean="0"/>
              <a:t>]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Somador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- i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 = - [(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1</a:t>
            </a:r>
            <a:r>
              <a:rPr lang="pt-BR" dirty="0" smtClean="0"/>
              <a:t>) v</a:t>
            </a:r>
            <a:r>
              <a:rPr lang="pt-BR" baseline="-25000" dirty="0" smtClean="0"/>
              <a:t>1</a:t>
            </a:r>
            <a:r>
              <a:rPr lang="pt-BR" dirty="0" smtClean="0"/>
              <a:t> +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2</a:t>
            </a:r>
            <a:r>
              <a:rPr lang="pt-BR" dirty="0" smtClean="0"/>
              <a:t>) v</a:t>
            </a:r>
            <a:r>
              <a:rPr lang="pt-BR" baseline="-25000" dirty="0" smtClean="0"/>
              <a:t>2</a:t>
            </a:r>
            <a:r>
              <a:rPr lang="pt-BR" dirty="0" smtClean="0"/>
              <a:t> + (</a:t>
            </a:r>
            <a:r>
              <a:rPr lang="pt-BR" dirty="0" err="1" smtClean="0"/>
              <a:t>R</a:t>
            </a:r>
            <a:r>
              <a:rPr lang="pt-BR" baseline="-25000" dirty="0" err="1" smtClean="0"/>
              <a:t>f</a:t>
            </a:r>
            <a:r>
              <a:rPr lang="pt-BR" dirty="0" smtClean="0"/>
              <a:t>/R</a:t>
            </a:r>
            <a:r>
              <a:rPr lang="pt-BR" baseline="-25000" dirty="0" smtClean="0"/>
              <a:t>3</a:t>
            </a:r>
            <a:r>
              <a:rPr lang="pt-BR" dirty="0" smtClean="0"/>
              <a:t>) v</a:t>
            </a:r>
            <a:r>
              <a:rPr lang="pt-BR" baseline="-25000" dirty="0" smtClean="0"/>
              <a:t>3</a:t>
            </a:r>
            <a:r>
              <a:rPr lang="pt-BR" dirty="0" smtClean="0"/>
              <a:t>]</a:t>
            </a:r>
          </a:p>
          <a:p>
            <a:pPr lvl="2"/>
            <a:r>
              <a:rPr lang="pt-BR" dirty="0" smtClean="0"/>
              <a:t>Soma ponderada de v</a:t>
            </a:r>
            <a:r>
              <a:rPr lang="pt-BR" baseline="-25000" dirty="0" smtClean="0"/>
              <a:t>1</a:t>
            </a:r>
            <a:r>
              <a:rPr lang="pt-BR" dirty="0" smtClean="0"/>
              <a:t>, v</a:t>
            </a:r>
            <a:r>
              <a:rPr lang="pt-BR" baseline="-25000" dirty="0" smtClean="0"/>
              <a:t>2</a:t>
            </a:r>
            <a:r>
              <a:rPr lang="pt-BR" dirty="0" smtClean="0"/>
              <a:t> e v</a:t>
            </a:r>
            <a:r>
              <a:rPr lang="pt-BR" baseline="-25000" dirty="0" smtClean="0"/>
              <a:t>3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Note que não conseguimos subtrair.</a:t>
            </a:r>
          </a:p>
          <a:p>
            <a:pPr lvl="2"/>
            <a:r>
              <a:rPr lang="pt-BR" dirty="0" smtClean="0"/>
              <a:t>Para fazer isto, basta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cascatear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dois somadores:</a:t>
            </a:r>
          </a:p>
          <a:p>
            <a:pPr lvl="3"/>
            <a:r>
              <a:rPr lang="pt-BR" dirty="0" smtClean="0"/>
              <a:t>Os coeficientes do 1º somador produzirão termos +</a:t>
            </a:r>
            <a:r>
              <a:rPr lang="pt-BR" dirty="0" err="1" smtClean="0"/>
              <a:t>coef</a:t>
            </a:r>
            <a:r>
              <a:rPr lang="pt-BR" dirty="0" smtClean="0"/>
              <a:t>.</a:t>
            </a:r>
          </a:p>
          <a:p>
            <a:pPr lvl="3"/>
            <a:r>
              <a:rPr lang="pt-BR" dirty="0" smtClean="0"/>
              <a:t>Os coeficientes do 2º somador produzirão termos –</a:t>
            </a:r>
            <a:r>
              <a:rPr lang="pt-BR" dirty="0" err="1" smtClean="0"/>
              <a:t>coef</a:t>
            </a:r>
            <a:r>
              <a:rPr lang="pt-BR" dirty="0" smtClean="0"/>
              <a:t>.</a:t>
            </a:r>
          </a:p>
          <a:p>
            <a:pPr lvl="4"/>
            <a:r>
              <a:rPr lang="pt-BR" dirty="0" err="1" smtClean="0"/>
              <a:t>coef</a:t>
            </a:r>
            <a:r>
              <a:rPr lang="pt-BR" dirty="0" smtClean="0"/>
              <a:t> = </a:t>
            </a:r>
            <a:r>
              <a:rPr lang="pt-BR" dirty="0" err="1" smtClean="0"/>
              <a:t>R</a:t>
            </a:r>
            <a:r>
              <a:rPr lang="pt-BR" baseline="-25000" dirty="0" err="1" smtClean="0"/>
              <a:t>realimentação</a:t>
            </a:r>
            <a:r>
              <a:rPr lang="pt-BR" dirty="0" smtClean="0"/>
              <a:t>/</a:t>
            </a:r>
            <a:r>
              <a:rPr lang="pt-BR" dirty="0" err="1" smtClean="0"/>
              <a:t>R</a:t>
            </a:r>
            <a:r>
              <a:rPr lang="pt-BR" baseline="-25000" dirty="0" err="1" smtClean="0"/>
              <a:t>x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O resistor R</a:t>
            </a:r>
            <a:r>
              <a:rPr lang="pt-BR" baseline="-25000" dirty="0" smtClean="0"/>
              <a:t>2</a:t>
            </a:r>
            <a:r>
              <a:rPr lang="pt-BR" dirty="0" smtClean="0"/>
              <a:t> é um resistor que conecta a saída à entrada do circuito.</a:t>
            </a:r>
          </a:p>
          <a:p>
            <a:pPr lvl="1"/>
            <a:r>
              <a:rPr lang="pt-BR" dirty="0" smtClean="0"/>
              <a:t>Caracteriza uma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realimentação</a:t>
            </a:r>
          </a:p>
          <a:p>
            <a:pPr lvl="2"/>
            <a:r>
              <a:rPr lang="pt-BR" dirty="0" smtClean="0"/>
              <a:t>Como conecta a saída a entrada negativa, é chamada de realimentação negativa.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Comparador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140968"/>
            <a:ext cx="3431250" cy="20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Comparador</a:t>
            </a:r>
          </a:p>
          <a:p>
            <a:pPr lvl="1"/>
            <a:r>
              <a:rPr lang="pt-BR" dirty="0" smtClean="0"/>
              <a:t>Lembre que o </a:t>
            </a:r>
            <a:r>
              <a:rPr lang="pt-BR" dirty="0" err="1" smtClean="0"/>
              <a:t>Amp-Op</a:t>
            </a:r>
            <a:r>
              <a:rPr lang="pt-BR" dirty="0" smtClean="0"/>
              <a:t> possui um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ganho</a:t>
            </a:r>
            <a:r>
              <a:rPr lang="pt-BR" dirty="0" smtClean="0"/>
              <a:t> em malha aberta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alto</a:t>
            </a:r>
            <a:r>
              <a:rPr lang="pt-BR" dirty="0" smtClean="0"/>
              <a:t> (ideal = </a:t>
            </a:r>
            <a:r>
              <a:rPr lang="pt-BR" dirty="0" smtClean="0">
                <a:latin typeface="Constantia"/>
              </a:rPr>
              <a:t>∞)</a:t>
            </a:r>
          </a:p>
          <a:p>
            <a:pPr lvl="1"/>
            <a:r>
              <a:rPr lang="pt-BR" dirty="0" smtClean="0">
                <a:latin typeface="Constantia"/>
              </a:rPr>
              <a:t>Assim, qualquer diferença (</a:t>
            </a:r>
            <a:r>
              <a:rPr lang="pt-BR" dirty="0" err="1" smtClean="0">
                <a:latin typeface="Constantia"/>
              </a:rPr>
              <a:t>V</a:t>
            </a:r>
            <a:r>
              <a:rPr lang="pt-BR" baseline="-25000" dirty="0" err="1" smtClean="0">
                <a:latin typeface="Constantia"/>
              </a:rPr>
              <a:t>in</a:t>
            </a:r>
            <a:r>
              <a:rPr lang="pt-BR" dirty="0" smtClean="0">
                <a:latin typeface="Constantia"/>
              </a:rPr>
              <a:t> </a:t>
            </a:r>
            <a:r>
              <a:rPr lang="pt-BR" dirty="0" smtClean="0">
                <a:latin typeface="Constantia"/>
              </a:rPr>
              <a:t>– </a:t>
            </a:r>
            <a:r>
              <a:rPr lang="pt-BR" dirty="0" err="1" smtClean="0">
                <a:latin typeface="Constantia"/>
              </a:rPr>
              <a:t>V</a:t>
            </a:r>
            <a:r>
              <a:rPr lang="pt-BR" baseline="-25000" dirty="0" err="1" smtClean="0">
                <a:latin typeface="Constantia"/>
              </a:rPr>
              <a:t>ref</a:t>
            </a:r>
            <a:r>
              <a:rPr lang="pt-BR" dirty="0" smtClean="0">
                <a:latin typeface="Constantia"/>
              </a:rPr>
              <a:t>) é amplificada significativamente.</a:t>
            </a:r>
          </a:p>
          <a:p>
            <a:pPr lvl="1"/>
            <a:r>
              <a:rPr lang="pt-BR" dirty="0" smtClean="0">
                <a:latin typeface="Constantia"/>
              </a:rPr>
              <a:t>Podemos ter </a:t>
            </a:r>
            <a:r>
              <a:rPr lang="pt-BR" dirty="0" err="1" smtClean="0">
                <a:latin typeface="Constantia"/>
              </a:rPr>
              <a:t>V</a:t>
            </a:r>
            <a:r>
              <a:rPr lang="pt-BR" baseline="-25000" dirty="0" err="1" smtClean="0">
                <a:latin typeface="Constantia"/>
              </a:rPr>
              <a:t>out</a:t>
            </a:r>
            <a:r>
              <a:rPr lang="pt-BR" dirty="0" smtClean="0">
                <a:latin typeface="Constantia"/>
              </a:rPr>
              <a:t> </a:t>
            </a:r>
            <a:r>
              <a:rPr lang="pt-BR" dirty="0" smtClean="0">
                <a:latin typeface="Constantia"/>
              </a:rPr>
              <a:t>= ∞?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Comparador</a:t>
            </a:r>
          </a:p>
          <a:p>
            <a:pPr lvl="1"/>
            <a:r>
              <a:rPr lang="pt-BR" dirty="0" smtClean="0"/>
              <a:t>Quando a saída é muito alta, o </a:t>
            </a:r>
            <a:r>
              <a:rPr lang="pt-BR" dirty="0" err="1" smtClean="0"/>
              <a:t>amp-op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satura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É um </a:t>
            </a:r>
            <a:r>
              <a:rPr lang="pt-BR" dirty="0" err="1" smtClean="0"/>
              <a:t>ceifamento</a:t>
            </a:r>
            <a:r>
              <a:rPr lang="pt-BR" dirty="0" smtClean="0"/>
              <a:t> a partir de tensões limites</a:t>
            </a:r>
          </a:p>
          <a:p>
            <a:pPr lvl="3"/>
            <a:r>
              <a:rPr lang="pt-BR" dirty="0" smtClean="0"/>
              <a:t>Tensão de saturação.</a:t>
            </a:r>
          </a:p>
          <a:p>
            <a:pPr lvl="1"/>
            <a:r>
              <a:rPr lang="pt-BR" dirty="0" smtClean="0"/>
              <a:t>Logo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&gt;</a:t>
            </a:r>
            <a:r>
              <a:rPr lang="pt-BR" dirty="0" err="1" smtClean="0"/>
              <a:t>V</a:t>
            </a:r>
            <a:r>
              <a:rPr lang="pt-BR" baseline="-25000" dirty="0" err="1" smtClean="0"/>
              <a:t>ref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sat</a:t>
            </a:r>
            <a:r>
              <a:rPr lang="pt-BR" baseline="-25000" dirty="0" smtClean="0"/>
              <a:t>+</a:t>
            </a:r>
            <a:endParaRPr lang="pt-BR" baseline="-25000" dirty="0" smtClean="0"/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&lt;</a:t>
            </a:r>
            <a:r>
              <a:rPr lang="pt-BR" dirty="0" err="1" smtClean="0"/>
              <a:t>V</a:t>
            </a:r>
            <a:r>
              <a:rPr lang="pt-BR" baseline="-25000" dirty="0" err="1" smtClean="0"/>
              <a:t>ref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sat</a:t>
            </a:r>
            <a:r>
              <a:rPr lang="pt-BR" baseline="-25000" dirty="0" smtClean="0"/>
              <a:t>-</a:t>
            </a:r>
            <a:endParaRPr lang="pt-BR" baseline="-25000" dirty="0" smtClean="0"/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ref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= zero</a:t>
            </a:r>
          </a:p>
          <a:p>
            <a:pPr lvl="3"/>
            <a:r>
              <a:rPr lang="pt-BR" dirty="0" smtClean="0">
                <a:sym typeface="Wingdings 2"/>
              </a:rPr>
              <a:t>Esta última opção ocorre raramente.</a:t>
            </a:r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Comparador</a:t>
            </a:r>
          </a:p>
          <a:p>
            <a:pPr lvl="1"/>
            <a:r>
              <a:rPr lang="pt-BR" dirty="0" smtClean="0"/>
              <a:t>Analise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 x V</a:t>
            </a:r>
            <a:r>
              <a:rPr lang="pt-BR" baseline="-25000" dirty="0" smtClean="0"/>
              <a:t>i</a:t>
            </a:r>
            <a:r>
              <a:rPr lang="pt-BR" dirty="0" smtClean="0"/>
              <a:t>) o circuito abaixo para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cc</a:t>
            </a:r>
            <a:r>
              <a:rPr lang="pt-BR" dirty="0" smtClean="0"/>
              <a:t> = 12V,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10 </a:t>
            </a:r>
            <a:r>
              <a:rPr lang="pt-BR" dirty="0" err="1" smtClean="0"/>
              <a:t>sen</a:t>
            </a:r>
            <a:r>
              <a:rPr lang="pt-BR" dirty="0" smtClean="0"/>
              <a:t>(</a:t>
            </a:r>
            <a:r>
              <a:rPr lang="el-GR" dirty="0" smtClean="0">
                <a:latin typeface="Constantia"/>
              </a:rPr>
              <a:t>ω</a:t>
            </a:r>
            <a:r>
              <a:rPr lang="pt-BR" dirty="0" smtClean="0"/>
              <a:t>t),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sat</a:t>
            </a:r>
            <a:r>
              <a:rPr lang="pt-BR" dirty="0" smtClean="0"/>
              <a:t> = 12V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9514" y="3140968"/>
            <a:ext cx="4818750" cy="33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Integrador e Diferenciador</a:t>
            </a:r>
            <a:endParaRPr lang="pt-BR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7772" y="2708920"/>
            <a:ext cx="491250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Integrador e Diferenciador</a:t>
            </a:r>
          </a:p>
          <a:p>
            <a:pPr lvl="1"/>
            <a:r>
              <a:rPr lang="pt-BR" dirty="0" smtClean="0"/>
              <a:t>Generalizando o amplificador inversor: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- z</a:t>
            </a:r>
            <a:r>
              <a:rPr lang="pt-BR" baseline="-25000" dirty="0" smtClean="0"/>
              <a:t>2</a:t>
            </a:r>
            <a:r>
              <a:rPr lang="pt-BR" dirty="0" smtClean="0"/>
              <a:t>/z</a:t>
            </a:r>
            <a:r>
              <a:rPr lang="pt-BR" baseline="-25000" dirty="0" smtClean="0"/>
              <a:t>1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z</a:t>
            </a:r>
            <a:r>
              <a:rPr lang="pt-BR" baseline="-25000" dirty="0" smtClean="0"/>
              <a:t>1</a:t>
            </a:r>
            <a:r>
              <a:rPr lang="pt-BR" dirty="0" smtClean="0"/>
              <a:t> e z</a:t>
            </a:r>
            <a:r>
              <a:rPr lang="pt-BR" baseline="-25000" dirty="0" smtClean="0"/>
              <a:t>2</a:t>
            </a:r>
            <a:r>
              <a:rPr lang="pt-BR" dirty="0" smtClean="0"/>
              <a:t> podem ser circuitos passivos com:</a:t>
            </a:r>
          </a:p>
          <a:p>
            <a:pPr lvl="2"/>
            <a:r>
              <a:rPr lang="pt-BR" dirty="0" smtClean="0"/>
              <a:t>Indutor</a:t>
            </a:r>
          </a:p>
          <a:p>
            <a:pPr lvl="2"/>
            <a:r>
              <a:rPr lang="pt-BR" dirty="0" smtClean="0"/>
              <a:t>Capacitor</a:t>
            </a:r>
          </a:p>
          <a:p>
            <a:pPr lvl="2"/>
            <a:r>
              <a:rPr lang="pt-BR" dirty="0" smtClean="0"/>
              <a:t>Resistor</a:t>
            </a:r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Integrador</a:t>
            </a:r>
          </a:p>
          <a:p>
            <a:pPr lvl="1"/>
            <a:r>
              <a:rPr lang="pt-BR" i="1" dirty="0" smtClean="0"/>
              <a:t>Ou integrador de Miller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7772" y="2708920"/>
            <a:ext cx="491250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Integrador</a:t>
            </a:r>
          </a:p>
          <a:p>
            <a:pPr lvl="1"/>
            <a:r>
              <a:rPr lang="pt-BR" dirty="0" smtClean="0"/>
              <a:t>Suavização de sinais (passa-baixa)</a:t>
            </a:r>
          </a:p>
          <a:p>
            <a:pPr lvl="1"/>
            <a:r>
              <a:rPr lang="pt-BR" dirty="0" smtClean="0"/>
              <a:t>Neste caso:</a:t>
            </a:r>
          </a:p>
          <a:p>
            <a:pPr lvl="2"/>
            <a:r>
              <a:rPr lang="pt-BR" dirty="0" smtClean="0"/>
              <a:t>z</a:t>
            </a:r>
            <a:r>
              <a:rPr lang="pt-BR" baseline="-25000" dirty="0" smtClean="0"/>
              <a:t>1</a:t>
            </a:r>
            <a:r>
              <a:rPr lang="pt-BR" dirty="0" smtClean="0"/>
              <a:t> = R</a:t>
            </a:r>
          </a:p>
          <a:p>
            <a:pPr lvl="2"/>
            <a:r>
              <a:rPr lang="pt-BR" dirty="0" smtClean="0"/>
              <a:t>z</a:t>
            </a:r>
            <a:r>
              <a:rPr lang="pt-BR" baseline="-25000" dirty="0" smtClean="0"/>
              <a:t>2</a:t>
            </a:r>
            <a:r>
              <a:rPr lang="pt-BR" dirty="0" smtClean="0"/>
              <a:t> = 1/(</a:t>
            </a:r>
            <a:r>
              <a:rPr lang="pt-BR" dirty="0" err="1" smtClean="0"/>
              <a:t>sC</a:t>
            </a:r>
            <a:r>
              <a:rPr lang="pt-BR" dirty="0" smtClean="0"/>
              <a:t>) = 1 /(j</a:t>
            </a:r>
            <a:r>
              <a:rPr lang="el-GR" dirty="0" smtClean="0"/>
              <a:t>ω</a:t>
            </a:r>
            <a:r>
              <a:rPr lang="pt-BR" dirty="0" smtClean="0"/>
              <a:t>C)</a:t>
            </a:r>
          </a:p>
          <a:p>
            <a:pPr lvl="3"/>
            <a:r>
              <a:rPr lang="pt-BR" dirty="0" smtClean="0"/>
              <a:t>Da transformada de </a:t>
            </a:r>
            <a:r>
              <a:rPr lang="pt-BR" dirty="0" err="1" smtClean="0"/>
              <a:t>Laplace</a:t>
            </a:r>
            <a:r>
              <a:rPr lang="pt-BR" dirty="0" smtClean="0"/>
              <a:t> (ou de Fourier).</a:t>
            </a:r>
          </a:p>
          <a:p>
            <a:pPr lvl="1"/>
            <a:r>
              <a:rPr lang="pt-BR" dirty="0" smtClean="0"/>
              <a:t>Ou seja: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/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- 1 / (</a:t>
            </a:r>
            <a:r>
              <a:rPr lang="pt-BR" dirty="0" err="1" smtClean="0"/>
              <a:t>sRC</a:t>
            </a:r>
            <a:r>
              <a:rPr lang="pt-BR" dirty="0" smtClean="0"/>
              <a:t>) = - 1 / (j</a:t>
            </a:r>
            <a:r>
              <a:rPr lang="el-GR" dirty="0" smtClean="0"/>
              <a:t>ω</a:t>
            </a:r>
            <a:r>
              <a:rPr lang="pt-BR" dirty="0" smtClean="0"/>
              <a:t>RC)</a:t>
            </a:r>
          </a:p>
          <a:p>
            <a:pPr lvl="3"/>
            <a:r>
              <a:rPr lang="pt-BR" dirty="0" smtClean="0"/>
              <a:t>Que é a expressão de uma integral e permite análises no domínio da freqüência.</a:t>
            </a:r>
            <a:endParaRPr lang="pt-B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Integrador</a:t>
            </a:r>
          </a:p>
          <a:p>
            <a:pPr lvl="1"/>
            <a:r>
              <a:rPr lang="pt-BR" dirty="0" smtClean="0"/>
              <a:t>No tempo:</a:t>
            </a:r>
          </a:p>
          <a:p>
            <a:pPr lvl="2"/>
            <a:r>
              <a:rPr lang="pt-BR" dirty="0" smtClean="0"/>
              <a:t>i</a:t>
            </a:r>
            <a:r>
              <a:rPr lang="pt-BR" baseline="-25000" dirty="0" smtClean="0"/>
              <a:t>r</a:t>
            </a:r>
            <a:r>
              <a:rPr lang="pt-BR" dirty="0" smtClean="0"/>
              <a:t>(t)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(t</a:t>
            </a:r>
            <a:r>
              <a:rPr lang="pt-BR" dirty="0" smtClean="0"/>
              <a:t>)/R</a:t>
            </a:r>
          </a:p>
          <a:p>
            <a:pPr lvl="3"/>
            <a:r>
              <a:rPr lang="pt-BR" dirty="0" smtClean="0"/>
              <a:t>Devido ao terra virtual</a:t>
            </a:r>
          </a:p>
          <a:p>
            <a:pPr lvl="1"/>
            <a:r>
              <a:rPr lang="pt-BR" dirty="0" smtClean="0"/>
              <a:t>Esta corrente passa totalmente pelo capacitor.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dirty="0" smtClean="0"/>
              <a:t>(t)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dirty="0" smtClean="0"/>
              <a:t> + (1/C) ∫</a:t>
            </a:r>
            <a:r>
              <a:rPr lang="pt-BR" baseline="-25000" dirty="0" smtClean="0"/>
              <a:t>0</a:t>
            </a:r>
            <a:r>
              <a:rPr lang="pt-BR" baseline="30000" dirty="0" smtClean="0"/>
              <a:t>t</a:t>
            </a:r>
            <a:r>
              <a:rPr lang="pt-BR" dirty="0" smtClean="0"/>
              <a:t> </a:t>
            </a:r>
            <a:r>
              <a:rPr lang="pt-BR" dirty="0" smtClean="0"/>
              <a:t>i</a:t>
            </a:r>
            <a:r>
              <a:rPr lang="pt-BR" baseline="-25000" dirty="0" smtClean="0"/>
              <a:t>r</a:t>
            </a:r>
            <a:r>
              <a:rPr lang="pt-BR" dirty="0" smtClean="0"/>
              <a:t>(</a:t>
            </a:r>
            <a:r>
              <a:rPr lang="el-GR" dirty="0" smtClean="0"/>
              <a:t>τ</a:t>
            </a:r>
            <a:r>
              <a:rPr lang="pt-BR" dirty="0" smtClean="0"/>
              <a:t>) d</a:t>
            </a:r>
            <a:r>
              <a:rPr lang="el-GR" dirty="0" smtClean="0"/>
              <a:t>τ</a:t>
            </a:r>
            <a:endParaRPr lang="pt-BR" dirty="0" smtClean="0"/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baseline="-25000" dirty="0" smtClean="0"/>
              <a:t> </a:t>
            </a:r>
            <a:r>
              <a:rPr lang="pt-BR" dirty="0" smtClean="0"/>
              <a:t> é carga inicial no capacitor.</a:t>
            </a:r>
          </a:p>
          <a:p>
            <a:pPr lvl="1"/>
            <a:r>
              <a:rPr lang="pt-BR" dirty="0" smtClean="0"/>
              <a:t>Naturalmente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</a:t>
            </a:r>
            <a:r>
              <a:rPr lang="pt-BR" dirty="0" smtClean="0"/>
              <a:t>(t) = -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dirty="0" smtClean="0"/>
              <a:t>(t)</a:t>
            </a:r>
          </a:p>
          <a:p>
            <a:pPr lvl="1"/>
            <a:r>
              <a:rPr lang="pt-BR" dirty="0" smtClean="0"/>
              <a:t>Então: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(t</a:t>
            </a:r>
            <a:r>
              <a:rPr lang="pt-BR" dirty="0" smtClean="0"/>
              <a:t>) = - (1/RC ) ∫</a:t>
            </a:r>
            <a:r>
              <a:rPr lang="pt-BR" baseline="-25000" dirty="0" smtClean="0"/>
              <a:t>0</a:t>
            </a:r>
            <a:r>
              <a:rPr lang="pt-BR" baseline="30000" dirty="0" smtClean="0"/>
              <a:t>t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(t</a:t>
            </a:r>
            <a:r>
              <a:rPr lang="pt-BR" dirty="0" smtClean="0"/>
              <a:t>) </a:t>
            </a:r>
            <a:r>
              <a:rPr lang="pt-BR" dirty="0" err="1" smtClean="0"/>
              <a:t>dt</a:t>
            </a:r>
            <a:r>
              <a:rPr lang="pt-BR" dirty="0" smtClean="0"/>
              <a:t> +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-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/ (</a:t>
            </a:r>
            <a:r>
              <a:rPr lang="pt-BR" dirty="0" err="1" smtClean="0"/>
              <a:t>sRC</a:t>
            </a:r>
            <a:r>
              <a:rPr lang="pt-BR" dirty="0" smtClean="0"/>
              <a:t>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Integrador</a:t>
            </a:r>
          </a:p>
          <a:p>
            <a:pPr lvl="1"/>
            <a:r>
              <a:rPr lang="pt-BR" dirty="0" smtClean="0"/>
              <a:t>O que acontece se um sinal contínuo é aplicado na entrada?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Considere que o ganho do </a:t>
            </a:r>
            <a:r>
              <a:rPr lang="pt-BR" dirty="0" err="1" smtClean="0"/>
              <a:t>amp-op</a:t>
            </a:r>
            <a:r>
              <a:rPr lang="pt-BR" dirty="0" smtClean="0"/>
              <a:t> (A) seja infinito.</a:t>
            </a:r>
          </a:p>
          <a:p>
            <a:pPr lvl="2"/>
            <a:r>
              <a:rPr lang="pt-BR" dirty="0" smtClean="0"/>
              <a:t>Sabemos que: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A (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</a:t>
            </a:r>
            <a:endParaRPr lang="pt-BR" dirty="0" smtClean="0"/>
          </a:p>
          <a:p>
            <a:pPr lvl="2"/>
            <a:r>
              <a:rPr lang="pt-BR" dirty="0" smtClean="0"/>
              <a:t>Isso implica em: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Diferenciador</a:t>
            </a:r>
            <a:endParaRPr lang="pt-BR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7772" y="2708920"/>
            <a:ext cx="491250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Diferenciador</a:t>
            </a:r>
          </a:p>
          <a:p>
            <a:pPr lvl="1"/>
            <a:r>
              <a:rPr lang="pt-BR" dirty="0" smtClean="0"/>
              <a:t>Detector de variações (</a:t>
            </a:r>
            <a:r>
              <a:rPr lang="pt-BR" dirty="0" err="1" smtClean="0"/>
              <a:t>passa-alta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Neste caso:</a:t>
            </a:r>
          </a:p>
          <a:p>
            <a:pPr lvl="2"/>
            <a:r>
              <a:rPr lang="pt-BR" dirty="0" smtClean="0"/>
              <a:t>z</a:t>
            </a:r>
            <a:r>
              <a:rPr lang="pt-BR" baseline="-25000" dirty="0" smtClean="0"/>
              <a:t>1</a:t>
            </a:r>
            <a:r>
              <a:rPr lang="pt-BR" dirty="0" smtClean="0"/>
              <a:t> = 1/(</a:t>
            </a:r>
            <a:r>
              <a:rPr lang="pt-BR" dirty="0" err="1" smtClean="0"/>
              <a:t>sC</a:t>
            </a:r>
            <a:r>
              <a:rPr lang="pt-BR" dirty="0" smtClean="0"/>
              <a:t>) = 1/(j</a:t>
            </a:r>
            <a:r>
              <a:rPr lang="el-GR" dirty="0" smtClean="0"/>
              <a:t>ω</a:t>
            </a:r>
            <a:r>
              <a:rPr lang="pt-BR" dirty="0" smtClean="0"/>
              <a:t>C)</a:t>
            </a:r>
          </a:p>
          <a:p>
            <a:pPr lvl="2"/>
            <a:r>
              <a:rPr lang="pt-BR" dirty="0" smtClean="0"/>
              <a:t>Da transformada de </a:t>
            </a:r>
            <a:r>
              <a:rPr lang="pt-BR" dirty="0" err="1" smtClean="0"/>
              <a:t>Laplace</a:t>
            </a:r>
            <a:r>
              <a:rPr lang="pt-BR" dirty="0" smtClean="0"/>
              <a:t> (ou de Fourier).</a:t>
            </a:r>
          </a:p>
          <a:p>
            <a:pPr lvl="2"/>
            <a:r>
              <a:rPr lang="pt-BR" dirty="0" smtClean="0"/>
              <a:t>z</a:t>
            </a:r>
            <a:r>
              <a:rPr lang="pt-BR" baseline="-25000" dirty="0" smtClean="0"/>
              <a:t>2</a:t>
            </a:r>
            <a:r>
              <a:rPr lang="pt-BR" dirty="0" smtClean="0"/>
              <a:t> = R</a:t>
            </a:r>
          </a:p>
          <a:p>
            <a:pPr lvl="1"/>
            <a:r>
              <a:rPr lang="pt-BR" dirty="0" smtClean="0"/>
              <a:t>Ou seja: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/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= - </a:t>
            </a:r>
            <a:r>
              <a:rPr lang="pt-BR" dirty="0" err="1" smtClean="0"/>
              <a:t>sRC</a:t>
            </a:r>
            <a:r>
              <a:rPr lang="pt-BR" dirty="0" smtClean="0"/>
              <a:t> = - j</a:t>
            </a:r>
            <a:r>
              <a:rPr lang="el-GR" dirty="0" smtClean="0"/>
              <a:t>ω</a:t>
            </a:r>
            <a:r>
              <a:rPr lang="pt-BR" dirty="0" smtClean="0"/>
              <a:t>RC.</a:t>
            </a:r>
          </a:p>
          <a:p>
            <a:pPr lvl="3"/>
            <a:r>
              <a:rPr lang="pt-BR" dirty="0" smtClean="0"/>
              <a:t>Que é a expressão de uma derivada e permite análises no domínio da freqüência.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Diferenciador</a:t>
            </a:r>
          </a:p>
          <a:p>
            <a:pPr lvl="1"/>
            <a:r>
              <a:rPr lang="pt-BR" dirty="0" smtClean="0"/>
              <a:t>No tempo: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(t) = C </a:t>
            </a:r>
            <a:r>
              <a:rPr lang="pt-BR" dirty="0" err="1" smtClean="0"/>
              <a:t>dv</a:t>
            </a:r>
            <a:r>
              <a:rPr lang="pt-BR" baseline="-25000" dirty="0" err="1" smtClean="0"/>
              <a:t>in</a:t>
            </a:r>
            <a:r>
              <a:rPr lang="pt-BR" dirty="0" smtClean="0"/>
              <a:t>(t</a:t>
            </a:r>
            <a:r>
              <a:rPr lang="pt-BR" dirty="0" smtClean="0"/>
              <a:t>)/</a:t>
            </a:r>
            <a:r>
              <a:rPr lang="pt-BR" dirty="0" err="1" smtClean="0"/>
              <a:t>dt</a:t>
            </a:r>
            <a:endParaRPr lang="pt-BR" dirty="0" smtClean="0"/>
          </a:p>
          <a:p>
            <a:pPr lvl="3"/>
            <a:r>
              <a:rPr lang="pt-BR" dirty="0" smtClean="0"/>
              <a:t>Devido ao terra virtual</a:t>
            </a:r>
          </a:p>
          <a:p>
            <a:pPr lvl="1"/>
            <a:r>
              <a:rPr lang="pt-BR" dirty="0" smtClean="0"/>
              <a:t>Esta corrente passa totalmente pelo capacitor.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r</a:t>
            </a:r>
            <a:r>
              <a:rPr lang="pt-BR" dirty="0" smtClean="0"/>
              <a:t>(t) = R i</a:t>
            </a:r>
            <a:r>
              <a:rPr lang="pt-BR" baseline="-25000" dirty="0" smtClean="0"/>
              <a:t>r</a:t>
            </a:r>
            <a:r>
              <a:rPr lang="pt-BR" dirty="0" smtClean="0"/>
              <a:t>(t) = R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c</a:t>
            </a:r>
            <a:r>
              <a:rPr lang="pt-BR" dirty="0" smtClean="0"/>
              <a:t>(t)</a:t>
            </a:r>
          </a:p>
          <a:p>
            <a:pPr lvl="1"/>
            <a:r>
              <a:rPr lang="pt-BR" dirty="0" smtClean="0"/>
              <a:t>Naturalmente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(t</a:t>
            </a:r>
            <a:r>
              <a:rPr lang="pt-BR" dirty="0" smtClean="0"/>
              <a:t>) = -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</a:t>
            </a:r>
            <a:r>
              <a:rPr lang="pt-BR" dirty="0" smtClean="0"/>
              <a:t>(t)</a:t>
            </a:r>
          </a:p>
          <a:p>
            <a:pPr lvl="1"/>
            <a:r>
              <a:rPr lang="pt-BR" dirty="0" smtClean="0"/>
              <a:t>Então: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(t</a:t>
            </a:r>
            <a:r>
              <a:rPr lang="pt-BR" dirty="0" smtClean="0"/>
              <a:t>) = - RC </a:t>
            </a:r>
            <a:r>
              <a:rPr lang="pt-BR" dirty="0" err="1" smtClean="0"/>
              <a:t>dv</a:t>
            </a:r>
            <a:r>
              <a:rPr lang="pt-BR" baseline="-25000" dirty="0" err="1" smtClean="0"/>
              <a:t>in</a:t>
            </a:r>
            <a:r>
              <a:rPr lang="pt-BR" dirty="0" smtClean="0"/>
              <a:t>(t</a:t>
            </a:r>
            <a:r>
              <a:rPr lang="pt-BR" dirty="0" smtClean="0"/>
              <a:t>)/</a:t>
            </a:r>
            <a:r>
              <a:rPr lang="pt-BR" dirty="0" err="1" smtClean="0"/>
              <a:t>dt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- </a:t>
            </a:r>
            <a:r>
              <a:rPr lang="pt-BR" dirty="0" err="1" smtClean="0"/>
              <a:t>sRC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endParaRPr lang="pt-BR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Diferenciador</a:t>
            </a:r>
          </a:p>
          <a:p>
            <a:pPr lvl="1"/>
            <a:r>
              <a:rPr lang="pt-BR" dirty="0" smtClean="0"/>
              <a:t>O que acontece se um sinal com variação abrupta é aplicado na entrada?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Considere que o ganho do </a:t>
            </a:r>
            <a:r>
              <a:rPr lang="pt-BR" dirty="0" err="1" smtClean="0"/>
              <a:t>amp-op</a:t>
            </a:r>
            <a:r>
              <a:rPr lang="pt-BR" dirty="0" smtClean="0"/>
              <a:t> (A) seja infinito.</a:t>
            </a:r>
          </a:p>
          <a:p>
            <a:pPr lvl="2"/>
            <a:r>
              <a:rPr lang="pt-BR" dirty="0" smtClean="0"/>
              <a:t>Sabemos que: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A (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</a:t>
            </a:r>
            <a:endParaRPr lang="pt-BR" dirty="0" smtClean="0"/>
          </a:p>
          <a:p>
            <a:pPr lvl="2"/>
            <a:r>
              <a:rPr lang="pt-BR" dirty="0" smtClean="0"/>
              <a:t>Isso implica em: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 </a:t>
            </a:r>
            <a:r>
              <a:rPr lang="pt-BR" dirty="0" smtClean="0"/>
              <a:t>= 0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endParaRPr lang="pt-BR" baseline="-25000" dirty="0" smtClean="0"/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 de curto circuito virtual</a:t>
            </a:r>
          </a:p>
          <a:p>
            <a:pPr lvl="2"/>
            <a:r>
              <a:rPr lang="pt-BR" dirty="0" smtClean="0"/>
              <a:t>Como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segue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, </a:t>
            </a:r>
            <a:r>
              <a:rPr lang="pt-BR" dirty="0" smtClean="0"/>
              <a:t>aparece um curto-circuito virtual durante a operação do </a:t>
            </a:r>
            <a:r>
              <a:rPr lang="pt-BR" dirty="0" err="1" smtClean="0"/>
              <a:t>amp-op</a:t>
            </a:r>
            <a:r>
              <a:rPr lang="pt-BR" dirty="0" smtClean="0"/>
              <a:t> ideal.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Considere que o ganho do </a:t>
            </a:r>
            <a:r>
              <a:rPr lang="pt-BR" dirty="0" err="1" smtClean="0"/>
              <a:t>amp-op</a:t>
            </a:r>
            <a:r>
              <a:rPr lang="pt-BR" dirty="0" smtClean="0"/>
              <a:t> (A) seja infinito.</a:t>
            </a:r>
          </a:p>
          <a:p>
            <a:pPr lvl="2"/>
            <a:r>
              <a:rPr lang="pt-BR" dirty="0" smtClean="0"/>
              <a:t>Sabemos que: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= A (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)</a:t>
            </a:r>
            <a:endParaRPr lang="pt-BR" dirty="0" smtClean="0"/>
          </a:p>
          <a:p>
            <a:pPr lvl="2"/>
            <a:r>
              <a:rPr lang="pt-BR" dirty="0" smtClean="0"/>
              <a:t>Isso implica em: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/A </a:t>
            </a:r>
            <a:r>
              <a:rPr lang="pt-BR" dirty="0" smtClean="0"/>
              <a:t>= 0</a:t>
            </a:r>
          </a:p>
          <a:p>
            <a:pPr lvl="2" algn="ctr">
              <a:buNone/>
            </a:pP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=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endParaRPr lang="pt-BR" baseline="-25000" dirty="0" smtClean="0"/>
          </a:p>
          <a:p>
            <a:pPr lvl="2"/>
            <a:r>
              <a:rPr lang="pt-BR" dirty="0" smtClean="0"/>
              <a:t>Curto circuito virtual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Conceito de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curto circuito virtual</a:t>
            </a:r>
          </a:p>
          <a:p>
            <a:pPr lvl="2"/>
            <a:r>
              <a:rPr lang="pt-BR" dirty="0" smtClean="0"/>
              <a:t>Como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segue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, </a:t>
            </a:r>
            <a:r>
              <a:rPr lang="pt-BR" dirty="0" smtClean="0"/>
              <a:t>aparece um curto-circuito virtual durante a operação do </a:t>
            </a:r>
            <a:r>
              <a:rPr lang="pt-BR" dirty="0" err="1" smtClean="0"/>
              <a:t>amp-op</a:t>
            </a:r>
            <a:r>
              <a:rPr lang="pt-BR" dirty="0" smtClean="0"/>
              <a:t> ideal.</a:t>
            </a:r>
            <a:endParaRPr lang="pt-BR" dirty="0"/>
          </a:p>
          <a:p>
            <a:pPr lvl="2"/>
            <a:r>
              <a:rPr lang="pt-BR" dirty="0" smtClean="0"/>
              <a:t>Não existe um fio ligando </a:t>
            </a:r>
            <a:r>
              <a:rPr lang="pt-BR" dirty="0" smtClean="0"/>
              <a:t>v</a:t>
            </a:r>
            <a:r>
              <a:rPr lang="pt-BR" baseline="-25000" dirty="0" smtClean="0"/>
              <a:t>-</a:t>
            </a:r>
            <a:r>
              <a:rPr lang="pt-BR" dirty="0" smtClean="0"/>
              <a:t> </a:t>
            </a:r>
            <a:r>
              <a:rPr lang="pt-BR" dirty="0" smtClean="0"/>
              <a:t>e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.</a:t>
            </a:r>
            <a:endParaRPr lang="pt-BR" dirty="0" smtClean="0"/>
          </a:p>
          <a:p>
            <a:pPr lvl="3"/>
            <a:r>
              <a:rPr lang="pt-BR" dirty="0" smtClean="0"/>
              <a:t>Isso ocorre devido a representação teórica do dispositivo e a suposição do ganho em circuito aberto infinito.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A corrente de entrada é:</a:t>
            </a:r>
          </a:p>
          <a:p>
            <a:pPr lvl="3" algn="ctr">
              <a:buNone/>
            </a:pPr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) </a:t>
            </a:r>
            <a:r>
              <a:rPr lang="pt-BR" dirty="0" smtClean="0"/>
              <a:t>R</a:t>
            </a:r>
            <a:r>
              <a:rPr lang="pt-BR" baseline="-25000" dirty="0" smtClean="0"/>
              <a:t>1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/ R</a:t>
            </a:r>
            <a:r>
              <a:rPr lang="pt-BR" baseline="-25000" dirty="0" smtClean="0"/>
              <a:t>1</a:t>
            </a:r>
          </a:p>
          <a:p>
            <a:pPr lvl="2"/>
            <a:r>
              <a:rPr lang="pt-BR" dirty="0" smtClean="0"/>
              <a:t>E para onde vai esta corrente?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</a:t>
            </a:r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Inversor</a:t>
            </a:r>
          </a:p>
          <a:p>
            <a:pPr lvl="1"/>
            <a:r>
              <a:rPr lang="pt-BR" dirty="0" smtClean="0"/>
              <a:t>Análise do circuito</a:t>
            </a:r>
          </a:p>
          <a:p>
            <a:pPr lvl="2"/>
            <a:r>
              <a:rPr lang="pt-BR" dirty="0" smtClean="0"/>
              <a:t>A corrente de entrada é:</a:t>
            </a:r>
          </a:p>
          <a:p>
            <a:pPr lvl="3" algn="ctr">
              <a:buNone/>
            </a:pPr>
            <a:r>
              <a:rPr lang="pt-BR" dirty="0" smtClean="0"/>
              <a:t>i</a:t>
            </a:r>
            <a:r>
              <a:rPr lang="pt-BR" baseline="-25000" dirty="0" smtClean="0"/>
              <a:t>1</a:t>
            </a:r>
            <a:r>
              <a:rPr lang="pt-BR" dirty="0" smtClean="0"/>
              <a:t> =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) </a:t>
            </a:r>
            <a:r>
              <a:rPr lang="pt-BR" dirty="0" smtClean="0"/>
              <a:t>R</a:t>
            </a:r>
            <a:r>
              <a:rPr lang="pt-BR" baseline="-25000" dirty="0" smtClean="0"/>
              <a:t>1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in</a:t>
            </a:r>
            <a:r>
              <a:rPr lang="pt-BR" dirty="0" smtClean="0"/>
              <a:t> </a:t>
            </a:r>
            <a:r>
              <a:rPr lang="pt-BR" dirty="0" smtClean="0"/>
              <a:t>/ R</a:t>
            </a:r>
            <a:r>
              <a:rPr lang="pt-BR" baseline="-25000" dirty="0" smtClean="0"/>
              <a:t>1</a:t>
            </a:r>
          </a:p>
          <a:p>
            <a:pPr lvl="2"/>
            <a:r>
              <a:rPr lang="pt-BR" dirty="0" smtClean="0"/>
              <a:t>E para onde vai esta corrente?</a:t>
            </a:r>
          </a:p>
          <a:p>
            <a:pPr lvl="3"/>
            <a:r>
              <a:rPr lang="pt-BR" dirty="0" smtClean="0"/>
              <a:t>Como a impedância de entrada do </a:t>
            </a:r>
            <a:r>
              <a:rPr lang="pt-BR" dirty="0" err="1" smtClean="0"/>
              <a:t>ampop</a:t>
            </a:r>
            <a:r>
              <a:rPr lang="pt-BR" dirty="0" smtClean="0"/>
              <a:t> ideal é infinita, não há corrente entrando no dispositivo.</a:t>
            </a:r>
          </a:p>
          <a:p>
            <a:pPr lvl="3"/>
            <a:r>
              <a:rPr lang="pt-BR" dirty="0" smtClean="0"/>
              <a:t>Logo essa corrente i</a:t>
            </a:r>
            <a:r>
              <a:rPr lang="pt-BR" baseline="-25000" dirty="0" smtClean="0"/>
              <a:t>1</a:t>
            </a:r>
            <a:r>
              <a:rPr lang="pt-BR" dirty="0" smtClean="0"/>
              <a:t> deve seguir para o resistor R</a:t>
            </a:r>
            <a:r>
              <a:rPr lang="pt-BR" baseline="-25000" dirty="0" smtClean="0"/>
              <a:t>2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No resistor R</a:t>
            </a:r>
            <a:r>
              <a:rPr lang="pt-BR" baseline="-25000" dirty="0" smtClean="0"/>
              <a:t>2</a:t>
            </a:r>
            <a:r>
              <a:rPr lang="pt-BR" dirty="0" smtClean="0"/>
              <a:t> temos:</a:t>
            </a:r>
          </a:p>
          <a:p>
            <a:pPr lvl="2" algn="ctr">
              <a:buNone/>
            </a:pPr>
            <a:r>
              <a:rPr lang="pt-BR" dirty="0" err="1" smtClean="0"/>
              <a:t>v</a:t>
            </a:r>
            <a:r>
              <a:rPr lang="pt-BR" baseline="-25000" dirty="0" err="1" smtClean="0"/>
              <a:t>out</a:t>
            </a:r>
            <a:r>
              <a:rPr lang="pt-BR" dirty="0" smtClean="0"/>
              <a:t> </a:t>
            </a:r>
            <a:r>
              <a:rPr lang="pt-BR" dirty="0" smtClean="0"/>
              <a:t>– </a:t>
            </a:r>
            <a:r>
              <a:rPr lang="pt-BR" dirty="0" smtClean="0"/>
              <a:t>v</a:t>
            </a:r>
            <a:r>
              <a:rPr lang="pt-BR" baseline="-25000" dirty="0" smtClean="0"/>
              <a:t>+</a:t>
            </a:r>
            <a:r>
              <a:rPr lang="pt-BR" dirty="0" smtClean="0"/>
              <a:t> </a:t>
            </a:r>
            <a:r>
              <a:rPr lang="pt-BR" dirty="0" smtClean="0"/>
              <a:t>= – i</a:t>
            </a:r>
            <a:r>
              <a:rPr lang="pt-BR" baseline="-25000" dirty="0" smtClean="0"/>
              <a:t>1</a:t>
            </a:r>
            <a:r>
              <a:rPr lang="pt-BR" dirty="0" smtClean="0"/>
              <a:t> R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out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/>
              <a:t>–</a:t>
            </a:r>
            <a:r>
              <a:rPr lang="pt-BR" dirty="0" smtClean="0">
                <a:sym typeface="Wingdings 2"/>
              </a:rPr>
              <a:t> 0 = </a:t>
            </a:r>
            <a:r>
              <a:rPr lang="pt-BR" dirty="0" smtClean="0"/>
              <a:t>–</a:t>
            </a:r>
            <a:r>
              <a:rPr lang="pt-BR" dirty="0" smtClean="0">
                <a:sym typeface="Wingdings 2"/>
              </a:rPr>
              <a:t>(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in</a:t>
            </a:r>
            <a:r>
              <a:rPr lang="pt-BR" dirty="0" smtClean="0">
                <a:sym typeface="Wingdings 2"/>
              </a:rPr>
              <a:t> </a:t>
            </a:r>
            <a:r>
              <a:rPr lang="pt-BR" dirty="0" smtClean="0">
                <a:sym typeface="Wingdings 2"/>
              </a:rPr>
              <a:t>/ R</a:t>
            </a:r>
            <a:r>
              <a:rPr lang="pt-BR" baseline="-25000" dirty="0" smtClean="0">
                <a:sym typeface="Wingdings 2"/>
              </a:rPr>
              <a:t>1</a:t>
            </a:r>
            <a:r>
              <a:rPr lang="pt-BR" dirty="0" smtClean="0">
                <a:sym typeface="Wingdings 2"/>
              </a:rPr>
              <a:t> ) R</a:t>
            </a:r>
            <a:r>
              <a:rPr lang="pt-BR" baseline="-25000" dirty="0" smtClean="0">
                <a:sym typeface="Wingdings 2"/>
              </a:rPr>
              <a:t>2</a:t>
            </a:r>
            <a:endParaRPr lang="pt-BR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1920</TotalTime>
  <Words>1918</Words>
  <Application>Microsoft Office PowerPoint</Application>
  <PresentationFormat>Apresentação na tela (4:3)</PresentationFormat>
  <Paragraphs>324</Paragraphs>
  <Slides>43</Slides>
  <Notes>43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5" baseType="lpstr">
      <vt:lpstr>Mediano</vt:lpstr>
      <vt:lpstr>Microsoft Equation 3.0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  <vt:lpstr>Aplicações com Amp-Op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Aplicações de ampops</dc:title>
  <dc:subject>Eletrônica</dc:subject>
  <dc:creator>Marcelo Rosa</dc:creator>
  <cp:lastModifiedBy>Marcelo de Oliveira Rosa</cp:lastModifiedBy>
  <cp:revision>452</cp:revision>
  <dcterms:created xsi:type="dcterms:W3CDTF">2010-07-26T15:10:49Z</dcterms:created>
  <dcterms:modified xsi:type="dcterms:W3CDTF">2011-10-05T17:49:05Z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