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1" r:id="rId25"/>
    <p:sldId id="280" r:id="rId26"/>
    <p:sldId id="282" r:id="rId27"/>
    <p:sldId id="283" r:id="rId28"/>
    <p:sldId id="286" r:id="rId29"/>
    <p:sldId id="285" r:id="rId30"/>
    <p:sldId id="308" r:id="rId31"/>
    <p:sldId id="287" r:id="rId32"/>
    <p:sldId id="289" r:id="rId33"/>
    <p:sldId id="288" r:id="rId34"/>
    <p:sldId id="290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300" r:id="rId43"/>
    <p:sldId id="302" r:id="rId44"/>
    <p:sldId id="303" r:id="rId45"/>
    <p:sldId id="304" r:id="rId46"/>
    <p:sldId id="307" r:id="rId47"/>
    <p:sldId id="306" r:id="rId48"/>
    <p:sldId id="309" r:id="rId49"/>
    <p:sldId id="305" r:id="rId50"/>
    <p:sldId id="311" r:id="rId51"/>
    <p:sldId id="310" r:id="rId52"/>
    <p:sldId id="313" r:id="rId53"/>
    <p:sldId id="315" r:id="rId54"/>
    <p:sldId id="316" r:id="rId55"/>
    <p:sldId id="317" r:id="rId56"/>
    <p:sldId id="318" r:id="rId57"/>
    <p:sldId id="314" r:id="rId58"/>
    <p:sldId id="319" r:id="rId59"/>
    <p:sldId id="320" r:id="rId60"/>
    <p:sldId id="321" r:id="rId61"/>
    <p:sldId id="322" r:id="rId62"/>
    <p:sldId id="323" r:id="rId6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21/02/2011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Transistor BJT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smtClean="0"/>
              <a:t>Com tensão V</a:t>
            </a:r>
            <a:r>
              <a:rPr lang="pt-BR" baseline="-25000" dirty="0" smtClean="0"/>
              <a:t>CC</a:t>
            </a:r>
            <a:r>
              <a:rPr lang="pt-BR" dirty="0" smtClean="0"/>
              <a:t> aplicada na junção </a:t>
            </a:r>
            <a:r>
              <a:rPr lang="pt-BR" dirty="0" err="1" smtClean="0"/>
              <a:t>coletor-base</a:t>
            </a:r>
            <a:r>
              <a:rPr lang="pt-BR" dirty="0" smtClean="0"/>
              <a:t>,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Polarização reversa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Aumento da zona de depleção na junção p-n.</a:t>
            </a:r>
          </a:p>
          <a:p>
            <a:pPr lvl="2"/>
            <a:r>
              <a:rPr lang="pt-BR" dirty="0" smtClean="0"/>
              <a:t>fluxo de portadores minoritários.</a:t>
            </a:r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508105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796137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smtClean="0"/>
              <a:t>Com tensão V</a:t>
            </a:r>
            <a:r>
              <a:rPr lang="pt-BR" baseline="-25000" dirty="0" smtClean="0"/>
              <a:t>CC</a:t>
            </a:r>
            <a:r>
              <a:rPr lang="pt-BR" dirty="0" smtClean="0"/>
              <a:t> aplicada na junção </a:t>
            </a:r>
            <a:r>
              <a:rPr lang="pt-BR" dirty="0" err="1" smtClean="0"/>
              <a:t>coletor-base</a:t>
            </a:r>
            <a:r>
              <a:rPr lang="pt-BR" dirty="0" smtClean="0"/>
              <a:t>,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Polarização reversa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Aumento da zona de depleção na junção p-n.</a:t>
            </a:r>
          </a:p>
          <a:p>
            <a:pPr lvl="2"/>
            <a:r>
              <a:rPr lang="pt-BR" dirty="0" smtClean="0"/>
              <a:t>fluxo de portadores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minoritários</a:t>
            </a:r>
            <a:r>
              <a:rPr lang="pt-BR" dirty="0" smtClean="0"/>
              <a:t>.</a:t>
            </a:r>
          </a:p>
          <a:p>
            <a:pPr lvl="3"/>
            <a:r>
              <a:rPr lang="pt-BR" dirty="0" smtClean="0"/>
              <a:t>Tal fluxo depende da temperatura.</a:t>
            </a:r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508105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796137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572000" y="2276872"/>
            <a:ext cx="432048" cy="7200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4644008" y="2276872"/>
            <a:ext cx="360040" cy="2880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smtClean="0"/>
              <a:t>Polarização:</a:t>
            </a:r>
          </a:p>
          <a:p>
            <a:pPr lvl="2"/>
            <a:r>
              <a:rPr lang="pt-BR" dirty="0" smtClean="0"/>
              <a:t>Direta na junção </a:t>
            </a:r>
            <a:r>
              <a:rPr lang="pt-BR" dirty="0" err="1" smtClean="0"/>
              <a:t>base-emissor</a:t>
            </a:r>
            <a:endParaRPr lang="pt-BR" dirty="0" smtClean="0"/>
          </a:p>
          <a:p>
            <a:pPr lvl="2"/>
            <a:r>
              <a:rPr lang="pt-BR" dirty="0" smtClean="0"/>
              <a:t>Reversa na junção </a:t>
            </a:r>
            <a:r>
              <a:rPr lang="pt-BR" dirty="0" err="1" smtClean="0"/>
              <a:t>coletor-base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508105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796137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19" name="Conector reto 18"/>
          <p:cNvCxnSpPr/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2771801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 rot="5400000">
            <a:off x="3059833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572000" y="2276872"/>
            <a:ext cx="432048" cy="7200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4644008" y="2276872"/>
            <a:ext cx="360040" cy="2880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a direita 28"/>
          <p:cNvSpPr/>
          <p:nvPr/>
        </p:nvSpPr>
        <p:spPr>
          <a:xfrm>
            <a:off x="3491880" y="2060848"/>
            <a:ext cx="1152128" cy="4846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corrente no emissor</a:t>
            </a:r>
          </a:p>
          <a:p>
            <a:pPr lvl="2"/>
            <a:r>
              <a:rPr lang="pt-BR" dirty="0" smtClean="0">
                <a:sym typeface="Wingdings 2"/>
              </a:rPr>
              <a:t>Induzida pela polarização direta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corrente na base</a:t>
            </a:r>
          </a:p>
          <a:p>
            <a:pPr lvl="2"/>
            <a:r>
              <a:rPr lang="pt-BR" dirty="0" smtClean="0"/>
              <a:t>Pela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baixa dopagem</a:t>
            </a:r>
            <a:r>
              <a:rPr lang="pt-BR" dirty="0" smtClean="0"/>
              <a:t>, parte dos portadores majoritários do emissor seguem pela base (ordem de </a:t>
            </a:r>
            <a:r>
              <a:rPr lang="el-GR" dirty="0" smtClean="0"/>
              <a:t>μ</a:t>
            </a:r>
            <a:r>
              <a:rPr lang="pt-BR" dirty="0" smtClean="0"/>
              <a:t>A)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508105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796137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19" name="Conector reto 18"/>
          <p:cNvCxnSpPr/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2771801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 rot="5400000">
            <a:off x="3059833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 rot="5400000" flipH="1" flipV="1">
            <a:off x="1800486" y="3176178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rot="16200000" flipH="1">
            <a:off x="4212754" y="3356198"/>
            <a:ext cx="43204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1835696" y="292494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3995936" y="3068960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B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572000" y="2276872"/>
            <a:ext cx="432048" cy="7200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4644008" y="2276872"/>
            <a:ext cx="360040" cy="2880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a direita 28"/>
          <p:cNvSpPr/>
          <p:nvPr/>
        </p:nvSpPr>
        <p:spPr>
          <a:xfrm>
            <a:off x="3491880" y="2060848"/>
            <a:ext cx="1152128" cy="4846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corrente no coletor</a:t>
            </a:r>
          </a:p>
          <a:p>
            <a:pPr lvl="2"/>
            <a:r>
              <a:rPr lang="pt-BR" dirty="0" smtClean="0">
                <a:sym typeface="Wingdings 2"/>
              </a:rPr>
              <a:t>Parcela devida aos portadores minoritários (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CO</a:t>
            </a:r>
            <a:r>
              <a:rPr lang="pt-BR" dirty="0" smtClean="0">
                <a:sym typeface="Wingdings 2"/>
              </a:rPr>
              <a:t>)</a:t>
            </a:r>
          </a:p>
          <a:p>
            <a:pPr lvl="2"/>
            <a:r>
              <a:rPr lang="pt-BR" dirty="0" smtClean="0">
                <a:sym typeface="Wingdings 2"/>
              </a:rPr>
              <a:t>Parcela devido aos portadores majoritários da junção </a:t>
            </a:r>
            <a:r>
              <a:rPr lang="pt-BR" dirty="0" err="1" smtClean="0">
                <a:sym typeface="Wingdings 2"/>
              </a:rPr>
              <a:t>emissor-base</a:t>
            </a:r>
            <a:r>
              <a:rPr lang="pt-BR" dirty="0" smtClean="0">
                <a:sym typeface="Wingdings 2"/>
              </a:rPr>
              <a:t>, que se tornam “minoritários” para a junção base-coletor (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C-majoritários</a:t>
            </a:r>
            <a:r>
              <a:rPr lang="pt-BR" dirty="0" smtClean="0">
                <a:sym typeface="Wingdings 2"/>
              </a:rPr>
              <a:t>).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508105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796137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19" name="Conector reto 18"/>
          <p:cNvCxnSpPr/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2771801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 rot="5400000">
            <a:off x="3059833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 rot="5400000" flipH="1" flipV="1">
            <a:off x="1800486" y="3176178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rot="16200000" flipH="1">
            <a:off x="4212754" y="3356198"/>
            <a:ext cx="43204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rot="5400000">
            <a:off x="6408204" y="3176972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1835696" y="292494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6948264" y="29249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C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3995936" y="3068960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B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572000" y="2276872"/>
            <a:ext cx="432048" cy="7200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4644008" y="2276872"/>
            <a:ext cx="360040" cy="2880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a direita 28"/>
          <p:cNvSpPr/>
          <p:nvPr/>
        </p:nvSpPr>
        <p:spPr>
          <a:xfrm>
            <a:off x="3491880" y="2060848"/>
            <a:ext cx="1152128" cy="4846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corrente no coletor</a:t>
            </a:r>
          </a:p>
          <a:p>
            <a:pPr lvl="2"/>
            <a:r>
              <a:rPr lang="pt-BR" dirty="0" smtClean="0">
                <a:sym typeface="Wingdings 2"/>
              </a:rPr>
              <a:t>Injeção de “minoritários” no material de base.</a:t>
            </a:r>
          </a:p>
          <a:p>
            <a:pPr lvl="2"/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CO</a:t>
            </a:r>
            <a:r>
              <a:rPr lang="pt-BR" dirty="0" smtClean="0">
                <a:sym typeface="Wingdings 2"/>
              </a:rPr>
              <a:t> +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C-majoritários</a:t>
            </a:r>
            <a:endParaRPr lang="pt-BR" baseline="-25000" dirty="0" smtClean="0">
              <a:sym typeface="Wingdings 2"/>
            </a:endParaRPr>
          </a:p>
          <a:p>
            <a:pPr lvl="1"/>
            <a:r>
              <a:rPr lang="pt-BR" dirty="0" smtClean="0">
                <a:sym typeface="Wingdings 2"/>
              </a:rPr>
              <a:t>Lei das correntes: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E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</a:t>
            </a:r>
            <a:r>
              <a:rPr lang="pt-BR" dirty="0" smtClean="0">
                <a:sym typeface="Wingdings 2"/>
              </a:rPr>
              <a:t> +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B</a:t>
            </a:r>
            <a:endParaRPr lang="pt-BR" dirty="0" smtClean="0">
              <a:sym typeface="Wingdings 2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508105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796137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19" name="Conector reto 18"/>
          <p:cNvCxnSpPr/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2771801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 rot="5400000">
            <a:off x="3059833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 rot="5400000" flipH="1" flipV="1">
            <a:off x="1800486" y="3176178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rot="16200000" flipH="1">
            <a:off x="4212754" y="3356198"/>
            <a:ext cx="43204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rot="5400000">
            <a:off x="6408204" y="3176972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1835696" y="292494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6948264" y="29249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C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3995936" y="3068960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B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572000" y="2276872"/>
            <a:ext cx="432048" cy="7200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4644008" y="2276872"/>
            <a:ext cx="360040" cy="2880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a direita 28"/>
          <p:cNvSpPr/>
          <p:nvPr/>
        </p:nvSpPr>
        <p:spPr>
          <a:xfrm>
            <a:off x="3491880" y="2060848"/>
            <a:ext cx="1152128" cy="4846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npn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CO</a:t>
            </a:r>
            <a:r>
              <a:rPr lang="pt-BR" dirty="0" smtClean="0">
                <a:sym typeface="Wingdings 2"/>
              </a:rPr>
              <a:t> +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C-majoritários</a:t>
            </a:r>
            <a:endParaRPr lang="pt-BR" baseline="-25000" dirty="0" smtClean="0">
              <a:sym typeface="Wingdings 2"/>
            </a:endParaRPr>
          </a:p>
          <a:p>
            <a:pPr lvl="1"/>
            <a:r>
              <a:rPr lang="pt-BR" dirty="0" smtClean="0">
                <a:sym typeface="Wingdings 2"/>
              </a:rPr>
              <a:t>Lei das correntes: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E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</a:t>
            </a:r>
            <a:r>
              <a:rPr lang="pt-BR" dirty="0" smtClean="0">
                <a:sym typeface="Wingdings 2"/>
              </a:rPr>
              <a:t> +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B</a:t>
            </a:r>
            <a:endParaRPr lang="pt-BR" dirty="0" smtClean="0">
              <a:sym typeface="Wingdings 2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6012160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192180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5652120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652120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6012160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4572000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5652120" y="3068960"/>
            <a:ext cx="52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CC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19" name="Conector reto 18"/>
          <p:cNvCxnSpPr/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2915816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 rot="5400000">
            <a:off x="2915816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 rot="5400000" flipH="1" flipV="1">
            <a:off x="1800486" y="3176178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/>
          <p:nvPr/>
        </p:nvCxnSpPr>
        <p:spPr>
          <a:xfrm rot="16200000" flipH="1">
            <a:off x="4212754" y="3356198"/>
            <a:ext cx="432048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 rot="5400000">
            <a:off x="6408204" y="3176972"/>
            <a:ext cx="93610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1835696" y="292494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6948264" y="292494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C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3995936" y="3068960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onstantia" pitchFamily="18" charset="0"/>
              </a:rPr>
              <a:t>i</a:t>
            </a:r>
            <a:r>
              <a:rPr lang="pt-BR" baseline="-25000" dirty="0" err="1" smtClean="0">
                <a:latin typeface="Constantia" pitchFamily="18" charset="0"/>
              </a:rPr>
              <a:t>B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572000" y="2276872"/>
            <a:ext cx="432048" cy="7200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 rot="10800000">
            <a:off x="4644008" y="2276872"/>
            <a:ext cx="360040" cy="2880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a direita 28"/>
          <p:cNvSpPr/>
          <p:nvPr/>
        </p:nvSpPr>
        <p:spPr>
          <a:xfrm rot="10800000">
            <a:off x="3491880" y="2060848"/>
            <a:ext cx="1152128" cy="4846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Os transistores BJT operam sempre que:</a:t>
            </a:r>
          </a:p>
          <a:p>
            <a:pPr lvl="1"/>
            <a:r>
              <a:rPr lang="pt-BR" dirty="0" smtClean="0"/>
              <a:t>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diretamente.</a:t>
            </a:r>
          </a:p>
          <a:p>
            <a:pPr lvl="1"/>
            <a:r>
              <a:rPr lang="pt-BR" dirty="0" smtClean="0"/>
              <a:t>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reversamente.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149080"/>
            <a:ext cx="1706250" cy="132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149080"/>
            <a:ext cx="1706250" cy="132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6393177" y="558924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PNP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072697" y="5589240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NPN</a:t>
            </a:r>
            <a:endParaRPr lang="pt-BR" baseline="-25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Configurações</a:t>
            </a:r>
          </a:p>
          <a:p>
            <a:pPr lvl="1"/>
            <a:r>
              <a:rPr lang="pt-BR" dirty="0" smtClean="0"/>
              <a:t>Analisaremos configurações-padrão com BJT</a:t>
            </a:r>
          </a:p>
          <a:p>
            <a:pPr lvl="2"/>
            <a:r>
              <a:rPr lang="pt-BR" dirty="0" smtClean="0"/>
              <a:t>São circuitos cujo comportamento foi analisado experimentalmente.</a:t>
            </a:r>
          </a:p>
          <a:p>
            <a:pPr lvl="1"/>
            <a:r>
              <a:rPr lang="pt-BR" dirty="0" smtClean="0"/>
              <a:t>Conceito de entrada e saída do transistor.</a:t>
            </a:r>
          </a:p>
          <a:p>
            <a:pPr lvl="2"/>
            <a:r>
              <a:rPr lang="pt-BR" dirty="0" smtClean="0"/>
              <a:t>Entrada</a:t>
            </a:r>
          </a:p>
          <a:p>
            <a:pPr lvl="3"/>
            <a:r>
              <a:rPr lang="pt-BR" dirty="0" smtClean="0"/>
              <a:t>Seção do circuito na qual tensão e/ou corrente são exigidos para ativação (ou não) do transistor.</a:t>
            </a:r>
          </a:p>
          <a:p>
            <a:pPr lvl="2"/>
            <a:r>
              <a:rPr lang="pt-BR" dirty="0" smtClean="0"/>
              <a:t>Saída</a:t>
            </a:r>
          </a:p>
          <a:p>
            <a:pPr lvl="3"/>
            <a:r>
              <a:rPr lang="pt-BR" dirty="0" smtClean="0"/>
              <a:t>Seção do circuito na qual tensão e/ou corrente são obtidos a partir da ativação (ou não) do transistor.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Configurações</a:t>
            </a:r>
          </a:p>
          <a:p>
            <a:pPr lvl="1"/>
            <a:r>
              <a:rPr lang="pt-BR" dirty="0" smtClean="0"/>
              <a:t>Base-comum</a:t>
            </a:r>
          </a:p>
          <a:p>
            <a:pPr lvl="1"/>
            <a:r>
              <a:rPr lang="pt-BR" dirty="0" smtClean="0"/>
              <a:t>Emissor-comum</a:t>
            </a:r>
          </a:p>
          <a:p>
            <a:pPr lvl="1"/>
            <a:r>
              <a:rPr lang="pt-BR" dirty="0" smtClean="0"/>
              <a:t>Coletor-comum</a:t>
            </a:r>
          </a:p>
          <a:p>
            <a:pPr lvl="2"/>
            <a:r>
              <a:rPr lang="pt-BR" dirty="0" smtClean="0"/>
              <a:t>O termo “comum” refere-se a qual terminal do transistor é comum às suas seções de entrada e de saída.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</a:p>
          <a:p>
            <a:pPr lvl="1"/>
            <a:r>
              <a:rPr lang="pt-BR" dirty="0" smtClean="0"/>
              <a:t>Transistor Bipolar de Junção (BJT)</a:t>
            </a:r>
          </a:p>
          <a:p>
            <a:pPr lvl="1"/>
            <a:r>
              <a:rPr lang="pt-BR" dirty="0" smtClean="0"/>
              <a:t>Construção análoga à do diodo.</a:t>
            </a:r>
          </a:p>
          <a:p>
            <a:pPr lvl="2"/>
            <a:r>
              <a:rPr lang="pt-BR" dirty="0" smtClean="0"/>
              <a:t>No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diodo</a:t>
            </a:r>
            <a:r>
              <a:rPr lang="pt-BR" dirty="0" smtClean="0"/>
              <a:t>, junta-se semicondutores do tipo P e N, com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mesmo nível de dopagem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Temos dois tipos de combinação para formar o BJT:</a:t>
            </a:r>
          </a:p>
          <a:p>
            <a:pPr lvl="2"/>
            <a:r>
              <a:rPr lang="pt-BR" dirty="0" smtClean="0"/>
              <a:t>Junção de materiais do </a:t>
            </a:r>
            <a:r>
              <a:rPr lang="pt-BR" dirty="0" err="1" smtClean="0"/>
              <a:t>tip</a:t>
            </a:r>
            <a:r>
              <a:rPr lang="pt-BR" dirty="0" smtClean="0"/>
              <a:t> P, N, e P</a:t>
            </a:r>
          </a:p>
          <a:p>
            <a:pPr lvl="2"/>
            <a:r>
              <a:rPr lang="pt-BR" dirty="0" smtClean="0"/>
              <a:t>Junção de materiais do tipo N, P e 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202" y="2708920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708920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202" y="2708920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708920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e 6"/>
          <p:cNvSpPr/>
          <p:nvPr/>
        </p:nvSpPr>
        <p:spPr>
          <a:xfrm>
            <a:off x="395536" y="2708920"/>
            <a:ext cx="2016224" cy="223224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4644008" y="2708920"/>
            <a:ext cx="2016224" cy="223224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1146498" y="5579948"/>
            <a:ext cx="6809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Seção de excitação ou Seção de entrada ou Seção de ativação</a:t>
            </a:r>
          </a:p>
          <a:p>
            <a:pPr algn="ctr"/>
            <a:r>
              <a:rPr lang="pt-BR" dirty="0" smtClean="0">
                <a:latin typeface="Constantia" pitchFamily="18" charset="0"/>
              </a:rPr>
              <a:t>(lembre-se de que polarizamos diretamente a junção </a:t>
            </a:r>
            <a:r>
              <a:rPr lang="pt-BR" dirty="0" err="1" smtClean="0">
                <a:latin typeface="Constantia" pitchFamily="18" charset="0"/>
              </a:rPr>
              <a:t>base-emissor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202" y="2708920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708920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e 6"/>
          <p:cNvSpPr/>
          <p:nvPr/>
        </p:nvSpPr>
        <p:spPr>
          <a:xfrm>
            <a:off x="2267744" y="2708920"/>
            <a:ext cx="2016224" cy="223224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6516216" y="2708920"/>
            <a:ext cx="2016224" cy="2232248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127300" y="5579948"/>
            <a:ext cx="6848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Seção de Saída</a:t>
            </a:r>
          </a:p>
          <a:p>
            <a:pPr algn="ctr"/>
            <a:r>
              <a:rPr lang="pt-BR" dirty="0" smtClean="0">
                <a:latin typeface="Constantia" pitchFamily="18" charset="0"/>
              </a:rPr>
              <a:t>(lembre-se de que polarizamos reversamente a junção </a:t>
            </a:r>
            <a:r>
              <a:rPr lang="pt-BR" dirty="0" err="1" smtClean="0">
                <a:latin typeface="Constantia" pitchFamily="18" charset="0"/>
              </a:rPr>
              <a:t>coletor-base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2"/>
            <a:r>
              <a:rPr lang="pt-BR" dirty="0" smtClean="0"/>
              <a:t>Corrente do emissor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base-emissor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5" name="base-comum-ie_x_vbe.jpg" descr="G:\Cursos\Eletrônica\figuras\base-comum-ie_x_v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4125" y="2708920"/>
            <a:ext cx="3648075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1"/>
            <a:r>
              <a:rPr lang="pt-BR" dirty="0" smtClean="0"/>
              <a:t>Tensões abaixo de um patamar não polarizam diretamente a junção </a:t>
            </a:r>
            <a:r>
              <a:rPr lang="pt-BR" dirty="0" err="1" smtClean="0"/>
              <a:t>base-emissor</a:t>
            </a:r>
            <a:r>
              <a:rPr lang="pt-BR" dirty="0" smtClean="0"/>
              <a:t>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).</a:t>
            </a:r>
          </a:p>
          <a:p>
            <a:pPr lvl="2"/>
            <a:r>
              <a:rPr lang="pt-BR" dirty="0" smtClean="0"/>
              <a:t>Semelhante ao diodo.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Independente</a:t>
            </a:r>
            <a:r>
              <a:rPr lang="pt-BR" dirty="0" smtClean="0"/>
              <a:t> da tensão na junção </a:t>
            </a:r>
            <a:r>
              <a:rPr lang="pt-BR" dirty="0" err="1" smtClean="0"/>
              <a:t>coletor-base</a:t>
            </a:r>
            <a:r>
              <a:rPr lang="pt-BR" dirty="0" smtClean="0"/>
              <a:t>.</a:t>
            </a:r>
          </a:p>
          <a:p>
            <a:pPr lvl="3"/>
            <a:r>
              <a:rPr lang="pt-BR" dirty="0" smtClean="0"/>
              <a:t>Desde que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&gt;0)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veremos a seguir.</a:t>
            </a:r>
          </a:p>
          <a:p>
            <a:pPr lvl="2"/>
            <a:r>
              <a:rPr lang="pt-BR" dirty="0" smtClean="0"/>
              <a:t>Corrente no emissor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) é forçada a zero.</a:t>
            </a:r>
          </a:p>
          <a:p>
            <a:pPr lvl="1"/>
            <a:r>
              <a:rPr lang="pt-BR" dirty="0" smtClean="0"/>
              <a:t>A partir desse patamar, a corrente sofre leve influência da tensão na junção </a:t>
            </a:r>
            <a:r>
              <a:rPr lang="pt-BR" dirty="0" err="1" smtClean="0"/>
              <a:t>coletor-base</a:t>
            </a:r>
            <a:r>
              <a:rPr lang="pt-BR" dirty="0" smtClean="0"/>
              <a:t>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).</a:t>
            </a:r>
          </a:p>
          <a:p>
            <a:pPr lvl="1"/>
            <a:r>
              <a:rPr lang="pt-BR" dirty="0" smtClean="0"/>
              <a:t>“Geralmente”, podemos assumir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=0,7 como tensão para “ligar” o transistor.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2"/>
            <a:r>
              <a:rPr lang="pt-BR" dirty="0" smtClean="0"/>
              <a:t>Corrente do emissor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base-emissor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5" name="base-comum-ie_x_vbe.jpg" descr="G:\Cursos\Eletrônica\figuras\base-comum-ie_x_v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4125" y="2708920"/>
            <a:ext cx="3648075" cy="3619500"/>
          </a:xfrm>
          <a:prstGeom prst="rect">
            <a:avLst/>
          </a:prstGeom>
        </p:spPr>
      </p:pic>
      <p:cxnSp>
        <p:nvCxnSpPr>
          <p:cNvPr id="7" name="Conector reto 6"/>
          <p:cNvCxnSpPr/>
          <p:nvPr/>
        </p:nvCxnSpPr>
        <p:spPr>
          <a:xfrm>
            <a:off x="2915816" y="6021288"/>
            <a:ext cx="1728192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 rot="5400000" flipH="1" flipV="1">
            <a:off x="3239852" y="4617132"/>
            <a:ext cx="2808312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coletor-base</a:t>
            </a:r>
            <a:r>
              <a:rPr lang="pt-BR" dirty="0" smtClean="0"/>
              <a:t>.</a:t>
            </a:r>
          </a:p>
        </p:txBody>
      </p:sp>
      <p:pic>
        <p:nvPicPr>
          <p:cNvPr id="5" name="base-comum-ic_x_vcb.JPG" descr="G:\Cursos\Eletrônica\figuras\base-comum-ic_x_vc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1208" y="2684100"/>
            <a:ext cx="5913120" cy="398526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&gt;0)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&lt;0),</a:t>
            </a:r>
          </a:p>
          <a:p>
            <a:pPr lvl="2"/>
            <a:r>
              <a:rPr lang="pt-BR" dirty="0" smtClean="0"/>
              <a:t>Então</a:t>
            </a:r>
          </a:p>
          <a:p>
            <a:pPr lvl="3"/>
            <a:r>
              <a:rPr lang="pt-BR" dirty="0" smtClean="0"/>
              <a:t>Qualquer pequena variação positiva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provoca aumento exponencial da corrente no coletor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Temos então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saturação</a:t>
            </a:r>
            <a:r>
              <a:rPr lang="pt-BR" dirty="0" smtClean="0"/>
              <a:t> do transistor.</a:t>
            </a:r>
          </a:p>
          <a:p>
            <a:pPr lvl="3"/>
            <a:r>
              <a:rPr lang="pt-BR" dirty="0" smtClean="0">
                <a:sym typeface="Wingdings 2"/>
              </a:rPr>
              <a:t>Resistência nula na junção “virtual” emissor-coletor.</a:t>
            </a:r>
          </a:p>
          <a:p>
            <a:pPr lvl="2"/>
            <a:endParaRPr lang="pt-BR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coletor-base</a:t>
            </a:r>
            <a:r>
              <a:rPr lang="pt-BR" dirty="0" smtClean="0"/>
              <a:t>.</a:t>
            </a:r>
          </a:p>
        </p:txBody>
      </p:sp>
      <p:pic>
        <p:nvPicPr>
          <p:cNvPr id="5" name="base-comum-ic_x_vcb.JPG" descr="G:\Cursos\Eletrônica\figuras\base-comum-ic_x_vc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1208" y="2684100"/>
            <a:ext cx="5913120" cy="398526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134000" y="2924944"/>
            <a:ext cx="1224136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1"/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Região de Saturação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≤0)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≥0),</a:t>
            </a:r>
          </a:p>
          <a:p>
            <a:pPr lvl="2"/>
            <a:r>
              <a:rPr lang="pt-BR" dirty="0" smtClean="0"/>
              <a:t>Então</a:t>
            </a:r>
          </a:p>
          <a:p>
            <a:pPr lvl="3"/>
            <a:r>
              <a:rPr lang="pt-BR" dirty="0" smtClean="0"/>
              <a:t>Não temos fluxo de portadores majoritários (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C-majoritários</a:t>
            </a:r>
            <a:r>
              <a:rPr lang="pt-BR" dirty="0" smtClean="0">
                <a:sym typeface="Wingdings 2"/>
              </a:rPr>
              <a:t>=0)</a:t>
            </a:r>
          </a:p>
          <a:p>
            <a:pPr lvl="3"/>
            <a:r>
              <a:rPr lang="pt-BR" dirty="0" smtClean="0">
                <a:sym typeface="Wingdings 2"/>
              </a:rPr>
              <a:t>Apenas fluxo de portadores minoritários (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CBO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CO</a:t>
            </a:r>
            <a:r>
              <a:rPr lang="pt-BR" dirty="0" smtClean="0">
                <a:sym typeface="Wingdings 2"/>
              </a:rPr>
              <a:t>&gt;0)</a:t>
            </a:r>
          </a:p>
          <a:p>
            <a:pPr lvl="4"/>
            <a:r>
              <a:rPr lang="pt-BR" dirty="0" smtClean="0">
                <a:sym typeface="Wingdings 2"/>
              </a:rPr>
              <a:t>Lembre-se...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CO</a:t>
            </a:r>
            <a:r>
              <a:rPr lang="pt-BR" dirty="0" smtClean="0">
                <a:sym typeface="Wingdings 2"/>
              </a:rPr>
              <a:t> é da ordem de </a:t>
            </a:r>
            <a:r>
              <a:rPr lang="el-GR" dirty="0" smtClean="0">
                <a:sym typeface="Wingdings 2"/>
              </a:rPr>
              <a:t>μ</a:t>
            </a:r>
            <a:r>
              <a:rPr lang="pt-BR" dirty="0" smtClean="0">
                <a:sym typeface="Wingdings 2"/>
              </a:rPr>
              <a:t>A</a:t>
            </a:r>
          </a:p>
          <a:p>
            <a:pPr lvl="4"/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CBO</a:t>
            </a:r>
            <a:r>
              <a:rPr lang="pt-BR" dirty="0" smtClean="0">
                <a:sym typeface="Wingdings 2"/>
              </a:rPr>
              <a:t>  corrente em “CB” quando “E” é aberto.</a:t>
            </a:r>
          </a:p>
          <a:p>
            <a:pPr lvl="2"/>
            <a:r>
              <a:rPr lang="pt-BR" dirty="0" smtClean="0">
                <a:sym typeface="Wingdings 2"/>
              </a:rPr>
              <a:t>Temos então 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corte</a:t>
            </a:r>
            <a:r>
              <a:rPr lang="pt-BR" dirty="0" smtClean="0">
                <a:sym typeface="Wingdings 2"/>
              </a:rPr>
              <a:t> do transistor.</a:t>
            </a:r>
          </a:p>
          <a:p>
            <a:pPr lvl="3"/>
            <a:r>
              <a:rPr lang="pt-BR" dirty="0" smtClean="0">
                <a:sym typeface="Wingdings 2"/>
              </a:rPr>
              <a:t>Resistência elevada na junção “virtual” coletor-emissor.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01099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4171238" y="270892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1" name="Grupo 10"/>
          <p:cNvGrpSpPr/>
          <p:nvPr/>
        </p:nvGrpSpPr>
        <p:grpSpPr>
          <a:xfrm>
            <a:off x="2155014" y="2699628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2155014" y="3212976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739190" y="2708920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2587062" y="2843644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3019110" y="2708920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307142" y="2915652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2587062" y="3275692"/>
            <a:ext cx="288032" cy="441340"/>
            <a:chOff x="1907704" y="3923764"/>
            <a:chExt cx="288032" cy="441340"/>
          </a:xfrm>
        </p:grpSpPr>
        <p:sp>
          <p:nvSpPr>
            <p:cNvPr id="30" name="Elipse 2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2299030" y="3563724"/>
            <a:ext cx="288032" cy="441340"/>
            <a:chOff x="1907704" y="3923764"/>
            <a:chExt cx="288032" cy="441340"/>
          </a:xfrm>
        </p:grpSpPr>
        <p:sp>
          <p:nvSpPr>
            <p:cNvPr id="33" name="Elipse 3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2947102" y="3059668"/>
            <a:ext cx="288032" cy="441340"/>
            <a:chOff x="1907704" y="3923764"/>
            <a:chExt cx="288032" cy="441340"/>
          </a:xfrm>
        </p:grpSpPr>
        <p:sp>
          <p:nvSpPr>
            <p:cNvPr id="36" name="Elipse 3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3667182" y="3131676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2875094" y="3563724"/>
            <a:ext cx="288032" cy="441340"/>
            <a:chOff x="1907704" y="3923764"/>
            <a:chExt cx="288032" cy="441340"/>
          </a:xfrm>
        </p:grpSpPr>
        <p:sp>
          <p:nvSpPr>
            <p:cNvPr id="42" name="Elipse 4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3235134" y="3275692"/>
            <a:ext cx="288032" cy="441340"/>
            <a:chOff x="1907704" y="3923764"/>
            <a:chExt cx="288032" cy="441340"/>
          </a:xfrm>
        </p:grpSpPr>
        <p:sp>
          <p:nvSpPr>
            <p:cNvPr id="45" name="Elipse 4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7" name="Grupo 46"/>
          <p:cNvGrpSpPr/>
          <p:nvPr/>
        </p:nvGrpSpPr>
        <p:grpSpPr>
          <a:xfrm>
            <a:off x="3379150" y="3563724"/>
            <a:ext cx="288032" cy="441340"/>
            <a:chOff x="1907704" y="3923764"/>
            <a:chExt cx="288032" cy="441340"/>
          </a:xfrm>
        </p:grpSpPr>
        <p:sp>
          <p:nvSpPr>
            <p:cNvPr id="48" name="Elipse 4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3811198" y="3501008"/>
            <a:ext cx="288032" cy="441340"/>
            <a:chOff x="1907704" y="3923764"/>
            <a:chExt cx="288032" cy="441340"/>
          </a:xfrm>
        </p:grpSpPr>
        <p:sp>
          <p:nvSpPr>
            <p:cNvPr id="51" name="Elipse 5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53" name="Retângulo 52"/>
          <p:cNvSpPr/>
          <p:nvPr/>
        </p:nvSpPr>
        <p:spPr>
          <a:xfrm>
            <a:off x="489131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7" name="Grupo 56"/>
          <p:cNvGrpSpPr/>
          <p:nvPr/>
        </p:nvGrpSpPr>
        <p:grpSpPr>
          <a:xfrm>
            <a:off x="5035334" y="29969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60" name="Grupo 59"/>
          <p:cNvGrpSpPr/>
          <p:nvPr/>
        </p:nvGrpSpPr>
        <p:grpSpPr>
          <a:xfrm>
            <a:off x="6619510" y="2718212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5467382" y="2708920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6115454" y="2636912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6259470" y="313167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2" name="Grupo 71"/>
          <p:cNvGrpSpPr/>
          <p:nvPr/>
        </p:nvGrpSpPr>
        <p:grpSpPr>
          <a:xfrm>
            <a:off x="5611398" y="3068960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5" name="Grupo 74"/>
          <p:cNvGrpSpPr/>
          <p:nvPr/>
        </p:nvGrpSpPr>
        <p:grpSpPr>
          <a:xfrm>
            <a:off x="5179350" y="357301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4" name="Grupo 83"/>
          <p:cNvGrpSpPr/>
          <p:nvPr/>
        </p:nvGrpSpPr>
        <p:grpSpPr>
          <a:xfrm>
            <a:off x="5755414" y="3573016"/>
            <a:ext cx="288032" cy="441340"/>
            <a:chOff x="1907704" y="3923764"/>
            <a:chExt cx="288032" cy="441340"/>
          </a:xfrm>
        </p:grpSpPr>
        <p:sp>
          <p:nvSpPr>
            <p:cNvPr id="85" name="Elipse 8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86" name="CaixaDeTexto 8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0" name="Grupo 89"/>
          <p:cNvGrpSpPr/>
          <p:nvPr/>
        </p:nvGrpSpPr>
        <p:grpSpPr>
          <a:xfrm>
            <a:off x="6259470" y="3573016"/>
            <a:ext cx="288032" cy="441340"/>
            <a:chOff x="1907704" y="3923764"/>
            <a:chExt cx="288032" cy="441340"/>
          </a:xfrm>
        </p:grpSpPr>
        <p:sp>
          <p:nvSpPr>
            <p:cNvPr id="91" name="Elipse 9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2" name="CaixaDeTexto 9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3" name="Grupo 92"/>
          <p:cNvGrpSpPr/>
          <p:nvPr/>
        </p:nvGrpSpPr>
        <p:grpSpPr>
          <a:xfrm>
            <a:off x="6691518" y="3284984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6" name="Grupo 95"/>
          <p:cNvGrpSpPr/>
          <p:nvPr/>
        </p:nvGrpSpPr>
        <p:grpSpPr>
          <a:xfrm>
            <a:off x="4531278" y="3563724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99" name="Grupo 98"/>
          <p:cNvGrpSpPr/>
          <p:nvPr/>
        </p:nvGrpSpPr>
        <p:grpSpPr>
          <a:xfrm>
            <a:off x="4315254" y="3203684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02" name="Grupo 101"/>
          <p:cNvGrpSpPr/>
          <p:nvPr/>
        </p:nvGrpSpPr>
        <p:grpSpPr>
          <a:xfrm>
            <a:off x="4603286" y="2843644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05" name="Grupo 104"/>
          <p:cNvGrpSpPr/>
          <p:nvPr/>
        </p:nvGrpSpPr>
        <p:grpSpPr>
          <a:xfrm>
            <a:off x="4243246" y="2636912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08" name="CaixaDeTexto 107"/>
          <p:cNvSpPr txBox="1"/>
          <p:nvPr/>
        </p:nvSpPr>
        <p:spPr>
          <a:xfrm>
            <a:off x="1979712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09" name="CaixaDeTexto 108"/>
          <p:cNvSpPr txBox="1"/>
          <p:nvPr/>
        </p:nvSpPr>
        <p:spPr>
          <a:xfrm>
            <a:off x="4389512" y="234888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0" name="CaixaDeTexto 109"/>
          <p:cNvSpPr txBox="1"/>
          <p:nvPr/>
        </p:nvSpPr>
        <p:spPr>
          <a:xfrm>
            <a:off x="6732240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1" name="Retângulo 110"/>
          <p:cNvSpPr/>
          <p:nvPr/>
        </p:nvSpPr>
        <p:spPr>
          <a:xfrm>
            <a:off x="201099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2" name="Retângulo 111"/>
          <p:cNvSpPr/>
          <p:nvPr/>
        </p:nvSpPr>
        <p:spPr>
          <a:xfrm>
            <a:off x="4171238" y="486916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5" name="Retângulo 154"/>
          <p:cNvSpPr/>
          <p:nvPr/>
        </p:nvSpPr>
        <p:spPr>
          <a:xfrm>
            <a:off x="489131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56" name="Grupo 155"/>
          <p:cNvGrpSpPr/>
          <p:nvPr/>
        </p:nvGrpSpPr>
        <p:grpSpPr>
          <a:xfrm>
            <a:off x="4315254" y="5157192"/>
            <a:ext cx="288032" cy="441340"/>
            <a:chOff x="1907704" y="3923764"/>
            <a:chExt cx="288032" cy="441340"/>
          </a:xfrm>
        </p:grpSpPr>
        <p:sp>
          <p:nvSpPr>
            <p:cNvPr id="157" name="Elipse 15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58" name="CaixaDeTexto 15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68" name="Grupo 167"/>
          <p:cNvGrpSpPr/>
          <p:nvPr/>
        </p:nvGrpSpPr>
        <p:grpSpPr>
          <a:xfrm>
            <a:off x="4531278" y="5363924"/>
            <a:ext cx="288032" cy="441340"/>
            <a:chOff x="1907704" y="3923764"/>
            <a:chExt cx="288032" cy="441340"/>
          </a:xfrm>
        </p:grpSpPr>
        <p:sp>
          <p:nvSpPr>
            <p:cNvPr id="169" name="Elipse 16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0" name="CaixaDeTexto 16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1" name="Grupo 170"/>
          <p:cNvGrpSpPr/>
          <p:nvPr/>
        </p:nvGrpSpPr>
        <p:grpSpPr>
          <a:xfrm>
            <a:off x="4459270" y="4787860"/>
            <a:ext cx="288032" cy="441340"/>
            <a:chOff x="1907704" y="3923764"/>
            <a:chExt cx="288032" cy="441340"/>
          </a:xfrm>
        </p:grpSpPr>
        <p:sp>
          <p:nvSpPr>
            <p:cNvPr id="172" name="Elipse 17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3" name="CaixaDeTexto 17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4" name="Grupo 173"/>
          <p:cNvGrpSpPr/>
          <p:nvPr/>
        </p:nvGrpSpPr>
        <p:grpSpPr>
          <a:xfrm>
            <a:off x="4387262" y="5733256"/>
            <a:ext cx="288032" cy="441340"/>
            <a:chOff x="1907704" y="3923764"/>
            <a:chExt cx="288032" cy="441340"/>
          </a:xfrm>
        </p:grpSpPr>
        <p:sp>
          <p:nvSpPr>
            <p:cNvPr id="175" name="Elipse 17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6" name="CaixaDeTexto 17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86" name="Grupo 185"/>
          <p:cNvGrpSpPr/>
          <p:nvPr/>
        </p:nvGrpSpPr>
        <p:grpSpPr>
          <a:xfrm>
            <a:off x="2443046" y="5661248"/>
            <a:ext cx="288032" cy="441340"/>
            <a:chOff x="1907704" y="3923764"/>
            <a:chExt cx="288032" cy="441340"/>
          </a:xfrm>
        </p:grpSpPr>
        <p:sp>
          <p:nvSpPr>
            <p:cNvPr id="187" name="Elipse 18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88" name="CaixaDeTexto 18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89" name="Grupo 188"/>
          <p:cNvGrpSpPr/>
          <p:nvPr/>
        </p:nvGrpSpPr>
        <p:grpSpPr>
          <a:xfrm>
            <a:off x="2155014" y="5219908"/>
            <a:ext cx="288032" cy="441340"/>
            <a:chOff x="1907704" y="3923764"/>
            <a:chExt cx="288032" cy="441340"/>
          </a:xfrm>
        </p:grpSpPr>
        <p:sp>
          <p:nvSpPr>
            <p:cNvPr id="190" name="Elipse 18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1" name="CaixaDeTexto 19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92" name="Grupo 191"/>
          <p:cNvGrpSpPr/>
          <p:nvPr/>
        </p:nvGrpSpPr>
        <p:grpSpPr>
          <a:xfrm>
            <a:off x="2515054" y="4869160"/>
            <a:ext cx="288032" cy="441340"/>
            <a:chOff x="1907704" y="3923764"/>
            <a:chExt cx="288032" cy="441340"/>
          </a:xfrm>
        </p:grpSpPr>
        <p:sp>
          <p:nvSpPr>
            <p:cNvPr id="193" name="Elipse 19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4" name="CaixaDeTexto 19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195" name="Grupo 194"/>
          <p:cNvGrpSpPr/>
          <p:nvPr/>
        </p:nvGrpSpPr>
        <p:grpSpPr>
          <a:xfrm>
            <a:off x="2083006" y="4797152"/>
            <a:ext cx="288032" cy="441340"/>
            <a:chOff x="1907704" y="3923764"/>
            <a:chExt cx="288032" cy="441340"/>
          </a:xfrm>
        </p:grpSpPr>
        <p:sp>
          <p:nvSpPr>
            <p:cNvPr id="196" name="Elipse 19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7" name="CaixaDeTexto 19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98" name="CaixaDeTexto 197"/>
          <p:cNvSpPr txBox="1"/>
          <p:nvPr/>
        </p:nvSpPr>
        <p:spPr>
          <a:xfrm>
            <a:off x="1979712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99" name="CaixaDeTexto 198"/>
          <p:cNvSpPr txBox="1"/>
          <p:nvPr/>
        </p:nvSpPr>
        <p:spPr>
          <a:xfrm>
            <a:off x="4389512" y="450912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00" name="CaixaDeTexto 199"/>
          <p:cNvSpPr txBox="1"/>
          <p:nvPr/>
        </p:nvSpPr>
        <p:spPr>
          <a:xfrm>
            <a:off x="6732240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grpSp>
        <p:nvGrpSpPr>
          <p:cNvPr id="201" name="Grupo 200"/>
          <p:cNvGrpSpPr/>
          <p:nvPr/>
        </p:nvGrpSpPr>
        <p:grpSpPr>
          <a:xfrm>
            <a:off x="2659070" y="5301208"/>
            <a:ext cx="288032" cy="441340"/>
            <a:chOff x="1907704" y="3923764"/>
            <a:chExt cx="288032" cy="441340"/>
          </a:xfrm>
        </p:grpSpPr>
        <p:sp>
          <p:nvSpPr>
            <p:cNvPr id="202" name="Elipse 20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3" name="CaixaDeTexto 20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04" name="Grupo 203"/>
          <p:cNvGrpSpPr/>
          <p:nvPr/>
        </p:nvGrpSpPr>
        <p:grpSpPr>
          <a:xfrm>
            <a:off x="2083006" y="5723964"/>
            <a:ext cx="288032" cy="441340"/>
            <a:chOff x="1907704" y="3923764"/>
            <a:chExt cx="288032" cy="441340"/>
          </a:xfrm>
        </p:grpSpPr>
        <p:sp>
          <p:nvSpPr>
            <p:cNvPr id="205" name="Elipse 20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6" name="CaixaDeTexto 20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07" name="Grupo 206"/>
          <p:cNvGrpSpPr/>
          <p:nvPr/>
        </p:nvGrpSpPr>
        <p:grpSpPr>
          <a:xfrm>
            <a:off x="2875094" y="5723964"/>
            <a:ext cx="288032" cy="441340"/>
            <a:chOff x="1907704" y="3923764"/>
            <a:chExt cx="288032" cy="441340"/>
          </a:xfrm>
        </p:grpSpPr>
        <p:sp>
          <p:nvSpPr>
            <p:cNvPr id="208" name="Elipse 20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9" name="CaixaDeTexto 20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10" name="Grupo 209"/>
          <p:cNvGrpSpPr/>
          <p:nvPr/>
        </p:nvGrpSpPr>
        <p:grpSpPr>
          <a:xfrm>
            <a:off x="3451158" y="5723964"/>
            <a:ext cx="288032" cy="441340"/>
            <a:chOff x="1907704" y="3923764"/>
            <a:chExt cx="288032" cy="441340"/>
          </a:xfrm>
        </p:grpSpPr>
        <p:sp>
          <p:nvSpPr>
            <p:cNvPr id="211" name="Elipse 21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2" name="CaixaDeTexto 21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13" name="Grupo 212"/>
          <p:cNvGrpSpPr/>
          <p:nvPr/>
        </p:nvGrpSpPr>
        <p:grpSpPr>
          <a:xfrm>
            <a:off x="3811198" y="5579948"/>
            <a:ext cx="288032" cy="441340"/>
            <a:chOff x="1907704" y="3923764"/>
            <a:chExt cx="288032" cy="441340"/>
          </a:xfrm>
        </p:grpSpPr>
        <p:sp>
          <p:nvSpPr>
            <p:cNvPr id="214" name="Elipse 21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5" name="CaixaDeTexto 21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16" name="Grupo 215"/>
          <p:cNvGrpSpPr/>
          <p:nvPr/>
        </p:nvGrpSpPr>
        <p:grpSpPr>
          <a:xfrm>
            <a:off x="3595174" y="5157192"/>
            <a:ext cx="288032" cy="441340"/>
            <a:chOff x="1907704" y="3923764"/>
            <a:chExt cx="288032" cy="441340"/>
          </a:xfrm>
        </p:grpSpPr>
        <p:sp>
          <p:nvSpPr>
            <p:cNvPr id="217" name="Elipse 21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8" name="CaixaDeTexto 21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19" name="Grupo 218"/>
          <p:cNvGrpSpPr/>
          <p:nvPr/>
        </p:nvGrpSpPr>
        <p:grpSpPr>
          <a:xfrm>
            <a:off x="3811198" y="4797152"/>
            <a:ext cx="288032" cy="441340"/>
            <a:chOff x="1907704" y="3923764"/>
            <a:chExt cx="288032" cy="441340"/>
          </a:xfrm>
        </p:grpSpPr>
        <p:sp>
          <p:nvSpPr>
            <p:cNvPr id="220" name="Elipse 21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1" name="CaixaDeTexto 22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22" name="Grupo 221"/>
          <p:cNvGrpSpPr/>
          <p:nvPr/>
        </p:nvGrpSpPr>
        <p:grpSpPr>
          <a:xfrm>
            <a:off x="3163126" y="5435932"/>
            <a:ext cx="288032" cy="441340"/>
            <a:chOff x="1907704" y="3923764"/>
            <a:chExt cx="288032" cy="441340"/>
          </a:xfrm>
        </p:grpSpPr>
        <p:sp>
          <p:nvSpPr>
            <p:cNvPr id="223" name="Elipse 22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4" name="CaixaDeTexto 22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25" name="Grupo 224"/>
          <p:cNvGrpSpPr/>
          <p:nvPr/>
        </p:nvGrpSpPr>
        <p:grpSpPr>
          <a:xfrm>
            <a:off x="3379150" y="4869160"/>
            <a:ext cx="288032" cy="441340"/>
            <a:chOff x="1907704" y="3923764"/>
            <a:chExt cx="288032" cy="441340"/>
          </a:xfrm>
        </p:grpSpPr>
        <p:sp>
          <p:nvSpPr>
            <p:cNvPr id="226" name="Elipse 22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7" name="CaixaDeTexto 22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28" name="Grupo 227"/>
          <p:cNvGrpSpPr/>
          <p:nvPr/>
        </p:nvGrpSpPr>
        <p:grpSpPr>
          <a:xfrm>
            <a:off x="3019110" y="4725144"/>
            <a:ext cx="288032" cy="441340"/>
            <a:chOff x="1907704" y="3923764"/>
            <a:chExt cx="288032" cy="441340"/>
          </a:xfrm>
        </p:grpSpPr>
        <p:sp>
          <p:nvSpPr>
            <p:cNvPr id="229" name="Elipse 22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0" name="CaixaDeTexto 22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31" name="Grupo 230"/>
          <p:cNvGrpSpPr/>
          <p:nvPr/>
        </p:nvGrpSpPr>
        <p:grpSpPr>
          <a:xfrm>
            <a:off x="3019110" y="5075892"/>
            <a:ext cx="288032" cy="441340"/>
            <a:chOff x="1907704" y="3923764"/>
            <a:chExt cx="288032" cy="441340"/>
          </a:xfrm>
        </p:grpSpPr>
        <p:sp>
          <p:nvSpPr>
            <p:cNvPr id="232" name="Elipse 23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3" name="CaixaDeTexto 23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34" name="Grupo 233"/>
          <p:cNvGrpSpPr/>
          <p:nvPr/>
        </p:nvGrpSpPr>
        <p:grpSpPr>
          <a:xfrm>
            <a:off x="5035334" y="5219908"/>
            <a:ext cx="288032" cy="441340"/>
            <a:chOff x="1907704" y="3923764"/>
            <a:chExt cx="288032" cy="441340"/>
          </a:xfrm>
        </p:grpSpPr>
        <p:sp>
          <p:nvSpPr>
            <p:cNvPr id="235" name="Elipse 23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6" name="CaixaDeTexto 23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0" name="Grupo 239"/>
          <p:cNvGrpSpPr/>
          <p:nvPr/>
        </p:nvGrpSpPr>
        <p:grpSpPr>
          <a:xfrm>
            <a:off x="5899430" y="4869160"/>
            <a:ext cx="288032" cy="441340"/>
            <a:chOff x="1907704" y="3923764"/>
            <a:chExt cx="288032" cy="441340"/>
          </a:xfrm>
        </p:grpSpPr>
        <p:sp>
          <p:nvSpPr>
            <p:cNvPr id="241" name="Elipse 24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2" name="CaixaDeTexto 24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3" name="Grupo 242"/>
          <p:cNvGrpSpPr/>
          <p:nvPr/>
        </p:nvGrpSpPr>
        <p:grpSpPr>
          <a:xfrm>
            <a:off x="5323366" y="4787860"/>
            <a:ext cx="288032" cy="441340"/>
            <a:chOff x="1907704" y="3923764"/>
            <a:chExt cx="288032" cy="441340"/>
          </a:xfrm>
        </p:grpSpPr>
        <p:sp>
          <p:nvSpPr>
            <p:cNvPr id="244" name="Elipse 24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5" name="CaixaDeTexto 24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6" name="Grupo 245"/>
          <p:cNvGrpSpPr/>
          <p:nvPr/>
        </p:nvGrpSpPr>
        <p:grpSpPr>
          <a:xfrm>
            <a:off x="5539390" y="5229200"/>
            <a:ext cx="288032" cy="441340"/>
            <a:chOff x="1907704" y="3923764"/>
            <a:chExt cx="288032" cy="441340"/>
          </a:xfrm>
        </p:grpSpPr>
        <p:sp>
          <p:nvSpPr>
            <p:cNvPr id="247" name="Elipse 24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8" name="CaixaDeTexto 24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49" name="Grupo 248"/>
          <p:cNvGrpSpPr/>
          <p:nvPr/>
        </p:nvGrpSpPr>
        <p:grpSpPr>
          <a:xfrm>
            <a:off x="5179350" y="5723964"/>
            <a:ext cx="288032" cy="441340"/>
            <a:chOff x="1907704" y="3923764"/>
            <a:chExt cx="288032" cy="441340"/>
          </a:xfrm>
        </p:grpSpPr>
        <p:sp>
          <p:nvSpPr>
            <p:cNvPr id="250" name="Elipse 24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1" name="CaixaDeTexto 25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2" name="Grupo 251"/>
          <p:cNvGrpSpPr/>
          <p:nvPr/>
        </p:nvGrpSpPr>
        <p:grpSpPr>
          <a:xfrm>
            <a:off x="5755414" y="5723964"/>
            <a:ext cx="288032" cy="441340"/>
            <a:chOff x="1907704" y="3923764"/>
            <a:chExt cx="288032" cy="441340"/>
          </a:xfrm>
        </p:grpSpPr>
        <p:sp>
          <p:nvSpPr>
            <p:cNvPr id="253" name="Elipse 25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4" name="CaixaDeTexto 25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5" name="Grupo 254"/>
          <p:cNvGrpSpPr/>
          <p:nvPr/>
        </p:nvGrpSpPr>
        <p:grpSpPr>
          <a:xfrm>
            <a:off x="6331478" y="5723964"/>
            <a:ext cx="288032" cy="441340"/>
            <a:chOff x="1907704" y="3923764"/>
            <a:chExt cx="288032" cy="441340"/>
          </a:xfrm>
        </p:grpSpPr>
        <p:sp>
          <p:nvSpPr>
            <p:cNvPr id="256" name="Elipse 25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7" name="CaixaDeTexto 25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8" name="Grupo 257"/>
          <p:cNvGrpSpPr/>
          <p:nvPr/>
        </p:nvGrpSpPr>
        <p:grpSpPr>
          <a:xfrm>
            <a:off x="6691518" y="5373216"/>
            <a:ext cx="288032" cy="441340"/>
            <a:chOff x="1907704" y="3923764"/>
            <a:chExt cx="288032" cy="441340"/>
          </a:xfrm>
        </p:grpSpPr>
        <p:sp>
          <p:nvSpPr>
            <p:cNvPr id="259" name="Elipse 25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0" name="CaixaDeTexto 25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1" name="Grupo 260"/>
          <p:cNvGrpSpPr/>
          <p:nvPr/>
        </p:nvGrpSpPr>
        <p:grpSpPr>
          <a:xfrm>
            <a:off x="6187462" y="5219908"/>
            <a:ext cx="288032" cy="441340"/>
            <a:chOff x="1907704" y="3923764"/>
            <a:chExt cx="288032" cy="441340"/>
          </a:xfrm>
        </p:grpSpPr>
        <p:sp>
          <p:nvSpPr>
            <p:cNvPr id="262" name="Elipse 26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3" name="CaixaDeTexto 26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4" name="Grupo 263"/>
          <p:cNvGrpSpPr/>
          <p:nvPr/>
        </p:nvGrpSpPr>
        <p:grpSpPr>
          <a:xfrm>
            <a:off x="6691518" y="4797152"/>
            <a:ext cx="288032" cy="441340"/>
            <a:chOff x="1907704" y="3923764"/>
            <a:chExt cx="288032" cy="441340"/>
          </a:xfrm>
        </p:grpSpPr>
        <p:sp>
          <p:nvSpPr>
            <p:cNvPr id="265" name="Elipse 26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6" name="CaixaDeTexto 26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202" y="2924944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924944"/>
            <a:ext cx="3393750" cy="258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rco 5"/>
          <p:cNvSpPr/>
          <p:nvPr/>
        </p:nvSpPr>
        <p:spPr>
          <a:xfrm>
            <a:off x="6804248" y="3573016"/>
            <a:ext cx="1296144" cy="1008112"/>
          </a:xfrm>
          <a:prstGeom prst="arc">
            <a:avLst>
              <a:gd name="adj1" fmla="val 7870127"/>
              <a:gd name="adj2" fmla="val 21268318"/>
            </a:avLst>
          </a:prstGeom>
          <a:ln w="635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Arco 6"/>
          <p:cNvSpPr/>
          <p:nvPr/>
        </p:nvSpPr>
        <p:spPr>
          <a:xfrm>
            <a:off x="2555776" y="3573016"/>
            <a:ext cx="1296144" cy="1008112"/>
          </a:xfrm>
          <a:prstGeom prst="arc">
            <a:avLst>
              <a:gd name="adj1" fmla="val 7870127"/>
              <a:gd name="adj2" fmla="val 21268318"/>
            </a:avLst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2843808" y="371703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CBO</a:t>
            </a:r>
            <a:endParaRPr lang="pt-BR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164288" y="371703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CBO</a:t>
            </a:r>
            <a:endParaRPr lang="pt-BR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coletor-base</a:t>
            </a:r>
            <a:r>
              <a:rPr lang="pt-BR" dirty="0" smtClean="0"/>
              <a:t>.</a:t>
            </a:r>
          </a:p>
        </p:txBody>
      </p:sp>
      <p:pic>
        <p:nvPicPr>
          <p:cNvPr id="5" name="base-comum-ic_x_vcb.JPG" descr="G:\Cursos\Eletrônica\figuras\base-comum-ic_x_vc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1208" y="2684100"/>
            <a:ext cx="5913120" cy="398526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376000" y="6381328"/>
            <a:ext cx="4824536" cy="4608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1"/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Região de Corte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&gt;0)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≥0),</a:t>
            </a:r>
          </a:p>
          <a:p>
            <a:pPr lvl="2"/>
            <a:r>
              <a:rPr lang="pt-BR" dirty="0" smtClean="0"/>
              <a:t>Então</a:t>
            </a:r>
          </a:p>
          <a:p>
            <a:pPr lvl="3"/>
            <a:r>
              <a:rPr lang="pt-BR" dirty="0" smtClean="0"/>
              <a:t>Temos fluxo de portadores majoritários e </a:t>
            </a:r>
            <a:r>
              <a:rPr lang="pt-BR" dirty="0" smtClean="0">
                <a:sym typeface="Wingdings 2"/>
              </a:rPr>
              <a:t>minoritários </a:t>
            </a:r>
          </a:p>
          <a:p>
            <a:pPr lvl="2"/>
            <a:r>
              <a:rPr lang="pt-BR" dirty="0" smtClean="0">
                <a:sym typeface="Wingdings 2"/>
              </a:rPr>
              <a:t>Temos então o transistor está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operacional</a:t>
            </a:r>
          </a:p>
          <a:p>
            <a:pPr lvl="3"/>
            <a:r>
              <a:rPr lang="pt-BR" dirty="0" smtClean="0">
                <a:sym typeface="Wingdings 2"/>
              </a:rPr>
              <a:t>Pode funcionar como amplificador.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Base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coletor-base</a:t>
            </a:r>
            <a:r>
              <a:rPr lang="pt-BR" dirty="0" smtClean="0"/>
              <a:t>.</a:t>
            </a:r>
          </a:p>
        </p:txBody>
      </p:sp>
      <p:pic>
        <p:nvPicPr>
          <p:cNvPr id="5" name="base-comum-ic_x_vcb.JPG" descr="G:\Cursos\Eletrônica\figuras\base-comum-ic_x_vc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1208" y="2684100"/>
            <a:ext cx="5913120" cy="398526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376000" y="2924944"/>
            <a:ext cx="4824536" cy="3456384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1"/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Região de operação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pt-BR" dirty="0" smtClean="0"/>
              <a:t>Similaridade entre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Na prática temos:</a:t>
            </a:r>
          </a:p>
          <a:p>
            <a:pPr lvl="2"/>
            <a:r>
              <a:rPr lang="el-GR" dirty="0" smtClean="0"/>
              <a:t>α</a:t>
            </a:r>
            <a:r>
              <a:rPr lang="pt-BR" baseline="-25000" dirty="0" smtClean="0"/>
              <a:t>DC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C-majoritários</a:t>
            </a:r>
            <a:r>
              <a:rPr lang="pt-BR" dirty="0" smtClean="0"/>
              <a:t>/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endParaRPr lang="pt-BR" baseline="-25000" dirty="0" smtClean="0"/>
          </a:p>
          <a:p>
            <a:pPr lvl="3"/>
            <a:r>
              <a:rPr lang="pt-BR" dirty="0" smtClean="0"/>
              <a:t>O índice DC refere-se a valor de A definido em um ponto da curva na região de operação.</a:t>
            </a:r>
          </a:p>
          <a:p>
            <a:pPr lvl="2"/>
            <a:r>
              <a:rPr lang="el-GR" dirty="0" smtClean="0"/>
              <a:t>α</a:t>
            </a:r>
            <a:r>
              <a:rPr lang="pt-BR" baseline="-25000" dirty="0" smtClean="0"/>
              <a:t>AC</a:t>
            </a:r>
            <a:r>
              <a:rPr lang="pt-BR" dirty="0" smtClean="0"/>
              <a:t> = </a:t>
            </a:r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C-majoritários</a:t>
            </a:r>
            <a:r>
              <a:rPr lang="pt-BR" dirty="0" smtClean="0"/>
              <a:t>/</a:t>
            </a:r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endParaRPr lang="pt-BR" baseline="-25000" dirty="0" smtClean="0"/>
          </a:p>
          <a:p>
            <a:pPr lvl="3"/>
            <a:r>
              <a:rPr lang="pt-BR" dirty="0" smtClean="0"/>
              <a:t>O índice AC refere-se a variação de I</a:t>
            </a:r>
            <a:r>
              <a:rPr lang="pt-BR" baseline="-25000" dirty="0" smtClean="0"/>
              <a:t>C</a:t>
            </a:r>
            <a:r>
              <a:rPr lang="pt-BR" dirty="0" smtClean="0"/>
              <a:t> em relação a I</a:t>
            </a:r>
            <a:r>
              <a:rPr lang="pt-BR" baseline="-25000" dirty="0" smtClean="0"/>
              <a:t>E</a:t>
            </a:r>
            <a:r>
              <a:rPr lang="pt-BR" dirty="0" smtClean="0"/>
              <a:t> em um ponto da curva na região de operação (para um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 específico).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pt-BR" dirty="0" smtClean="0"/>
              <a:t>Ou seja: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endParaRPr lang="pt-BR" baseline="-25000" dirty="0" smtClean="0"/>
          </a:p>
          <a:p>
            <a:pPr lvl="1"/>
            <a:r>
              <a:rPr lang="pt-BR" dirty="0" smtClean="0"/>
              <a:t>Geralmente</a:t>
            </a:r>
          </a:p>
          <a:p>
            <a:pPr lvl="2"/>
            <a:r>
              <a:rPr lang="el-GR" dirty="0" smtClean="0"/>
              <a:t>α</a:t>
            </a:r>
            <a:r>
              <a:rPr lang="pt-BR" baseline="-25000" dirty="0" smtClean="0"/>
              <a:t>DC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baseline="-25000" dirty="0" smtClean="0"/>
              <a:t>AC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endParaRPr lang="pt-BR" dirty="0" smtClean="0"/>
          </a:p>
          <a:p>
            <a:pPr lvl="1"/>
            <a:r>
              <a:rPr lang="pt-BR" dirty="0" smtClean="0">
                <a:sym typeface="Wingdings 2"/>
              </a:rPr>
              <a:t>Lembrando que:</a:t>
            </a:r>
          </a:p>
          <a:p>
            <a:pPr lvl="2"/>
            <a:r>
              <a:rPr lang="pt-BR" dirty="0" smtClean="0">
                <a:sym typeface="Wingdings 2"/>
              </a:rPr>
              <a:t>Lei das correntes: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E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</a:t>
            </a:r>
            <a:r>
              <a:rPr lang="pt-BR" dirty="0" smtClean="0">
                <a:sym typeface="Wingdings 2"/>
              </a:rPr>
              <a:t> +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B</a:t>
            </a:r>
            <a:endParaRPr lang="pt-BR" baseline="-25000" dirty="0" smtClean="0">
              <a:sym typeface="Wingdings 2"/>
            </a:endParaRPr>
          </a:p>
          <a:p>
            <a:pPr lvl="2"/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E</a:t>
            </a:r>
            <a:r>
              <a:rPr lang="pt-BR" dirty="0" smtClean="0">
                <a:sym typeface="Wingdings 2"/>
              </a:rPr>
              <a:t> ≈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C</a:t>
            </a:r>
            <a:endParaRPr lang="pt-BR" baseline="-25000" dirty="0" smtClean="0">
              <a:sym typeface="Wingdings 2"/>
            </a:endParaRPr>
          </a:p>
          <a:p>
            <a:pPr lvl="1"/>
            <a:r>
              <a:rPr lang="pt-BR" dirty="0" smtClean="0">
                <a:sym typeface="Wingdings 2"/>
              </a:rPr>
              <a:t>Então: (para efeitos de análise):</a:t>
            </a:r>
          </a:p>
          <a:p>
            <a:pPr lvl="2"/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B</a:t>
            </a:r>
            <a:r>
              <a:rPr lang="pt-BR" dirty="0" smtClean="0">
                <a:sym typeface="Wingdings 2"/>
              </a:rPr>
              <a:t> ≈ zero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218" y="270892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5698" y="270892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218" y="270892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5698" y="270892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lipse 5"/>
          <p:cNvSpPr/>
          <p:nvPr/>
        </p:nvSpPr>
        <p:spPr>
          <a:xfrm>
            <a:off x="467544" y="3573016"/>
            <a:ext cx="1872000" cy="144016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4788024" y="3573016"/>
            <a:ext cx="1872208" cy="144016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146498" y="5579948"/>
            <a:ext cx="6809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Seção de excitação ou Seção de entrada ou Seção de ativação</a:t>
            </a:r>
          </a:p>
          <a:p>
            <a:pPr algn="ctr"/>
            <a:r>
              <a:rPr lang="pt-BR" dirty="0" smtClean="0">
                <a:latin typeface="Constantia" pitchFamily="18" charset="0"/>
              </a:rPr>
              <a:t>(lembre-se de que polarizamos diretamente a junção </a:t>
            </a:r>
            <a:r>
              <a:rPr lang="pt-BR" dirty="0" err="1" smtClean="0">
                <a:latin typeface="Constantia" pitchFamily="18" charset="0"/>
              </a:rPr>
              <a:t>base-emissor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218" y="270892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5698" y="270892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lipse 5"/>
          <p:cNvSpPr/>
          <p:nvPr/>
        </p:nvSpPr>
        <p:spPr>
          <a:xfrm>
            <a:off x="1835696" y="2564904"/>
            <a:ext cx="1872000" cy="2448272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6156176" y="2564904"/>
            <a:ext cx="1872208" cy="2448272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169783" y="5579948"/>
            <a:ext cx="6763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Seção de Saída</a:t>
            </a:r>
          </a:p>
          <a:p>
            <a:pPr algn="ctr"/>
            <a:r>
              <a:rPr lang="pt-BR" dirty="0" smtClean="0">
                <a:latin typeface="Constantia" pitchFamily="18" charset="0"/>
              </a:rPr>
              <a:t>(lembre-se de que polarizamos reversamente a junção </a:t>
            </a:r>
            <a:r>
              <a:rPr lang="pt-BR" dirty="0" err="1" smtClean="0">
                <a:latin typeface="Constantia" pitchFamily="18" charset="0"/>
              </a:rPr>
              <a:t>coletor-base</a:t>
            </a:r>
            <a:endParaRPr lang="pt-BR" dirty="0" smtClean="0">
              <a:latin typeface="Constantia" pitchFamily="18" charset="0"/>
            </a:endParaRPr>
          </a:p>
          <a:p>
            <a:pPr algn="ctr"/>
            <a:r>
              <a:rPr lang="pt-BR" dirty="0" smtClean="0">
                <a:latin typeface="Constantia" pitchFamily="18" charset="0"/>
              </a:rPr>
              <a:t>através da tensão coletor-emissor)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Corrente da base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base-emissor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6" name="emissor-comum-ib_x_vbe.jpg" descr="G:\Cursos\Eletrônica\figuras\emissor-comum-ib_x_v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200" y="3002400"/>
            <a:ext cx="3634740" cy="35090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01099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4171238" y="270892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10"/>
          <p:cNvGrpSpPr/>
          <p:nvPr/>
        </p:nvGrpSpPr>
        <p:grpSpPr>
          <a:xfrm>
            <a:off x="2155014" y="2699628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" name="Grupo 13"/>
          <p:cNvGrpSpPr/>
          <p:nvPr/>
        </p:nvGrpSpPr>
        <p:grpSpPr>
          <a:xfrm>
            <a:off x="2155014" y="3212976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16"/>
          <p:cNvGrpSpPr/>
          <p:nvPr/>
        </p:nvGrpSpPr>
        <p:grpSpPr>
          <a:xfrm>
            <a:off x="3739190" y="2708920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" name="Grupo 19"/>
          <p:cNvGrpSpPr/>
          <p:nvPr/>
        </p:nvGrpSpPr>
        <p:grpSpPr>
          <a:xfrm>
            <a:off x="2587062" y="2843644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" name="Grupo 22"/>
          <p:cNvGrpSpPr/>
          <p:nvPr/>
        </p:nvGrpSpPr>
        <p:grpSpPr>
          <a:xfrm>
            <a:off x="3019110" y="2708920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25"/>
          <p:cNvGrpSpPr/>
          <p:nvPr/>
        </p:nvGrpSpPr>
        <p:grpSpPr>
          <a:xfrm>
            <a:off x="3307142" y="2915652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28"/>
          <p:cNvGrpSpPr/>
          <p:nvPr/>
        </p:nvGrpSpPr>
        <p:grpSpPr>
          <a:xfrm>
            <a:off x="2587062" y="3275692"/>
            <a:ext cx="288032" cy="441340"/>
            <a:chOff x="1907704" y="3923764"/>
            <a:chExt cx="288032" cy="441340"/>
          </a:xfrm>
        </p:grpSpPr>
        <p:sp>
          <p:nvSpPr>
            <p:cNvPr id="30" name="Elipse 2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31"/>
          <p:cNvGrpSpPr/>
          <p:nvPr/>
        </p:nvGrpSpPr>
        <p:grpSpPr>
          <a:xfrm>
            <a:off x="2299030" y="3563724"/>
            <a:ext cx="288032" cy="441340"/>
            <a:chOff x="1907704" y="3923764"/>
            <a:chExt cx="288032" cy="441340"/>
          </a:xfrm>
        </p:grpSpPr>
        <p:sp>
          <p:nvSpPr>
            <p:cNvPr id="33" name="Elipse 3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34"/>
          <p:cNvGrpSpPr/>
          <p:nvPr/>
        </p:nvGrpSpPr>
        <p:grpSpPr>
          <a:xfrm>
            <a:off x="2947102" y="3059668"/>
            <a:ext cx="288032" cy="441340"/>
            <a:chOff x="1907704" y="3923764"/>
            <a:chExt cx="288032" cy="441340"/>
          </a:xfrm>
        </p:grpSpPr>
        <p:sp>
          <p:nvSpPr>
            <p:cNvPr id="36" name="Elipse 3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37"/>
          <p:cNvGrpSpPr/>
          <p:nvPr/>
        </p:nvGrpSpPr>
        <p:grpSpPr>
          <a:xfrm>
            <a:off x="3667182" y="3131676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40"/>
          <p:cNvGrpSpPr/>
          <p:nvPr/>
        </p:nvGrpSpPr>
        <p:grpSpPr>
          <a:xfrm>
            <a:off x="2875094" y="3563724"/>
            <a:ext cx="288032" cy="441340"/>
            <a:chOff x="1907704" y="3923764"/>
            <a:chExt cx="288032" cy="441340"/>
          </a:xfrm>
        </p:grpSpPr>
        <p:sp>
          <p:nvSpPr>
            <p:cNvPr id="42" name="Elipse 4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9" name="Grupo 43"/>
          <p:cNvGrpSpPr/>
          <p:nvPr/>
        </p:nvGrpSpPr>
        <p:grpSpPr>
          <a:xfrm>
            <a:off x="3235134" y="3275692"/>
            <a:ext cx="288032" cy="441340"/>
            <a:chOff x="1907704" y="3923764"/>
            <a:chExt cx="288032" cy="441340"/>
          </a:xfrm>
        </p:grpSpPr>
        <p:sp>
          <p:nvSpPr>
            <p:cNvPr id="45" name="Elipse 4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5" name="Grupo 46"/>
          <p:cNvGrpSpPr/>
          <p:nvPr/>
        </p:nvGrpSpPr>
        <p:grpSpPr>
          <a:xfrm>
            <a:off x="3379150" y="3563724"/>
            <a:ext cx="288032" cy="441340"/>
            <a:chOff x="1907704" y="3923764"/>
            <a:chExt cx="288032" cy="441340"/>
          </a:xfrm>
        </p:grpSpPr>
        <p:sp>
          <p:nvSpPr>
            <p:cNvPr id="48" name="Elipse 4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8" name="Grupo 49"/>
          <p:cNvGrpSpPr/>
          <p:nvPr/>
        </p:nvGrpSpPr>
        <p:grpSpPr>
          <a:xfrm>
            <a:off x="3811198" y="3501008"/>
            <a:ext cx="288032" cy="441340"/>
            <a:chOff x="1907704" y="3923764"/>
            <a:chExt cx="288032" cy="441340"/>
          </a:xfrm>
        </p:grpSpPr>
        <p:sp>
          <p:nvSpPr>
            <p:cNvPr id="51" name="Elipse 5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53" name="Retângulo 52"/>
          <p:cNvSpPr/>
          <p:nvPr/>
        </p:nvSpPr>
        <p:spPr>
          <a:xfrm>
            <a:off x="489131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31" name="Grupo 56"/>
          <p:cNvGrpSpPr/>
          <p:nvPr/>
        </p:nvGrpSpPr>
        <p:grpSpPr>
          <a:xfrm>
            <a:off x="5035334" y="29969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4" name="Grupo 59"/>
          <p:cNvGrpSpPr/>
          <p:nvPr/>
        </p:nvGrpSpPr>
        <p:grpSpPr>
          <a:xfrm>
            <a:off x="6619510" y="2718212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7" name="Grupo 62"/>
          <p:cNvGrpSpPr/>
          <p:nvPr/>
        </p:nvGrpSpPr>
        <p:grpSpPr>
          <a:xfrm>
            <a:off x="5467382" y="2708920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8" name="Grupo 65"/>
          <p:cNvGrpSpPr/>
          <p:nvPr/>
        </p:nvGrpSpPr>
        <p:grpSpPr>
          <a:xfrm>
            <a:off x="6115454" y="2636912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9" name="Grupo 68"/>
          <p:cNvGrpSpPr/>
          <p:nvPr/>
        </p:nvGrpSpPr>
        <p:grpSpPr>
          <a:xfrm>
            <a:off x="6259470" y="313167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0" name="Grupo 71"/>
          <p:cNvGrpSpPr/>
          <p:nvPr/>
        </p:nvGrpSpPr>
        <p:grpSpPr>
          <a:xfrm>
            <a:off x="5611398" y="3068960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3" name="Grupo 74"/>
          <p:cNvGrpSpPr/>
          <p:nvPr/>
        </p:nvGrpSpPr>
        <p:grpSpPr>
          <a:xfrm>
            <a:off x="5179350" y="357301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6" name="Grupo 83"/>
          <p:cNvGrpSpPr/>
          <p:nvPr/>
        </p:nvGrpSpPr>
        <p:grpSpPr>
          <a:xfrm>
            <a:off x="5755414" y="3573016"/>
            <a:ext cx="288032" cy="441340"/>
            <a:chOff x="1907704" y="3923764"/>
            <a:chExt cx="288032" cy="441340"/>
          </a:xfrm>
        </p:grpSpPr>
        <p:sp>
          <p:nvSpPr>
            <p:cNvPr id="85" name="Elipse 8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86" name="CaixaDeTexto 8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9" name="Grupo 89"/>
          <p:cNvGrpSpPr/>
          <p:nvPr/>
        </p:nvGrpSpPr>
        <p:grpSpPr>
          <a:xfrm>
            <a:off x="6259470" y="3573016"/>
            <a:ext cx="288032" cy="441340"/>
            <a:chOff x="1907704" y="3923764"/>
            <a:chExt cx="288032" cy="441340"/>
          </a:xfrm>
        </p:grpSpPr>
        <p:sp>
          <p:nvSpPr>
            <p:cNvPr id="91" name="Elipse 9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2" name="CaixaDeTexto 9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52" name="Grupo 92"/>
          <p:cNvGrpSpPr/>
          <p:nvPr/>
        </p:nvGrpSpPr>
        <p:grpSpPr>
          <a:xfrm>
            <a:off x="6691518" y="3284984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55" name="Grupo 95"/>
          <p:cNvGrpSpPr/>
          <p:nvPr/>
        </p:nvGrpSpPr>
        <p:grpSpPr>
          <a:xfrm>
            <a:off x="4531278" y="3563724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2" name="Grupo 98"/>
          <p:cNvGrpSpPr/>
          <p:nvPr/>
        </p:nvGrpSpPr>
        <p:grpSpPr>
          <a:xfrm>
            <a:off x="4315254" y="3203684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5" name="Grupo 101"/>
          <p:cNvGrpSpPr/>
          <p:nvPr/>
        </p:nvGrpSpPr>
        <p:grpSpPr>
          <a:xfrm>
            <a:off x="4603286" y="2843644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8" name="Grupo 104"/>
          <p:cNvGrpSpPr/>
          <p:nvPr/>
        </p:nvGrpSpPr>
        <p:grpSpPr>
          <a:xfrm>
            <a:off x="4243246" y="2636912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08" name="CaixaDeTexto 107"/>
          <p:cNvSpPr txBox="1"/>
          <p:nvPr/>
        </p:nvSpPr>
        <p:spPr>
          <a:xfrm>
            <a:off x="1979712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09" name="CaixaDeTexto 108"/>
          <p:cNvSpPr txBox="1"/>
          <p:nvPr/>
        </p:nvSpPr>
        <p:spPr>
          <a:xfrm>
            <a:off x="4389512" y="234888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0" name="CaixaDeTexto 109"/>
          <p:cNvSpPr txBox="1"/>
          <p:nvPr/>
        </p:nvSpPr>
        <p:spPr>
          <a:xfrm>
            <a:off x="6732240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1" name="Retângulo 110"/>
          <p:cNvSpPr/>
          <p:nvPr/>
        </p:nvSpPr>
        <p:spPr>
          <a:xfrm>
            <a:off x="201099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2" name="Retângulo 111"/>
          <p:cNvSpPr/>
          <p:nvPr/>
        </p:nvSpPr>
        <p:spPr>
          <a:xfrm>
            <a:off x="4171238" y="486916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5" name="Retângulo 154"/>
          <p:cNvSpPr/>
          <p:nvPr/>
        </p:nvSpPr>
        <p:spPr>
          <a:xfrm>
            <a:off x="489131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1" name="Grupo 155"/>
          <p:cNvGrpSpPr/>
          <p:nvPr/>
        </p:nvGrpSpPr>
        <p:grpSpPr>
          <a:xfrm>
            <a:off x="4315254" y="5157192"/>
            <a:ext cx="288032" cy="441340"/>
            <a:chOff x="1907704" y="3923764"/>
            <a:chExt cx="288032" cy="441340"/>
          </a:xfrm>
        </p:grpSpPr>
        <p:sp>
          <p:nvSpPr>
            <p:cNvPr id="157" name="Elipse 15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58" name="CaixaDeTexto 15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4" name="Grupo 167"/>
          <p:cNvGrpSpPr/>
          <p:nvPr/>
        </p:nvGrpSpPr>
        <p:grpSpPr>
          <a:xfrm>
            <a:off x="4531278" y="5363924"/>
            <a:ext cx="288032" cy="441340"/>
            <a:chOff x="1907704" y="3923764"/>
            <a:chExt cx="288032" cy="441340"/>
          </a:xfrm>
        </p:grpSpPr>
        <p:sp>
          <p:nvSpPr>
            <p:cNvPr id="169" name="Elipse 16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0" name="CaixaDeTexto 16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7" name="Grupo 170"/>
          <p:cNvGrpSpPr/>
          <p:nvPr/>
        </p:nvGrpSpPr>
        <p:grpSpPr>
          <a:xfrm>
            <a:off x="4459270" y="4787860"/>
            <a:ext cx="288032" cy="441340"/>
            <a:chOff x="1907704" y="3923764"/>
            <a:chExt cx="288032" cy="441340"/>
          </a:xfrm>
        </p:grpSpPr>
        <p:sp>
          <p:nvSpPr>
            <p:cNvPr id="172" name="Elipse 17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3" name="CaixaDeTexto 17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0" name="Grupo 173"/>
          <p:cNvGrpSpPr/>
          <p:nvPr/>
        </p:nvGrpSpPr>
        <p:grpSpPr>
          <a:xfrm>
            <a:off x="4387262" y="5733256"/>
            <a:ext cx="288032" cy="441340"/>
            <a:chOff x="1907704" y="3923764"/>
            <a:chExt cx="288032" cy="441340"/>
          </a:xfrm>
        </p:grpSpPr>
        <p:sp>
          <p:nvSpPr>
            <p:cNvPr id="175" name="Elipse 17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6" name="CaixaDeTexto 17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4" name="Grupo 185"/>
          <p:cNvGrpSpPr/>
          <p:nvPr/>
        </p:nvGrpSpPr>
        <p:grpSpPr>
          <a:xfrm>
            <a:off x="2443046" y="5661248"/>
            <a:ext cx="288032" cy="441340"/>
            <a:chOff x="1907704" y="3923764"/>
            <a:chExt cx="288032" cy="441340"/>
          </a:xfrm>
        </p:grpSpPr>
        <p:sp>
          <p:nvSpPr>
            <p:cNvPr id="187" name="Elipse 18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88" name="CaixaDeTexto 18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5" name="Grupo 188"/>
          <p:cNvGrpSpPr/>
          <p:nvPr/>
        </p:nvGrpSpPr>
        <p:grpSpPr>
          <a:xfrm>
            <a:off x="2155014" y="5219908"/>
            <a:ext cx="288032" cy="441340"/>
            <a:chOff x="1907704" y="3923764"/>
            <a:chExt cx="288032" cy="441340"/>
          </a:xfrm>
        </p:grpSpPr>
        <p:sp>
          <p:nvSpPr>
            <p:cNvPr id="190" name="Elipse 18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1" name="CaixaDeTexto 19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6" name="Grupo 191"/>
          <p:cNvGrpSpPr/>
          <p:nvPr/>
        </p:nvGrpSpPr>
        <p:grpSpPr>
          <a:xfrm>
            <a:off x="2515054" y="4869160"/>
            <a:ext cx="288032" cy="441340"/>
            <a:chOff x="1907704" y="3923764"/>
            <a:chExt cx="288032" cy="441340"/>
          </a:xfrm>
        </p:grpSpPr>
        <p:sp>
          <p:nvSpPr>
            <p:cNvPr id="193" name="Elipse 19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4" name="CaixaDeTexto 19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7" name="Grupo 194"/>
          <p:cNvGrpSpPr/>
          <p:nvPr/>
        </p:nvGrpSpPr>
        <p:grpSpPr>
          <a:xfrm>
            <a:off x="2083006" y="4797152"/>
            <a:ext cx="288032" cy="441340"/>
            <a:chOff x="1907704" y="3923764"/>
            <a:chExt cx="288032" cy="441340"/>
          </a:xfrm>
        </p:grpSpPr>
        <p:sp>
          <p:nvSpPr>
            <p:cNvPr id="196" name="Elipse 19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7" name="CaixaDeTexto 19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98" name="CaixaDeTexto 197"/>
          <p:cNvSpPr txBox="1"/>
          <p:nvPr/>
        </p:nvSpPr>
        <p:spPr>
          <a:xfrm>
            <a:off x="1979712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99" name="CaixaDeTexto 198"/>
          <p:cNvSpPr txBox="1"/>
          <p:nvPr/>
        </p:nvSpPr>
        <p:spPr>
          <a:xfrm>
            <a:off x="4389512" y="450912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00" name="CaixaDeTexto 199"/>
          <p:cNvSpPr txBox="1"/>
          <p:nvPr/>
        </p:nvSpPr>
        <p:spPr>
          <a:xfrm>
            <a:off x="6732240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grpSp>
        <p:nvGrpSpPr>
          <p:cNvPr id="60" name="Grupo 200"/>
          <p:cNvGrpSpPr/>
          <p:nvPr/>
        </p:nvGrpSpPr>
        <p:grpSpPr>
          <a:xfrm>
            <a:off x="2659070" y="5301208"/>
            <a:ext cx="288032" cy="441340"/>
            <a:chOff x="1907704" y="3923764"/>
            <a:chExt cx="288032" cy="441340"/>
          </a:xfrm>
        </p:grpSpPr>
        <p:sp>
          <p:nvSpPr>
            <p:cNvPr id="202" name="Elipse 20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3" name="CaixaDeTexto 20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3" name="Grupo 203"/>
          <p:cNvGrpSpPr/>
          <p:nvPr/>
        </p:nvGrpSpPr>
        <p:grpSpPr>
          <a:xfrm>
            <a:off x="2083006" y="5723964"/>
            <a:ext cx="288032" cy="441340"/>
            <a:chOff x="1907704" y="3923764"/>
            <a:chExt cx="288032" cy="441340"/>
          </a:xfrm>
        </p:grpSpPr>
        <p:sp>
          <p:nvSpPr>
            <p:cNvPr id="205" name="Elipse 20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6" name="CaixaDeTexto 20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8" name="Grupo 206"/>
          <p:cNvGrpSpPr/>
          <p:nvPr/>
        </p:nvGrpSpPr>
        <p:grpSpPr>
          <a:xfrm>
            <a:off x="2875094" y="5723964"/>
            <a:ext cx="288032" cy="441340"/>
            <a:chOff x="1907704" y="3923764"/>
            <a:chExt cx="288032" cy="441340"/>
          </a:xfrm>
        </p:grpSpPr>
        <p:sp>
          <p:nvSpPr>
            <p:cNvPr id="208" name="Elipse 20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9" name="CaixaDeTexto 20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1" name="Grupo 209"/>
          <p:cNvGrpSpPr/>
          <p:nvPr/>
        </p:nvGrpSpPr>
        <p:grpSpPr>
          <a:xfrm>
            <a:off x="3451158" y="5723964"/>
            <a:ext cx="288032" cy="441340"/>
            <a:chOff x="1907704" y="3923764"/>
            <a:chExt cx="288032" cy="441340"/>
          </a:xfrm>
        </p:grpSpPr>
        <p:sp>
          <p:nvSpPr>
            <p:cNvPr id="211" name="Elipse 21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2" name="CaixaDeTexto 21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4" name="Grupo 212"/>
          <p:cNvGrpSpPr/>
          <p:nvPr/>
        </p:nvGrpSpPr>
        <p:grpSpPr>
          <a:xfrm>
            <a:off x="3811198" y="5579948"/>
            <a:ext cx="288032" cy="441340"/>
            <a:chOff x="1907704" y="3923764"/>
            <a:chExt cx="288032" cy="441340"/>
          </a:xfrm>
        </p:grpSpPr>
        <p:sp>
          <p:nvSpPr>
            <p:cNvPr id="214" name="Elipse 21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5" name="CaixaDeTexto 21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7" name="Grupo 215"/>
          <p:cNvGrpSpPr/>
          <p:nvPr/>
        </p:nvGrpSpPr>
        <p:grpSpPr>
          <a:xfrm>
            <a:off x="3595174" y="5157192"/>
            <a:ext cx="288032" cy="441340"/>
            <a:chOff x="1907704" y="3923764"/>
            <a:chExt cx="288032" cy="441340"/>
          </a:xfrm>
        </p:grpSpPr>
        <p:sp>
          <p:nvSpPr>
            <p:cNvPr id="217" name="Elipse 21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8" name="CaixaDeTexto 21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8" name="Grupo 218"/>
          <p:cNvGrpSpPr/>
          <p:nvPr/>
        </p:nvGrpSpPr>
        <p:grpSpPr>
          <a:xfrm>
            <a:off x="3811198" y="4797152"/>
            <a:ext cx="288032" cy="441340"/>
            <a:chOff x="1907704" y="3923764"/>
            <a:chExt cx="288032" cy="441340"/>
          </a:xfrm>
        </p:grpSpPr>
        <p:sp>
          <p:nvSpPr>
            <p:cNvPr id="220" name="Elipse 21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1" name="CaixaDeTexto 22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9" name="Grupo 221"/>
          <p:cNvGrpSpPr/>
          <p:nvPr/>
        </p:nvGrpSpPr>
        <p:grpSpPr>
          <a:xfrm>
            <a:off x="3163126" y="5435932"/>
            <a:ext cx="288032" cy="441340"/>
            <a:chOff x="1907704" y="3923764"/>
            <a:chExt cx="288032" cy="441340"/>
          </a:xfrm>
        </p:grpSpPr>
        <p:sp>
          <p:nvSpPr>
            <p:cNvPr id="223" name="Elipse 22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4" name="CaixaDeTexto 22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0" name="Grupo 224"/>
          <p:cNvGrpSpPr/>
          <p:nvPr/>
        </p:nvGrpSpPr>
        <p:grpSpPr>
          <a:xfrm>
            <a:off x="3379150" y="4869160"/>
            <a:ext cx="288032" cy="441340"/>
            <a:chOff x="1907704" y="3923764"/>
            <a:chExt cx="288032" cy="441340"/>
          </a:xfrm>
        </p:grpSpPr>
        <p:sp>
          <p:nvSpPr>
            <p:cNvPr id="226" name="Elipse 22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7" name="CaixaDeTexto 22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1" name="Grupo 227"/>
          <p:cNvGrpSpPr/>
          <p:nvPr/>
        </p:nvGrpSpPr>
        <p:grpSpPr>
          <a:xfrm>
            <a:off x="3019110" y="4725144"/>
            <a:ext cx="288032" cy="441340"/>
            <a:chOff x="1907704" y="3923764"/>
            <a:chExt cx="288032" cy="441340"/>
          </a:xfrm>
        </p:grpSpPr>
        <p:sp>
          <p:nvSpPr>
            <p:cNvPr id="229" name="Elipse 22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0" name="CaixaDeTexto 22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2" name="Grupo 230"/>
          <p:cNvGrpSpPr/>
          <p:nvPr/>
        </p:nvGrpSpPr>
        <p:grpSpPr>
          <a:xfrm>
            <a:off x="3019110" y="5075892"/>
            <a:ext cx="288032" cy="441340"/>
            <a:chOff x="1907704" y="3923764"/>
            <a:chExt cx="288032" cy="441340"/>
          </a:xfrm>
        </p:grpSpPr>
        <p:sp>
          <p:nvSpPr>
            <p:cNvPr id="232" name="Elipse 23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3" name="CaixaDeTexto 23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3" name="Grupo 233"/>
          <p:cNvGrpSpPr/>
          <p:nvPr/>
        </p:nvGrpSpPr>
        <p:grpSpPr>
          <a:xfrm>
            <a:off x="5035334" y="5219908"/>
            <a:ext cx="288032" cy="441340"/>
            <a:chOff x="1907704" y="3923764"/>
            <a:chExt cx="288032" cy="441340"/>
          </a:xfrm>
        </p:grpSpPr>
        <p:sp>
          <p:nvSpPr>
            <p:cNvPr id="235" name="Elipse 23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6" name="CaixaDeTexto 23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4" name="Grupo 239"/>
          <p:cNvGrpSpPr/>
          <p:nvPr/>
        </p:nvGrpSpPr>
        <p:grpSpPr>
          <a:xfrm>
            <a:off x="5899430" y="4869160"/>
            <a:ext cx="288032" cy="441340"/>
            <a:chOff x="1907704" y="3923764"/>
            <a:chExt cx="288032" cy="441340"/>
          </a:xfrm>
        </p:grpSpPr>
        <p:sp>
          <p:nvSpPr>
            <p:cNvPr id="241" name="Elipse 24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2" name="CaixaDeTexto 24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5" name="Grupo 242"/>
          <p:cNvGrpSpPr/>
          <p:nvPr/>
        </p:nvGrpSpPr>
        <p:grpSpPr>
          <a:xfrm>
            <a:off x="5323366" y="4787860"/>
            <a:ext cx="288032" cy="441340"/>
            <a:chOff x="1907704" y="3923764"/>
            <a:chExt cx="288032" cy="441340"/>
          </a:xfrm>
        </p:grpSpPr>
        <p:sp>
          <p:nvSpPr>
            <p:cNvPr id="244" name="Elipse 24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5" name="CaixaDeTexto 24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6" name="Grupo 245"/>
          <p:cNvGrpSpPr/>
          <p:nvPr/>
        </p:nvGrpSpPr>
        <p:grpSpPr>
          <a:xfrm>
            <a:off x="5539390" y="5229200"/>
            <a:ext cx="288032" cy="441340"/>
            <a:chOff x="1907704" y="3923764"/>
            <a:chExt cx="288032" cy="441340"/>
          </a:xfrm>
        </p:grpSpPr>
        <p:sp>
          <p:nvSpPr>
            <p:cNvPr id="247" name="Elipse 24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8" name="CaixaDeTexto 24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7" name="Grupo 248"/>
          <p:cNvGrpSpPr/>
          <p:nvPr/>
        </p:nvGrpSpPr>
        <p:grpSpPr>
          <a:xfrm>
            <a:off x="5179350" y="5723964"/>
            <a:ext cx="288032" cy="441340"/>
            <a:chOff x="1907704" y="3923764"/>
            <a:chExt cx="288032" cy="441340"/>
          </a:xfrm>
        </p:grpSpPr>
        <p:sp>
          <p:nvSpPr>
            <p:cNvPr id="250" name="Elipse 24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1" name="CaixaDeTexto 25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8" name="Grupo 251"/>
          <p:cNvGrpSpPr/>
          <p:nvPr/>
        </p:nvGrpSpPr>
        <p:grpSpPr>
          <a:xfrm>
            <a:off x="5755414" y="5723964"/>
            <a:ext cx="288032" cy="441340"/>
            <a:chOff x="1907704" y="3923764"/>
            <a:chExt cx="288032" cy="441340"/>
          </a:xfrm>
        </p:grpSpPr>
        <p:sp>
          <p:nvSpPr>
            <p:cNvPr id="253" name="Elipse 25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4" name="CaixaDeTexto 25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9" name="Grupo 254"/>
          <p:cNvGrpSpPr/>
          <p:nvPr/>
        </p:nvGrpSpPr>
        <p:grpSpPr>
          <a:xfrm>
            <a:off x="6331478" y="5723964"/>
            <a:ext cx="288032" cy="441340"/>
            <a:chOff x="1907704" y="3923764"/>
            <a:chExt cx="288032" cy="441340"/>
          </a:xfrm>
        </p:grpSpPr>
        <p:sp>
          <p:nvSpPr>
            <p:cNvPr id="256" name="Elipse 25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7" name="CaixaDeTexto 25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0" name="Grupo 257"/>
          <p:cNvGrpSpPr/>
          <p:nvPr/>
        </p:nvGrpSpPr>
        <p:grpSpPr>
          <a:xfrm>
            <a:off x="6691518" y="5373216"/>
            <a:ext cx="288032" cy="441340"/>
            <a:chOff x="1907704" y="3923764"/>
            <a:chExt cx="288032" cy="441340"/>
          </a:xfrm>
        </p:grpSpPr>
        <p:sp>
          <p:nvSpPr>
            <p:cNvPr id="259" name="Elipse 25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0" name="CaixaDeTexto 25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1" name="Grupo 260"/>
          <p:cNvGrpSpPr/>
          <p:nvPr/>
        </p:nvGrpSpPr>
        <p:grpSpPr>
          <a:xfrm>
            <a:off x="6187462" y="5219908"/>
            <a:ext cx="288032" cy="441340"/>
            <a:chOff x="1907704" y="3923764"/>
            <a:chExt cx="288032" cy="441340"/>
          </a:xfrm>
        </p:grpSpPr>
        <p:sp>
          <p:nvSpPr>
            <p:cNvPr id="262" name="Elipse 26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3" name="CaixaDeTexto 26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2" name="Grupo 263"/>
          <p:cNvGrpSpPr/>
          <p:nvPr/>
        </p:nvGrpSpPr>
        <p:grpSpPr>
          <a:xfrm>
            <a:off x="6691518" y="4797152"/>
            <a:ext cx="288032" cy="441340"/>
            <a:chOff x="1907704" y="3923764"/>
            <a:chExt cx="288032" cy="441340"/>
          </a:xfrm>
        </p:grpSpPr>
        <p:sp>
          <p:nvSpPr>
            <p:cNvPr id="265" name="Elipse 26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6" name="CaixaDeTexto 26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89" name="Elipse 188"/>
          <p:cNvSpPr/>
          <p:nvPr/>
        </p:nvSpPr>
        <p:spPr>
          <a:xfrm>
            <a:off x="1763688" y="2348880"/>
            <a:ext cx="2520280" cy="432048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EMISSOR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Emissor comum</a:t>
            </a:r>
          </a:p>
          <a:p>
            <a:pPr lvl="1"/>
            <a:r>
              <a:rPr lang="pt-BR" dirty="0" smtClean="0"/>
              <a:t>Tensões abaixo de um patamar não polarizam diretamente a junção </a:t>
            </a:r>
            <a:r>
              <a:rPr lang="pt-BR" dirty="0" err="1" smtClean="0"/>
              <a:t>base-emissor</a:t>
            </a:r>
            <a:r>
              <a:rPr lang="pt-BR" dirty="0" smtClean="0"/>
              <a:t>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).</a:t>
            </a:r>
          </a:p>
          <a:p>
            <a:pPr lvl="2"/>
            <a:r>
              <a:rPr lang="pt-BR" dirty="0" smtClean="0"/>
              <a:t>Semelhante ao diodo.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Independente</a:t>
            </a:r>
            <a:r>
              <a:rPr lang="pt-BR" dirty="0" smtClean="0"/>
              <a:t> da tensão na junção coletor-emissor.</a:t>
            </a:r>
          </a:p>
          <a:p>
            <a:pPr lvl="3"/>
            <a:r>
              <a:rPr lang="pt-BR" dirty="0" smtClean="0"/>
              <a:t>Desde que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&gt;0)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veremos a seguir.</a:t>
            </a:r>
          </a:p>
          <a:p>
            <a:pPr lvl="2"/>
            <a:r>
              <a:rPr lang="pt-BR" dirty="0" smtClean="0"/>
              <a:t>Corrente na base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) é forçada a quase zero.</a:t>
            </a:r>
          </a:p>
          <a:p>
            <a:pPr lvl="1"/>
            <a:r>
              <a:rPr lang="pt-BR" dirty="0" smtClean="0"/>
              <a:t>A partir desse patamar, a corrente sofre influência da tensão na junção coletor-emissor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).</a:t>
            </a:r>
          </a:p>
          <a:p>
            <a:pPr lvl="1"/>
            <a:r>
              <a:rPr lang="pt-BR" dirty="0" smtClean="0"/>
              <a:t>“Geralmente”, podemos assumir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=0,7 como tensão para “ligar” o transistor.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Corrente da base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</a:t>
            </a:r>
            <a:r>
              <a:rPr lang="pt-BR" dirty="0" err="1" smtClean="0"/>
              <a:t>base-emissor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5" name="base-comum-ie_x_vbe.jpg" descr="G:\Cursos\Eletrônica\figuras\base-comum-ie_x_v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4125" y="3003461"/>
            <a:ext cx="3635765" cy="3510000"/>
          </a:xfrm>
          <a:prstGeom prst="rect">
            <a:avLst/>
          </a:prstGeom>
        </p:spPr>
      </p:pic>
      <p:cxnSp>
        <p:nvCxnSpPr>
          <p:cNvPr id="7" name="Conector reto 6"/>
          <p:cNvCxnSpPr/>
          <p:nvPr/>
        </p:nvCxnSpPr>
        <p:spPr>
          <a:xfrm>
            <a:off x="3059832" y="6165304"/>
            <a:ext cx="1512168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 rot="5400000" flipH="1" flipV="1">
            <a:off x="3167844" y="4761148"/>
            <a:ext cx="2808312" cy="0"/>
          </a:xfrm>
          <a:prstGeom prst="line">
            <a:avLst/>
          </a:prstGeom>
          <a:ln w="508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coletor-emissor.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Emissor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&gt;0)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&lt;0),</a:t>
            </a:r>
          </a:p>
          <a:p>
            <a:pPr lvl="2"/>
            <a:r>
              <a:rPr lang="pt-BR" dirty="0" smtClean="0"/>
              <a:t>Assim</a:t>
            </a:r>
          </a:p>
          <a:p>
            <a:pPr lvl="3"/>
            <a:r>
              <a:rPr lang="pt-BR" dirty="0" smtClean="0"/>
              <a:t>Alguma tensão resultante sobre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produz polarização reversa na junção </a:t>
            </a:r>
            <a:r>
              <a:rPr lang="pt-BR" dirty="0" err="1" smtClean="0"/>
              <a:t>coletor-base</a:t>
            </a:r>
            <a:r>
              <a:rPr lang="pt-BR" dirty="0" smtClean="0"/>
              <a:t> (lei das tensões).</a:t>
            </a:r>
          </a:p>
          <a:p>
            <a:pPr lvl="3"/>
            <a:r>
              <a:rPr lang="pt-BR" dirty="0" smtClean="0"/>
              <a:t>Tensão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CE-sat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Tensão de saturação entre coletor e emissor.</a:t>
            </a:r>
            <a:endParaRPr lang="pt-BR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Emissor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Então</a:t>
            </a:r>
          </a:p>
          <a:p>
            <a:pPr lvl="3"/>
            <a:r>
              <a:rPr lang="pt-BR" dirty="0" smtClean="0"/>
              <a:t>Qualquer pequena variação positiva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provoca aumento exponencial da corrente no coletor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Temos então 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saturação</a:t>
            </a:r>
            <a:r>
              <a:rPr lang="pt-BR" dirty="0" smtClean="0"/>
              <a:t> do transistor.</a:t>
            </a:r>
          </a:p>
          <a:p>
            <a:pPr lvl="3"/>
            <a:r>
              <a:rPr lang="pt-BR" dirty="0" smtClean="0">
                <a:sym typeface="Wingdings 2"/>
              </a:rPr>
              <a:t>Resistência nula na junção “virtual” coletor-emissor.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coletor-emissor.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051720" y="2996952"/>
            <a:ext cx="882040" cy="367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Região de Saturação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Emissor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 a corrente na base é zero, temos uma corrente não-nula no coletor.</a:t>
            </a:r>
          </a:p>
          <a:p>
            <a:pPr lvl="3"/>
            <a:r>
              <a:rPr lang="pt-BR" dirty="0" smtClean="0"/>
              <a:t>Temos que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)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endParaRPr lang="pt-BR" baseline="-25000" dirty="0" smtClean="0"/>
          </a:p>
          <a:p>
            <a:pPr lvl="3"/>
            <a:r>
              <a:rPr lang="pt-BR" dirty="0" smtClean="0"/>
              <a:t>Rearranjando: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[</a:t>
            </a:r>
            <a:r>
              <a:rPr lang="el-GR" dirty="0" smtClean="0"/>
              <a:t>α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/ (1 - </a:t>
            </a:r>
            <a:r>
              <a:rPr lang="el-GR" dirty="0" smtClean="0"/>
              <a:t>α</a:t>
            </a:r>
            <a:r>
              <a:rPr lang="pt-BR" dirty="0" smtClean="0"/>
              <a:t>)] + [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r>
              <a:rPr lang="pt-BR" dirty="0" smtClean="0"/>
              <a:t> / (1 - </a:t>
            </a:r>
            <a:r>
              <a:rPr lang="el-GR" dirty="0" smtClean="0"/>
              <a:t>α</a:t>
            </a:r>
            <a:r>
              <a:rPr lang="pt-BR" dirty="0" smtClean="0"/>
              <a:t>)]</a:t>
            </a:r>
          </a:p>
          <a:p>
            <a:pPr lvl="3"/>
            <a:r>
              <a:rPr lang="pt-BR" dirty="0" smtClean="0"/>
              <a:t>Para a situação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= zero: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r>
              <a:rPr lang="pt-BR" dirty="0" smtClean="0"/>
              <a:t> / (1 - </a:t>
            </a:r>
            <a:r>
              <a:rPr lang="el-GR" dirty="0" smtClean="0"/>
              <a:t>α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Considere um </a:t>
            </a:r>
            <a:r>
              <a:rPr lang="el-GR" dirty="0" smtClean="0"/>
              <a:t>α</a:t>
            </a:r>
            <a:r>
              <a:rPr lang="pt-BR" dirty="0" smtClean="0"/>
              <a:t> = 0,996</a:t>
            </a:r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250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endParaRPr lang="pt-BR" baseline="-25000" dirty="0" smtClean="0"/>
          </a:p>
          <a:p>
            <a:pPr lvl="2"/>
            <a:r>
              <a:rPr lang="pt-BR" dirty="0" smtClean="0"/>
              <a:t>Definiremos então a grandeza</a:t>
            </a:r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CEO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r>
              <a:rPr lang="pt-BR" dirty="0" smtClean="0"/>
              <a:t> / (1 – </a:t>
            </a:r>
            <a:r>
              <a:rPr lang="el-GR" dirty="0" smtClean="0"/>
              <a:t>α</a:t>
            </a:r>
            <a:r>
              <a:rPr lang="pt-BR" dirty="0" smtClean="0"/>
              <a:t>) ou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CEO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para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= zero.</a:t>
            </a:r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CEO</a:t>
            </a:r>
            <a:r>
              <a:rPr lang="pt-BR" dirty="0" smtClean="0"/>
              <a:t> depende da temperatura pois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CO</a:t>
            </a:r>
            <a:r>
              <a:rPr lang="pt-BR" dirty="0" smtClean="0"/>
              <a:t> comporta-se assim.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≤0)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≥0),</a:t>
            </a:r>
          </a:p>
          <a:p>
            <a:pPr lvl="2"/>
            <a:r>
              <a:rPr lang="pt-BR" dirty="0" smtClean="0">
                <a:sym typeface="Wingdings 2"/>
              </a:rPr>
              <a:t>Temos então 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corte</a:t>
            </a:r>
            <a:r>
              <a:rPr lang="pt-BR" dirty="0" smtClean="0">
                <a:sym typeface="Wingdings 2"/>
              </a:rPr>
              <a:t> do transistor.</a:t>
            </a:r>
          </a:p>
          <a:p>
            <a:pPr lvl="3"/>
            <a:r>
              <a:rPr lang="pt-BR" dirty="0" smtClean="0">
                <a:sym typeface="Wingdings 2"/>
              </a:rPr>
              <a:t>Resistência elevada na junção “virtual” coletor-emissor.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218" y="306896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5698" y="3068960"/>
            <a:ext cx="37687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rco 5"/>
          <p:cNvSpPr/>
          <p:nvPr/>
        </p:nvSpPr>
        <p:spPr>
          <a:xfrm>
            <a:off x="2411760" y="3429000"/>
            <a:ext cx="720080" cy="1584176"/>
          </a:xfrm>
          <a:prstGeom prst="arc">
            <a:avLst>
              <a:gd name="adj1" fmla="val 6719047"/>
              <a:gd name="adj2" fmla="val 0"/>
            </a:avLst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Arco 6"/>
          <p:cNvSpPr/>
          <p:nvPr/>
        </p:nvSpPr>
        <p:spPr>
          <a:xfrm>
            <a:off x="6732240" y="3429000"/>
            <a:ext cx="720080" cy="1584176"/>
          </a:xfrm>
          <a:prstGeom prst="arc">
            <a:avLst>
              <a:gd name="adj1" fmla="val 6719047"/>
              <a:gd name="adj2" fmla="val 0"/>
            </a:avLst>
          </a:prstGeom>
          <a:ln w="635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2483768" y="3933056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CEO</a:t>
            </a:r>
            <a:endParaRPr lang="pt-BR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804248" y="3933056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i</a:t>
            </a:r>
            <a:r>
              <a:rPr lang="pt-BR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CEO</a:t>
            </a:r>
            <a:endParaRPr lang="pt-BR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coletor-emissor.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6" name="Forma livre 5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Região de Corte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01099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4171238" y="270892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10"/>
          <p:cNvGrpSpPr/>
          <p:nvPr/>
        </p:nvGrpSpPr>
        <p:grpSpPr>
          <a:xfrm>
            <a:off x="2155014" y="2699628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" name="Grupo 13"/>
          <p:cNvGrpSpPr/>
          <p:nvPr/>
        </p:nvGrpSpPr>
        <p:grpSpPr>
          <a:xfrm>
            <a:off x="2155014" y="3212976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16"/>
          <p:cNvGrpSpPr/>
          <p:nvPr/>
        </p:nvGrpSpPr>
        <p:grpSpPr>
          <a:xfrm>
            <a:off x="3739190" y="2708920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" name="Grupo 19"/>
          <p:cNvGrpSpPr/>
          <p:nvPr/>
        </p:nvGrpSpPr>
        <p:grpSpPr>
          <a:xfrm>
            <a:off x="2587062" y="2843644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" name="Grupo 22"/>
          <p:cNvGrpSpPr/>
          <p:nvPr/>
        </p:nvGrpSpPr>
        <p:grpSpPr>
          <a:xfrm>
            <a:off x="3019110" y="2708920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25"/>
          <p:cNvGrpSpPr/>
          <p:nvPr/>
        </p:nvGrpSpPr>
        <p:grpSpPr>
          <a:xfrm>
            <a:off x="3307142" y="2915652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28"/>
          <p:cNvGrpSpPr/>
          <p:nvPr/>
        </p:nvGrpSpPr>
        <p:grpSpPr>
          <a:xfrm>
            <a:off x="2587062" y="3275692"/>
            <a:ext cx="288032" cy="441340"/>
            <a:chOff x="1907704" y="3923764"/>
            <a:chExt cx="288032" cy="441340"/>
          </a:xfrm>
        </p:grpSpPr>
        <p:sp>
          <p:nvSpPr>
            <p:cNvPr id="30" name="Elipse 2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31"/>
          <p:cNvGrpSpPr/>
          <p:nvPr/>
        </p:nvGrpSpPr>
        <p:grpSpPr>
          <a:xfrm>
            <a:off x="2299030" y="3563724"/>
            <a:ext cx="288032" cy="441340"/>
            <a:chOff x="1907704" y="3923764"/>
            <a:chExt cx="288032" cy="441340"/>
          </a:xfrm>
        </p:grpSpPr>
        <p:sp>
          <p:nvSpPr>
            <p:cNvPr id="33" name="Elipse 3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34"/>
          <p:cNvGrpSpPr/>
          <p:nvPr/>
        </p:nvGrpSpPr>
        <p:grpSpPr>
          <a:xfrm>
            <a:off x="2947102" y="3059668"/>
            <a:ext cx="288032" cy="441340"/>
            <a:chOff x="1907704" y="3923764"/>
            <a:chExt cx="288032" cy="441340"/>
          </a:xfrm>
        </p:grpSpPr>
        <p:sp>
          <p:nvSpPr>
            <p:cNvPr id="36" name="Elipse 3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37"/>
          <p:cNvGrpSpPr/>
          <p:nvPr/>
        </p:nvGrpSpPr>
        <p:grpSpPr>
          <a:xfrm>
            <a:off x="3667182" y="3131676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40"/>
          <p:cNvGrpSpPr/>
          <p:nvPr/>
        </p:nvGrpSpPr>
        <p:grpSpPr>
          <a:xfrm>
            <a:off x="2875094" y="3563724"/>
            <a:ext cx="288032" cy="441340"/>
            <a:chOff x="1907704" y="3923764"/>
            <a:chExt cx="288032" cy="441340"/>
          </a:xfrm>
        </p:grpSpPr>
        <p:sp>
          <p:nvSpPr>
            <p:cNvPr id="42" name="Elipse 4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9" name="Grupo 43"/>
          <p:cNvGrpSpPr/>
          <p:nvPr/>
        </p:nvGrpSpPr>
        <p:grpSpPr>
          <a:xfrm>
            <a:off x="3235134" y="3275692"/>
            <a:ext cx="288032" cy="441340"/>
            <a:chOff x="1907704" y="3923764"/>
            <a:chExt cx="288032" cy="441340"/>
          </a:xfrm>
        </p:grpSpPr>
        <p:sp>
          <p:nvSpPr>
            <p:cNvPr id="45" name="Elipse 4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5" name="Grupo 46"/>
          <p:cNvGrpSpPr/>
          <p:nvPr/>
        </p:nvGrpSpPr>
        <p:grpSpPr>
          <a:xfrm>
            <a:off x="3379150" y="3563724"/>
            <a:ext cx="288032" cy="441340"/>
            <a:chOff x="1907704" y="3923764"/>
            <a:chExt cx="288032" cy="441340"/>
          </a:xfrm>
        </p:grpSpPr>
        <p:sp>
          <p:nvSpPr>
            <p:cNvPr id="48" name="Elipse 4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8" name="Grupo 49"/>
          <p:cNvGrpSpPr/>
          <p:nvPr/>
        </p:nvGrpSpPr>
        <p:grpSpPr>
          <a:xfrm>
            <a:off x="3811198" y="3501008"/>
            <a:ext cx="288032" cy="441340"/>
            <a:chOff x="1907704" y="3923764"/>
            <a:chExt cx="288032" cy="441340"/>
          </a:xfrm>
        </p:grpSpPr>
        <p:sp>
          <p:nvSpPr>
            <p:cNvPr id="51" name="Elipse 5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53" name="Retângulo 52"/>
          <p:cNvSpPr/>
          <p:nvPr/>
        </p:nvSpPr>
        <p:spPr>
          <a:xfrm>
            <a:off x="489131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31" name="Grupo 56"/>
          <p:cNvGrpSpPr/>
          <p:nvPr/>
        </p:nvGrpSpPr>
        <p:grpSpPr>
          <a:xfrm>
            <a:off x="5035334" y="29969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4" name="Grupo 59"/>
          <p:cNvGrpSpPr/>
          <p:nvPr/>
        </p:nvGrpSpPr>
        <p:grpSpPr>
          <a:xfrm>
            <a:off x="6619510" y="2718212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7" name="Grupo 62"/>
          <p:cNvGrpSpPr/>
          <p:nvPr/>
        </p:nvGrpSpPr>
        <p:grpSpPr>
          <a:xfrm>
            <a:off x="5467382" y="2708920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8" name="Grupo 65"/>
          <p:cNvGrpSpPr/>
          <p:nvPr/>
        </p:nvGrpSpPr>
        <p:grpSpPr>
          <a:xfrm>
            <a:off x="6115454" y="2636912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9" name="Grupo 68"/>
          <p:cNvGrpSpPr/>
          <p:nvPr/>
        </p:nvGrpSpPr>
        <p:grpSpPr>
          <a:xfrm>
            <a:off x="6259470" y="313167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0" name="Grupo 71"/>
          <p:cNvGrpSpPr/>
          <p:nvPr/>
        </p:nvGrpSpPr>
        <p:grpSpPr>
          <a:xfrm>
            <a:off x="5611398" y="3068960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3" name="Grupo 74"/>
          <p:cNvGrpSpPr/>
          <p:nvPr/>
        </p:nvGrpSpPr>
        <p:grpSpPr>
          <a:xfrm>
            <a:off x="5179350" y="357301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6" name="Grupo 83"/>
          <p:cNvGrpSpPr/>
          <p:nvPr/>
        </p:nvGrpSpPr>
        <p:grpSpPr>
          <a:xfrm>
            <a:off x="5755414" y="3573016"/>
            <a:ext cx="288032" cy="441340"/>
            <a:chOff x="1907704" y="3923764"/>
            <a:chExt cx="288032" cy="441340"/>
          </a:xfrm>
        </p:grpSpPr>
        <p:sp>
          <p:nvSpPr>
            <p:cNvPr id="85" name="Elipse 8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86" name="CaixaDeTexto 8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9" name="Grupo 89"/>
          <p:cNvGrpSpPr/>
          <p:nvPr/>
        </p:nvGrpSpPr>
        <p:grpSpPr>
          <a:xfrm>
            <a:off x="6259470" y="3573016"/>
            <a:ext cx="288032" cy="441340"/>
            <a:chOff x="1907704" y="3923764"/>
            <a:chExt cx="288032" cy="441340"/>
          </a:xfrm>
        </p:grpSpPr>
        <p:sp>
          <p:nvSpPr>
            <p:cNvPr id="91" name="Elipse 9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2" name="CaixaDeTexto 9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52" name="Grupo 92"/>
          <p:cNvGrpSpPr/>
          <p:nvPr/>
        </p:nvGrpSpPr>
        <p:grpSpPr>
          <a:xfrm>
            <a:off x="6691518" y="3284984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55" name="Grupo 95"/>
          <p:cNvGrpSpPr/>
          <p:nvPr/>
        </p:nvGrpSpPr>
        <p:grpSpPr>
          <a:xfrm>
            <a:off x="4531278" y="3563724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2" name="Grupo 98"/>
          <p:cNvGrpSpPr/>
          <p:nvPr/>
        </p:nvGrpSpPr>
        <p:grpSpPr>
          <a:xfrm>
            <a:off x="4315254" y="3203684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5" name="Grupo 101"/>
          <p:cNvGrpSpPr/>
          <p:nvPr/>
        </p:nvGrpSpPr>
        <p:grpSpPr>
          <a:xfrm>
            <a:off x="4603286" y="2843644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8" name="Grupo 104"/>
          <p:cNvGrpSpPr/>
          <p:nvPr/>
        </p:nvGrpSpPr>
        <p:grpSpPr>
          <a:xfrm>
            <a:off x="4243246" y="2636912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08" name="CaixaDeTexto 107"/>
          <p:cNvSpPr txBox="1"/>
          <p:nvPr/>
        </p:nvSpPr>
        <p:spPr>
          <a:xfrm>
            <a:off x="1979712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09" name="CaixaDeTexto 108"/>
          <p:cNvSpPr txBox="1"/>
          <p:nvPr/>
        </p:nvSpPr>
        <p:spPr>
          <a:xfrm>
            <a:off x="4389512" y="234888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0" name="CaixaDeTexto 109"/>
          <p:cNvSpPr txBox="1"/>
          <p:nvPr/>
        </p:nvSpPr>
        <p:spPr>
          <a:xfrm>
            <a:off x="6732240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1" name="Retângulo 110"/>
          <p:cNvSpPr/>
          <p:nvPr/>
        </p:nvSpPr>
        <p:spPr>
          <a:xfrm>
            <a:off x="201099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2" name="Retângulo 111"/>
          <p:cNvSpPr/>
          <p:nvPr/>
        </p:nvSpPr>
        <p:spPr>
          <a:xfrm>
            <a:off x="4171238" y="486916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5" name="Retângulo 154"/>
          <p:cNvSpPr/>
          <p:nvPr/>
        </p:nvSpPr>
        <p:spPr>
          <a:xfrm>
            <a:off x="489131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1" name="Grupo 155"/>
          <p:cNvGrpSpPr/>
          <p:nvPr/>
        </p:nvGrpSpPr>
        <p:grpSpPr>
          <a:xfrm>
            <a:off x="4315254" y="5157192"/>
            <a:ext cx="288032" cy="441340"/>
            <a:chOff x="1907704" y="3923764"/>
            <a:chExt cx="288032" cy="441340"/>
          </a:xfrm>
        </p:grpSpPr>
        <p:sp>
          <p:nvSpPr>
            <p:cNvPr id="157" name="Elipse 15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58" name="CaixaDeTexto 15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4" name="Grupo 167"/>
          <p:cNvGrpSpPr/>
          <p:nvPr/>
        </p:nvGrpSpPr>
        <p:grpSpPr>
          <a:xfrm>
            <a:off x="4531278" y="5363924"/>
            <a:ext cx="288032" cy="441340"/>
            <a:chOff x="1907704" y="3923764"/>
            <a:chExt cx="288032" cy="441340"/>
          </a:xfrm>
        </p:grpSpPr>
        <p:sp>
          <p:nvSpPr>
            <p:cNvPr id="169" name="Elipse 16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0" name="CaixaDeTexto 16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7" name="Grupo 170"/>
          <p:cNvGrpSpPr/>
          <p:nvPr/>
        </p:nvGrpSpPr>
        <p:grpSpPr>
          <a:xfrm>
            <a:off x="4459270" y="4787860"/>
            <a:ext cx="288032" cy="441340"/>
            <a:chOff x="1907704" y="3923764"/>
            <a:chExt cx="288032" cy="441340"/>
          </a:xfrm>
        </p:grpSpPr>
        <p:sp>
          <p:nvSpPr>
            <p:cNvPr id="172" name="Elipse 17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3" name="CaixaDeTexto 17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0" name="Grupo 173"/>
          <p:cNvGrpSpPr/>
          <p:nvPr/>
        </p:nvGrpSpPr>
        <p:grpSpPr>
          <a:xfrm>
            <a:off x="4387262" y="5733256"/>
            <a:ext cx="288032" cy="441340"/>
            <a:chOff x="1907704" y="3923764"/>
            <a:chExt cx="288032" cy="441340"/>
          </a:xfrm>
        </p:grpSpPr>
        <p:sp>
          <p:nvSpPr>
            <p:cNvPr id="175" name="Elipse 17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6" name="CaixaDeTexto 17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4" name="Grupo 185"/>
          <p:cNvGrpSpPr/>
          <p:nvPr/>
        </p:nvGrpSpPr>
        <p:grpSpPr>
          <a:xfrm>
            <a:off x="2443046" y="5661248"/>
            <a:ext cx="288032" cy="441340"/>
            <a:chOff x="1907704" y="3923764"/>
            <a:chExt cx="288032" cy="441340"/>
          </a:xfrm>
        </p:grpSpPr>
        <p:sp>
          <p:nvSpPr>
            <p:cNvPr id="187" name="Elipse 18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88" name="CaixaDeTexto 18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5" name="Grupo 188"/>
          <p:cNvGrpSpPr/>
          <p:nvPr/>
        </p:nvGrpSpPr>
        <p:grpSpPr>
          <a:xfrm>
            <a:off x="2155014" y="5219908"/>
            <a:ext cx="288032" cy="441340"/>
            <a:chOff x="1907704" y="3923764"/>
            <a:chExt cx="288032" cy="441340"/>
          </a:xfrm>
        </p:grpSpPr>
        <p:sp>
          <p:nvSpPr>
            <p:cNvPr id="190" name="Elipse 18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1" name="CaixaDeTexto 19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6" name="Grupo 191"/>
          <p:cNvGrpSpPr/>
          <p:nvPr/>
        </p:nvGrpSpPr>
        <p:grpSpPr>
          <a:xfrm>
            <a:off x="2515054" y="4869160"/>
            <a:ext cx="288032" cy="441340"/>
            <a:chOff x="1907704" y="3923764"/>
            <a:chExt cx="288032" cy="441340"/>
          </a:xfrm>
        </p:grpSpPr>
        <p:sp>
          <p:nvSpPr>
            <p:cNvPr id="193" name="Elipse 19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4" name="CaixaDeTexto 19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7" name="Grupo 194"/>
          <p:cNvGrpSpPr/>
          <p:nvPr/>
        </p:nvGrpSpPr>
        <p:grpSpPr>
          <a:xfrm>
            <a:off x="2083006" y="4797152"/>
            <a:ext cx="288032" cy="441340"/>
            <a:chOff x="1907704" y="3923764"/>
            <a:chExt cx="288032" cy="441340"/>
          </a:xfrm>
        </p:grpSpPr>
        <p:sp>
          <p:nvSpPr>
            <p:cNvPr id="196" name="Elipse 19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7" name="CaixaDeTexto 19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98" name="CaixaDeTexto 197"/>
          <p:cNvSpPr txBox="1"/>
          <p:nvPr/>
        </p:nvSpPr>
        <p:spPr>
          <a:xfrm>
            <a:off x="1979712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99" name="CaixaDeTexto 198"/>
          <p:cNvSpPr txBox="1"/>
          <p:nvPr/>
        </p:nvSpPr>
        <p:spPr>
          <a:xfrm>
            <a:off x="4389512" y="450912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00" name="CaixaDeTexto 199"/>
          <p:cNvSpPr txBox="1"/>
          <p:nvPr/>
        </p:nvSpPr>
        <p:spPr>
          <a:xfrm>
            <a:off x="6732240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grpSp>
        <p:nvGrpSpPr>
          <p:cNvPr id="60" name="Grupo 200"/>
          <p:cNvGrpSpPr/>
          <p:nvPr/>
        </p:nvGrpSpPr>
        <p:grpSpPr>
          <a:xfrm>
            <a:off x="2659070" y="5301208"/>
            <a:ext cx="288032" cy="441340"/>
            <a:chOff x="1907704" y="3923764"/>
            <a:chExt cx="288032" cy="441340"/>
          </a:xfrm>
        </p:grpSpPr>
        <p:sp>
          <p:nvSpPr>
            <p:cNvPr id="202" name="Elipse 20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3" name="CaixaDeTexto 20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3" name="Grupo 203"/>
          <p:cNvGrpSpPr/>
          <p:nvPr/>
        </p:nvGrpSpPr>
        <p:grpSpPr>
          <a:xfrm>
            <a:off x="2083006" y="5723964"/>
            <a:ext cx="288032" cy="441340"/>
            <a:chOff x="1907704" y="3923764"/>
            <a:chExt cx="288032" cy="441340"/>
          </a:xfrm>
        </p:grpSpPr>
        <p:sp>
          <p:nvSpPr>
            <p:cNvPr id="205" name="Elipse 20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6" name="CaixaDeTexto 20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8" name="Grupo 206"/>
          <p:cNvGrpSpPr/>
          <p:nvPr/>
        </p:nvGrpSpPr>
        <p:grpSpPr>
          <a:xfrm>
            <a:off x="2875094" y="5723964"/>
            <a:ext cx="288032" cy="441340"/>
            <a:chOff x="1907704" y="3923764"/>
            <a:chExt cx="288032" cy="441340"/>
          </a:xfrm>
        </p:grpSpPr>
        <p:sp>
          <p:nvSpPr>
            <p:cNvPr id="208" name="Elipse 20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9" name="CaixaDeTexto 20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1" name="Grupo 209"/>
          <p:cNvGrpSpPr/>
          <p:nvPr/>
        </p:nvGrpSpPr>
        <p:grpSpPr>
          <a:xfrm>
            <a:off x="3451158" y="5723964"/>
            <a:ext cx="288032" cy="441340"/>
            <a:chOff x="1907704" y="3923764"/>
            <a:chExt cx="288032" cy="441340"/>
          </a:xfrm>
        </p:grpSpPr>
        <p:sp>
          <p:nvSpPr>
            <p:cNvPr id="211" name="Elipse 21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2" name="CaixaDeTexto 21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4" name="Grupo 212"/>
          <p:cNvGrpSpPr/>
          <p:nvPr/>
        </p:nvGrpSpPr>
        <p:grpSpPr>
          <a:xfrm>
            <a:off x="3811198" y="5579948"/>
            <a:ext cx="288032" cy="441340"/>
            <a:chOff x="1907704" y="3923764"/>
            <a:chExt cx="288032" cy="441340"/>
          </a:xfrm>
        </p:grpSpPr>
        <p:sp>
          <p:nvSpPr>
            <p:cNvPr id="214" name="Elipse 21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5" name="CaixaDeTexto 21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7" name="Grupo 215"/>
          <p:cNvGrpSpPr/>
          <p:nvPr/>
        </p:nvGrpSpPr>
        <p:grpSpPr>
          <a:xfrm>
            <a:off x="3595174" y="5157192"/>
            <a:ext cx="288032" cy="441340"/>
            <a:chOff x="1907704" y="3923764"/>
            <a:chExt cx="288032" cy="441340"/>
          </a:xfrm>
        </p:grpSpPr>
        <p:sp>
          <p:nvSpPr>
            <p:cNvPr id="217" name="Elipse 21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8" name="CaixaDeTexto 21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8" name="Grupo 218"/>
          <p:cNvGrpSpPr/>
          <p:nvPr/>
        </p:nvGrpSpPr>
        <p:grpSpPr>
          <a:xfrm>
            <a:off x="3811198" y="4797152"/>
            <a:ext cx="288032" cy="441340"/>
            <a:chOff x="1907704" y="3923764"/>
            <a:chExt cx="288032" cy="441340"/>
          </a:xfrm>
        </p:grpSpPr>
        <p:sp>
          <p:nvSpPr>
            <p:cNvPr id="220" name="Elipse 21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1" name="CaixaDeTexto 22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9" name="Grupo 221"/>
          <p:cNvGrpSpPr/>
          <p:nvPr/>
        </p:nvGrpSpPr>
        <p:grpSpPr>
          <a:xfrm>
            <a:off x="3163126" y="5435932"/>
            <a:ext cx="288032" cy="441340"/>
            <a:chOff x="1907704" y="3923764"/>
            <a:chExt cx="288032" cy="441340"/>
          </a:xfrm>
        </p:grpSpPr>
        <p:sp>
          <p:nvSpPr>
            <p:cNvPr id="223" name="Elipse 22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4" name="CaixaDeTexto 22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0" name="Grupo 224"/>
          <p:cNvGrpSpPr/>
          <p:nvPr/>
        </p:nvGrpSpPr>
        <p:grpSpPr>
          <a:xfrm>
            <a:off x="3379150" y="4869160"/>
            <a:ext cx="288032" cy="441340"/>
            <a:chOff x="1907704" y="3923764"/>
            <a:chExt cx="288032" cy="441340"/>
          </a:xfrm>
        </p:grpSpPr>
        <p:sp>
          <p:nvSpPr>
            <p:cNvPr id="226" name="Elipse 22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7" name="CaixaDeTexto 22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1" name="Grupo 227"/>
          <p:cNvGrpSpPr/>
          <p:nvPr/>
        </p:nvGrpSpPr>
        <p:grpSpPr>
          <a:xfrm>
            <a:off x="3019110" y="4725144"/>
            <a:ext cx="288032" cy="441340"/>
            <a:chOff x="1907704" y="3923764"/>
            <a:chExt cx="288032" cy="441340"/>
          </a:xfrm>
        </p:grpSpPr>
        <p:sp>
          <p:nvSpPr>
            <p:cNvPr id="229" name="Elipse 22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0" name="CaixaDeTexto 22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2" name="Grupo 230"/>
          <p:cNvGrpSpPr/>
          <p:nvPr/>
        </p:nvGrpSpPr>
        <p:grpSpPr>
          <a:xfrm>
            <a:off x="3019110" y="5075892"/>
            <a:ext cx="288032" cy="441340"/>
            <a:chOff x="1907704" y="3923764"/>
            <a:chExt cx="288032" cy="441340"/>
          </a:xfrm>
        </p:grpSpPr>
        <p:sp>
          <p:nvSpPr>
            <p:cNvPr id="232" name="Elipse 23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3" name="CaixaDeTexto 23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3" name="Grupo 233"/>
          <p:cNvGrpSpPr/>
          <p:nvPr/>
        </p:nvGrpSpPr>
        <p:grpSpPr>
          <a:xfrm>
            <a:off x="5035334" y="5219908"/>
            <a:ext cx="288032" cy="441340"/>
            <a:chOff x="1907704" y="3923764"/>
            <a:chExt cx="288032" cy="441340"/>
          </a:xfrm>
        </p:grpSpPr>
        <p:sp>
          <p:nvSpPr>
            <p:cNvPr id="235" name="Elipse 23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6" name="CaixaDeTexto 23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4" name="Grupo 239"/>
          <p:cNvGrpSpPr/>
          <p:nvPr/>
        </p:nvGrpSpPr>
        <p:grpSpPr>
          <a:xfrm>
            <a:off x="5899430" y="4869160"/>
            <a:ext cx="288032" cy="441340"/>
            <a:chOff x="1907704" y="3923764"/>
            <a:chExt cx="288032" cy="441340"/>
          </a:xfrm>
        </p:grpSpPr>
        <p:sp>
          <p:nvSpPr>
            <p:cNvPr id="241" name="Elipse 24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2" name="CaixaDeTexto 24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5" name="Grupo 242"/>
          <p:cNvGrpSpPr/>
          <p:nvPr/>
        </p:nvGrpSpPr>
        <p:grpSpPr>
          <a:xfrm>
            <a:off x="5323366" y="4787860"/>
            <a:ext cx="288032" cy="441340"/>
            <a:chOff x="1907704" y="3923764"/>
            <a:chExt cx="288032" cy="441340"/>
          </a:xfrm>
        </p:grpSpPr>
        <p:sp>
          <p:nvSpPr>
            <p:cNvPr id="244" name="Elipse 24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5" name="CaixaDeTexto 24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6" name="Grupo 245"/>
          <p:cNvGrpSpPr/>
          <p:nvPr/>
        </p:nvGrpSpPr>
        <p:grpSpPr>
          <a:xfrm>
            <a:off x="5539390" y="5229200"/>
            <a:ext cx="288032" cy="441340"/>
            <a:chOff x="1907704" y="3923764"/>
            <a:chExt cx="288032" cy="441340"/>
          </a:xfrm>
        </p:grpSpPr>
        <p:sp>
          <p:nvSpPr>
            <p:cNvPr id="247" name="Elipse 24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8" name="CaixaDeTexto 24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7" name="Grupo 248"/>
          <p:cNvGrpSpPr/>
          <p:nvPr/>
        </p:nvGrpSpPr>
        <p:grpSpPr>
          <a:xfrm>
            <a:off x="5179350" y="5723964"/>
            <a:ext cx="288032" cy="441340"/>
            <a:chOff x="1907704" y="3923764"/>
            <a:chExt cx="288032" cy="441340"/>
          </a:xfrm>
        </p:grpSpPr>
        <p:sp>
          <p:nvSpPr>
            <p:cNvPr id="250" name="Elipse 24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1" name="CaixaDeTexto 25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8" name="Grupo 251"/>
          <p:cNvGrpSpPr/>
          <p:nvPr/>
        </p:nvGrpSpPr>
        <p:grpSpPr>
          <a:xfrm>
            <a:off x="5755414" y="5723964"/>
            <a:ext cx="288032" cy="441340"/>
            <a:chOff x="1907704" y="3923764"/>
            <a:chExt cx="288032" cy="441340"/>
          </a:xfrm>
        </p:grpSpPr>
        <p:sp>
          <p:nvSpPr>
            <p:cNvPr id="253" name="Elipse 25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4" name="CaixaDeTexto 25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9" name="Grupo 254"/>
          <p:cNvGrpSpPr/>
          <p:nvPr/>
        </p:nvGrpSpPr>
        <p:grpSpPr>
          <a:xfrm>
            <a:off x="6331478" y="5723964"/>
            <a:ext cx="288032" cy="441340"/>
            <a:chOff x="1907704" y="3923764"/>
            <a:chExt cx="288032" cy="441340"/>
          </a:xfrm>
        </p:grpSpPr>
        <p:sp>
          <p:nvSpPr>
            <p:cNvPr id="256" name="Elipse 25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7" name="CaixaDeTexto 25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0" name="Grupo 257"/>
          <p:cNvGrpSpPr/>
          <p:nvPr/>
        </p:nvGrpSpPr>
        <p:grpSpPr>
          <a:xfrm>
            <a:off x="6691518" y="5373216"/>
            <a:ext cx="288032" cy="441340"/>
            <a:chOff x="1907704" y="3923764"/>
            <a:chExt cx="288032" cy="441340"/>
          </a:xfrm>
        </p:grpSpPr>
        <p:sp>
          <p:nvSpPr>
            <p:cNvPr id="259" name="Elipse 25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0" name="CaixaDeTexto 25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1" name="Grupo 260"/>
          <p:cNvGrpSpPr/>
          <p:nvPr/>
        </p:nvGrpSpPr>
        <p:grpSpPr>
          <a:xfrm>
            <a:off x="6187462" y="5219908"/>
            <a:ext cx="288032" cy="441340"/>
            <a:chOff x="1907704" y="3923764"/>
            <a:chExt cx="288032" cy="441340"/>
          </a:xfrm>
        </p:grpSpPr>
        <p:sp>
          <p:nvSpPr>
            <p:cNvPr id="262" name="Elipse 26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3" name="CaixaDeTexto 26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2" name="Grupo 263"/>
          <p:cNvGrpSpPr/>
          <p:nvPr/>
        </p:nvGrpSpPr>
        <p:grpSpPr>
          <a:xfrm>
            <a:off x="6691518" y="4797152"/>
            <a:ext cx="288032" cy="441340"/>
            <a:chOff x="1907704" y="3923764"/>
            <a:chExt cx="288032" cy="441340"/>
          </a:xfrm>
        </p:grpSpPr>
        <p:sp>
          <p:nvSpPr>
            <p:cNvPr id="265" name="Elipse 26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6" name="CaixaDeTexto 26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89" name="Elipse 188"/>
          <p:cNvSpPr/>
          <p:nvPr/>
        </p:nvSpPr>
        <p:spPr>
          <a:xfrm>
            <a:off x="3923928" y="2348880"/>
            <a:ext cx="1224136" cy="432048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1"/>
            <a:r>
              <a:rPr lang="pt-BR" dirty="0" smtClean="0"/>
              <a:t>Situações observadas:</a:t>
            </a:r>
          </a:p>
          <a:p>
            <a:pPr lvl="2"/>
            <a:r>
              <a:rPr lang="pt-BR" dirty="0" smtClean="0"/>
              <a:t>Quando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base-emissor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&gt;0)</a:t>
            </a:r>
          </a:p>
          <a:p>
            <a:pPr lvl="3"/>
            <a:r>
              <a:rPr lang="pt-BR" dirty="0" smtClean="0"/>
              <a:t>A junção </a:t>
            </a:r>
            <a:r>
              <a:rPr lang="pt-BR" dirty="0" err="1" smtClean="0"/>
              <a:t>coletor-base</a:t>
            </a:r>
            <a:r>
              <a:rPr lang="pt-BR" dirty="0" smtClean="0"/>
              <a:t> é polarizada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reversamente </a:t>
            </a:r>
            <a:r>
              <a:rPr lang="pt-BR" dirty="0" smtClean="0"/>
              <a:t>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CB</a:t>
            </a:r>
            <a:r>
              <a:rPr lang="pt-BR" dirty="0" smtClean="0"/>
              <a:t>≥0),</a:t>
            </a:r>
          </a:p>
          <a:p>
            <a:pPr lvl="2"/>
            <a:r>
              <a:rPr lang="pt-BR" dirty="0" smtClean="0"/>
              <a:t>Então</a:t>
            </a:r>
          </a:p>
          <a:p>
            <a:pPr lvl="3"/>
            <a:r>
              <a:rPr lang="pt-BR" dirty="0" smtClean="0"/>
              <a:t>Temos fluxo de portadores majoritários e </a:t>
            </a:r>
            <a:r>
              <a:rPr lang="pt-BR" dirty="0" smtClean="0">
                <a:sym typeface="Wingdings 2"/>
              </a:rPr>
              <a:t>minoritários </a:t>
            </a:r>
          </a:p>
          <a:p>
            <a:pPr lvl="2"/>
            <a:r>
              <a:rPr lang="pt-BR" dirty="0" smtClean="0">
                <a:sym typeface="Wingdings 2"/>
              </a:rPr>
              <a:t>Temos então o transistor está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operacional</a:t>
            </a:r>
          </a:p>
          <a:p>
            <a:pPr lvl="3"/>
            <a:r>
              <a:rPr lang="pt-BR" dirty="0" smtClean="0">
                <a:sym typeface="Wingdings 2"/>
              </a:rPr>
              <a:t>Pode funcionar como amplificador.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Corrente do coletor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Tensão da junção coletor-emissor.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8" name="Forma livre 7"/>
          <p:cNvSpPr/>
          <p:nvPr/>
        </p:nvSpPr>
        <p:spPr>
          <a:xfrm>
            <a:off x="2935111" y="2585156"/>
            <a:ext cx="3601156" cy="3465688"/>
          </a:xfrm>
          <a:custGeom>
            <a:avLst/>
            <a:gdLst>
              <a:gd name="connsiteX0" fmla="*/ 0 w 3601156"/>
              <a:gd name="connsiteY0" fmla="*/ 3465688 h 3465688"/>
              <a:gd name="connsiteX1" fmla="*/ 169333 w 3601156"/>
              <a:gd name="connsiteY1" fmla="*/ 3431822 h 3465688"/>
              <a:gd name="connsiteX2" fmla="*/ 1456267 w 3601156"/>
              <a:gd name="connsiteY2" fmla="*/ 3409244 h 3465688"/>
              <a:gd name="connsiteX3" fmla="*/ 3601156 w 3601156"/>
              <a:gd name="connsiteY3" fmla="*/ 3375377 h 3465688"/>
              <a:gd name="connsiteX4" fmla="*/ 3601156 w 3601156"/>
              <a:gd name="connsiteY4" fmla="*/ 0 h 3465688"/>
              <a:gd name="connsiteX5" fmla="*/ 0 w 3601156"/>
              <a:gd name="connsiteY5" fmla="*/ 0 h 3465688"/>
              <a:gd name="connsiteX0" fmla="*/ 0 w 3601156"/>
              <a:gd name="connsiteY0" fmla="*/ 3465688 h 3465688"/>
              <a:gd name="connsiteX1" fmla="*/ 169333 w 3601156"/>
              <a:gd name="connsiteY1" fmla="*/ 3431822 h 3465688"/>
              <a:gd name="connsiteX2" fmla="*/ 1456267 w 3601156"/>
              <a:gd name="connsiteY2" fmla="*/ 3409244 h 3465688"/>
              <a:gd name="connsiteX3" fmla="*/ 3601156 w 3601156"/>
              <a:gd name="connsiteY3" fmla="*/ 3375377 h 3465688"/>
              <a:gd name="connsiteX4" fmla="*/ 3601156 w 3601156"/>
              <a:gd name="connsiteY4" fmla="*/ 0 h 3465688"/>
              <a:gd name="connsiteX5" fmla="*/ 0 w 3601156"/>
              <a:gd name="connsiteY5" fmla="*/ 0 h 3465688"/>
              <a:gd name="connsiteX6" fmla="*/ 0 w 3601156"/>
              <a:gd name="connsiteY6" fmla="*/ 3465688 h 346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1156" h="3465688">
                <a:moveTo>
                  <a:pt x="0" y="3465688"/>
                </a:moveTo>
                <a:lnTo>
                  <a:pt x="169333" y="3431822"/>
                </a:lnTo>
                <a:lnTo>
                  <a:pt x="1456267" y="3409244"/>
                </a:lnTo>
                <a:lnTo>
                  <a:pt x="3601156" y="3375377"/>
                </a:lnTo>
                <a:lnTo>
                  <a:pt x="3601156" y="0"/>
                </a:lnTo>
                <a:lnTo>
                  <a:pt x="0" y="0"/>
                </a:lnTo>
                <a:lnTo>
                  <a:pt x="0" y="3465688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 anchorCtr="0"/>
          <a:lstStyle/>
          <a:p>
            <a:pPr algn="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Região de operação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pt-BR" dirty="0" smtClean="0"/>
              <a:t>Há relação entre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e i</a:t>
            </a:r>
            <a:r>
              <a:rPr lang="pt-BR" baseline="-25000" dirty="0" smtClean="0"/>
              <a:t>B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Na prática temos:</a:t>
            </a:r>
          </a:p>
          <a:p>
            <a:pPr lvl="2"/>
            <a:r>
              <a:rPr lang="el-GR" dirty="0" smtClean="0"/>
              <a:t>β</a:t>
            </a:r>
            <a:r>
              <a:rPr lang="pt-BR" baseline="-25000" dirty="0" smtClean="0"/>
              <a:t>DC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3"/>
            <a:r>
              <a:rPr lang="pt-BR" dirty="0" smtClean="0"/>
              <a:t>O índice DC refere-se a valor de A definido em um ponto da curva na região de operação.</a:t>
            </a:r>
          </a:p>
          <a:p>
            <a:pPr lvl="2"/>
            <a:r>
              <a:rPr lang="el-GR" dirty="0" smtClean="0"/>
              <a:t>β</a:t>
            </a:r>
            <a:r>
              <a:rPr lang="pt-BR" baseline="-25000" dirty="0" smtClean="0"/>
              <a:t>AC</a:t>
            </a:r>
            <a:r>
              <a:rPr lang="pt-BR" dirty="0" smtClean="0"/>
              <a:t> = </a:t>
            </a:r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3"/>
            <a:r>
              <a:rPr lang="pt-BR" dirty="0" smtClean="0"/>
              <a:t>O índice AC refere-se a variação de I</a:t>
            </a:r>
            <a:r>
              <a:rPr lang="pt-BR" baseline="-25000" dirty="0" smtClean="0"/>
              <a:t>C</a:t>
            </a:r>
            <a:r>
              <a:rPr lang="pt-BR" dirty="0" smtClean="0"/>
              <a:t> em relação a I</a:t>
            </a:r>
            <a:r>
              <a:rPr lang="pt-BR" baseline="-25000" dirty="0" smtClean="0"/>
              <a:t>E</a:t>
            </a:r>
            <a:r>
              <a:rPr lang="pt-BR" dirty="0" smtClean="0"/>
              <a:t> em um ponto da curva na região de operação (para um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específico).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el-GR" dirty="0" smtClean="0"/>
              <a:t>β</a:t>
            </a:r>
            <a:r>
              <a:rPr lang="pt-BR" baseline="-25000" dirty="0" smtClean="0"/>
              <a:t>DC</a:t>
            </a:r>
            <a:r>
              <a:rPr lang="pt-BR" dirty="0" smtClean="0"/>
              <a:t> = </a:t>
            </a:r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(em folha de dados)</a:t>
            </a:r>
            <a:endParaRPr lang="pt-BR" baseline="-25000" dirty="0" smtClean="0"/>
          </a:p>
          <a:p>
            <a:pPr lvl="1"/>
            <a:r>
              <a:rPr lang="el-GR" dirty="0" smtClean="0"/>
              <a:t>β</a:t>
            </a:r>
            <a:r>
              <a:rPr lang="pt-BR" baseline="-25000" dirty="0" smtClean="0"/>
              <a:t>AC</a:t>
            </a:r>
            <a:r>
              <a:rPr lang="pt-BR" dirty="0" smtClean="0"/>
              <a:t> = </a:t>
            </a:r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(em folha de dados)</a:t>
            </a:r>
          </a:p>
          <a:p>
            <a:pPr lvl="2"/>
            <a:r>
              <a:rPr lang="pt-BR" dirty="0" smtClean="0"/>
              <a:t>São “fatores de amplificação de corrente direta em emissor comum”.</a:t>
            </a:r>
          </a:p>
          <a:p>
            <a:pPr lvl="3"/>
            <a:r>
              <a:rPr lang="pt-BR" dirty="0" smtClean="0"/>
              <a:t>Termo “h” vem do modelo híbrido do transistor</a:t>
            </a:r>
          </a:p>
          <a:p>
            <a:pPr lvl="4"/>
            <a:r>
              <a:rPr lang="pt-BR" dirty="0" smtClean="0"/>
              <a:t>(estudá-lo-emos depois).</a:t>
            </a:r>
          </a:p>
          <a:p>
            <a:pPr lvl="3"/>
            <a:r>
              <a:rPr lang="pt-BR" dirty="0" smtClean="0"/>
              <a:t>Termos “</a:t>
            </a:r>
            <a:r>
              <a:rPr lang="pt-BR" dirty="0" err="1" smtClean="0"/>
              <a:t>fe</a:t>
            </a:r>
            <a:r>
              <a:rPr lang="pt-BR" dirty="0" smtClean="0"/>
              <a:t>” e “FE” são “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pt-BR" dirty="0" err="1" smtClean="0"/>
              <a:t>orward</a:t>
            </a:r>
            <a:r>
              <a:rPr lang="pt-BR" dirty="0" smtClean="0"/>
              <a:t>  </a:t>
            </a:r>
            <a:r>
              <a:rPr lang="pt-BR" dirty="0" err="1" smtClean="0"/>
              <a:t>current</a:t>
            </a:r>
            <a:r>
              <a:rPr lang="pt-BR" dirty="0" smtClean="0"/>
              <a:t> in </a:t>
            </a:r>
            <a:r>
              <a:rPr lang="pt-BR" dirty="0" err="1" smtClean="0"/>
              <a:t>common-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t-BR" dirty="0" err="1" smtClean="0"/>
              <a:t>missor</a:t>
            </a:r>
            <a:r>
              <a:rPr lang="pt-BR" dirty="0" smtClean="0"/>
              <a:t> </a:t>
            </a:r>
            <a:r>
              <a:rPr lang="pt-BR" dirty="0" err="1" smtClean="0"/>
              <a:t>configuration</a:t>
            </a:r>
            <a:r>
              <a:rPr lang="pt-BR" dirty="0" smtClean="0"/>
              <a:t>”</a:t>
            </a:r>
          </a:p>
          <a:p>
            <a:pPr lvl="2"/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é obtido da curva a partir do ponto de operação Q.</a:t>
            </a:r>
          </a:p>
          <a:p>
            <a:pPr lvl="2"/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é obtido da curva a partir do intervalo de variação em torno de Q.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Emissor comum</a:t>
            </a:r>
          </a:p>
          <a:p>
            <a:pPr lvl="2"/>
            <a:r>
              <a:rPr lang="pt-BR" dirty="0" smtClean="0"/>
              <a:t>Calcule </a:t>
            </a:r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e </a:t>
            </a:r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para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= 25 </a:t>
            </a:r>
            <a:r>
              <a:rPr lang="el-GR" dirty="0" smtClean="0"/>
              <a:t>μ</a:t>
            </a:r>
            <a:r>
              <a:rPr lang="pt-BR" dirty="0" smtClean="0"/>
              <a:t>A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= 7,5V.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el-GR" dirty="0" smtClean="0"/>
              <a:t>β</a:t>
            </a:r>
            <a:r>
              <a:rPr lang="pt-BR" baseline="-25000" dirty="0" smtClean="0"/>
              <a:t>DC</a:t>
            </a:r>
            <a:r>
              <a:rPr lang="pt-BR" dirty="0" smtClean="0"/>
              <a:t> ≠ </a:t>
            </a:r>
            <a:r>
              <a:rPr lang="el-GR" dirty="0" smtClean="0"/>
              <a:t>β</a:t>
            </a:r>
            <a:r>
              <a:rPr lang="pt-BR" baseline="-25000" dirty="0" smtClean="0"/>
              <a:t>AC</a:t>
            </a:r>
            <a:r>
              <a:rPr lang="pt-BR" dirty="0" smtClean="0"/>
              <a:t> por causa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CEO</a:t>
            </a:r>
            <a:r>
              <a:rPr lang="pt-BR" dirty="0" smtClean="0"/>
              <a:t> ≠ zero</a:t>
            </a:r>
          </a:p>
          <a:p>
            <a:pPr lvl="2"/>
            <a:r>
              <a:rPr lang="pt-BR" dirty="0" smtClean="0"/>
              <a:t>Se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CEO</a:t>
            </a:r>
            <a:r>
              <a:rPr lang="pt-BR" dirty="0" smtClean="0"/>
              <a:t> = zero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</a:t>
            </a:r>
            <a:r>
              <a:rPr lang="el-GR" dirty="0" smtClean="0"/>
              <a:t>β</a:t>
            </a:r>
            <a:r>
              <a:rPr lang="pt-BR" baseline="-25000" dirty="0" smtClean="0"/>
              <a:t>DC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baseline="-25000" dirty="0" smtClean="0"/>
              <a:t>AC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Considere que as curvas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para diversos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err="1" smtClean="0"/>
              <a:t>s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Assumindo que na região de operação elas são retas...</a:t>
            </a:r>
          </a:p>
          <a:p>
            <a:pPr lvl="2"/>
            <a:r>
              <a:rPr lang="pt-BR" dirty="0" smtClean="0"/>
              <a:t>Projetando essas retas na direção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negativos...</a:t>
            </a:r>
          </a:p>
          <a:p>
            <a:pPr lvl="2"/>
            <a:r>
              <a:rPr lang="pt-BR" dirty="0" smtClean="0"/>
              <a:t>Essas retas interceptarão a abscissa em um ponto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Esse ponto é chamado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tensão de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/>
            <a:r>
              <a:rPr lang="pt-BR" dirty="0" smtClean="0"/>
              <a:t>É um parâmetro do transistor (folha de dados)</a:t>
            </a:r>
          </a:p>
          <a:p>
            <a:pPr lvl="3"/>
            <a:r>
              <a:rPr lang="pt-BR" dirty="0" smtClean="0"/>
              <a:t>Da ordem de -50 a -100V.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pt-BR" dirty="0" smtClean="0"/>
              <a:t>As curvas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baseline="-25000" dirty="0" smtClean="0"/>
              <a:t> </a:t>
            </a:r>
            <a:r>
              <a:rPr lang="pt-BR" dirty="0" smtClean="0"/>
              <a:t>possuem uma inclinação</a:t>
            </a:r>
          </a:p>
          <a:p>
            <a:pPr lvl="2"/>
            <a:r>
              <a:rPr lang="pt-BR" dirty="0" smtClean="0"/>
              <a:t>Resistência intrínseca na saída do emissor-comum.</a:t>
            </a:r>
          </a:p>
          <a:p>
            <a:pPr lvl="2"/>
            <a:r>
              <a:rPr lang="pt-BR" dirty="0" err="1" smtClean="0"/>
              <a:t>r</a:t>
            </a:r>
            <a:r>
              <a:rPr lang="pt-BR" baseline="-25000" dirty="0" err="1" smtClean="0"/>
              <a:t>o</a:t>
            </a:r>
            <a:r>
              <a:rPr lang="pt-BR" dirty="0" smtClean="0"/>
              <a:t> = [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>
                <a:latin typeface="Constantia"/>
              </a:rPr>
              <a:t> / ∂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>
                <a:latin typeface="Constantia"/>
              </a:rPr>
              <a:t>]</a:t>
            </a:r>
            <a:r>
              <a:rPr lang="pt-BR" baseline="30000" dirty="0" smtClean="0">
                <a:latin typeface="Constantia"/>
              </a:rPr>
              <a:t>-1</a:t>
            </a:r>
            <a:r>
              <a:rPr lang="pt-BR" dirty="0" smtClean="0">
                <a:latin typeface="Constantia"/>
              </a:rPr>
              <a:t> para um </a:t>
            </a:r>
            <a:r>
              <a:rPr lang="pt-BR" dirty="0" err="1" smtClean="0">
                <a:latin typeface="Constantia"/>
              </a:rPr>
              <a:t>v</a:t>
            </a:r>
            <a:r>
              <a:rPr lang="pt-BR" baseline="-25000" dirty="0" err="1" smtClean="0">
                <a:latin typeface="Constantia"/>
              </a:rPr>
              <a:t>BE</a:t>
            </a:r>
            <a:r>
              <a:rPr lang="pt-BR" dirty="0" smtClean="0">
                <a:latin typeface="Constantia"/>
              </a:rPr>
              <a:t> específico.</a:t>
            </a:r>
            <a:endParaRPr lang="pt-BR" dirty="0" smtClean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pt-BR" dirty="0" smtClean="0"/>
              <a:t>Na região de operação, notamos:</a:t>
            </a:r>
          </a:p>
          <a:p>
            <a:pPr lvl="1"/>
            <a:r>
              <a:rPr lang="pt-BR" dirty="0" smtClean="0"/>
              <a:t>Primeiramente, relacionando </a:t>
            </a:r>
            <a:r>
              <a:rPr lang="el-GR" dirty="0" smtClean="0"/>
              <a:t>α</a:t>
            </a:r>
            <a:r>
              <a:rPr lang="pt-BR" dirty="0" smtClean="0"/>
              <a:t> e </a:t>
            </a:r>
            <a:r>
              <a:rPr lang="el-GR" dirty="0" smtClean="0"/>
              <a:t>β</a:t>
            </a:r>
            <a:endParaRPr lang="pt-BR" dirty="0" smtClean="0"/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/ </a:t>
            </a:r>
            <a:r>
              <a:rPr lang="el-GR" dirty="0" smtClean="0"/>
              <a:t>α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/ </a:t>
            </a:r>
            <a:r>
              <a:rPr lang="el-GR" dirty="0" smtClean="0"/>
              <a:t>β</a:t>
            </a:r>
            <a:endParaRPr lang="pt-BR" dirty="0" smtClean="0"/>
          </a:p>
          <a:p>
            <a:pPr lvl="2"/>
            <a:r>
              <a:rPr lang="el-GR" dirty="0" smtClean="0"/>
              <a:t>α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dirty="0" smtClean="0"/>
              <a:t> / (</a:t>
            </a:r>
            <a:r>
              <a:rPr lang="el-GR" dirty="0" smtClean="0"/>
              <a:t>β</a:t>
            </a:r>
            <a:r>
              <a:rPr lang="pt-BR" dirty="0" smtClean="0"/>
              <a:t> + 1) ou </a:t>
            </a:r>
            <a:r>
              <a:rPr lang="el-GR" dirty="0" smtClean="0"/>
              <a:t>β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/ (1 – </a:t>
            </a:r>
            <a:r>
              <a:rPr lang="el-GR" dirty="0" smtClean="0"/>
              <a:t>α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Isso implica em: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CEO</a:t>
            </a:r>
            <a:r>
              <a:rPr lang="pt-BR" dirty="0" smtClean="0"/>
              <a:t> = (</a:t>
            </a:r>
            <a:r>
              <a:rPr lang="el-GR" dirty="0" smtClean="0"/>
              <a:t>β</a:t>
            </a:r>
            <a:r>
              <a:rPr lang="pt-BR" dirty="0" smtClean="0"/>
              <a:t> + 1)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CBO</a:t>
            </a:r>
            <a:endParaRPr lang="pt-BR" baseline="-25000" dirty="0" smtClean="0"/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= (</a:t>
            </a:r>
            <a:r>
              <a:rPr lang="el-GR" dirty="0" smtClean="0"/>
              <a:t>β</a:t>
            </a:r>
            <a:r>
              <a:rPr lang="pt-BR" dirty="0" smtClean="0"/>
              <a:t> + 1)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1"/>
            <a:r>
              <a:rPr lang="pt-BR" dirty="0" smtClean="0"/>
              <a:t>Essas são relações importantes para análise de circuitos com transistores.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Coletor comum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718" y="2708920"/>
            <a:ext cx="37312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4940" y="2708920"/>
            <a:ext cx="363750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Coletor comum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718" y="2708920"/>
            <a:ext cx="37312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4940" y="2708920"/>
            <a:ext cx="363750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lipse 5"/>
          <p:cNvSpPr/>
          <p:nvPr/>
        </p:nvSpPr>
        <p:spPr>
          <a:xfrm>
            <a:off x="683568" y="3501008"/>
            <a:ext cx="1584176" cy="1584176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5004048" y="3501008"/>
            <a:ext cx="1584176" cy="1584176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186157" y="5579948"/>
            <a:ext cx="6730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Seção de excitação ou Seção de entrada ou Seção de ativação</a:t>
            </a:r>
          </a:p>
          <a:p>
            <a:pPr algn="ctr"/>
            <a:r>
              <a:rPr lang="pt-BR" dirty="0" smtClean="0">
                <a:latin typeface="Constantia" pitchFamily="18" charset="0"/>
              </a:rPr>
              <a:t>(lembre-se de que polarizamos diretamente a junção </a:t>
            </a:r>
            <a:r>
              <a:rPr lang="pt-BR" dirty="0" err="1" smtClean="0">
                <a:latin typeface="Constantia" pitchFamily="18" charset="0"/>
              </a:rPr>
              <a:t>base-emissor</a:t>
            </a:r>
            <a:endParaRPr lang="pt-BR" dirty="0" smtClean="0">
              <a:latin typeface="Constantia" pitchFamily="18" charset="0"/>
            </a:endParaRPr>
          </a:p>
          <a:p>
            <a:pPr algn="ctr"/>
            <a:r>
              <a:rPr lang="pt-BR" dirty="0" smtClean="0">
                <a:latin typeface="Constantia" pitchFamily="18" charset="0"/>
              </a:rPr>
              <a:t>através da tensão emissor-coletor)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Construção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01099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4171238" y="270892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10"/>
          <p:cNvGrpSpPr/>
          <p:nvPr/>
        </p:nvGrpSpPr>
        <p:grpSpPr>
          <a:xfrm>
            <a:off x="2155014" y="2699628"/>
            <a:ext cx="288032" cy="441340"/>
            <a:chOff x="1907704" y="3923764"/>
            <a:chExt cx="288032" cy="441340"/>
          </a:xfrm>
        </p:grpSpPr>
        <p:sp>
          <p:nvSpPr>
            <p:cNvPr id="12" name="Elipse 1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7" name="Grupo 13"/>
          <p:cNvGrpSpPr/>
          <p:nvPr/>
        </p:nvGrpSpPr>
        <p:grpSpPr>
          <a:xfrm>
            <a:off x="2155014" y="3212976"/>
            <a:ext cx="288032" cy="441340"/>
            <a:chOff x="1907704" y="3923764"/>
            <a:chExt cx="288032" cy="441340"/>
          </a:xfrm>
        </p:grpSpPr>
        <p:sp>
          <p:nvSpPr>
            <p:cNvPr id="15" name="Elipse 1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8" name="Grupo 16"/>
          <p:cNvGrpSpPr/>
          <p:nvPr/>
        </p:nvGrpSpPr>
        <p:grpSpPr>
          <a:xfrm>
            <a:off x="3739190" y="2708920"/>
            <a:ext cx="288032" cy="441340"/>
            <a:chOff x="1907704" y="3923764"/>
            <a:chExt cx="288032" cy="441340"/>
          </a:xfrm>
        </p:grpSpPr>
        <p:sp>
          <p:nvSpPr>
            <p:cNvPr id="18" name="Elipse 1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9" name="Grupo 19"/>
          <p:cNvGrpSpPr/>
          <p:nvPr/>
        </p:nvGrpSpPr>
        <p:grpSpPr>
          <a:xfrm>
            <a:off x="2587062" y="2843644"/>
            <a:ext cx="288032" cy="441340"/>
            <a:chOff x="1907704" y="3923764"/>
            <a:chExt cx="288032" cy="441340"/>
          </a:xfrm>
        </p:grpSpPr>
        <p:sp>
          <p:nvSpPr>
            <p:cNvPr id="21" name="Elipse 2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0" name="Grupo 22"/>
          <p:cNvGrpSpPr/>
          <p:nvPr/>
        </p:nvGrpSpPr>
        <p:grpSpPr>
          <a:xfrm>
            <a:off x="3019110" y="2708920"/>
            <a:ext cx="288032" cy="441340"/>
            <a:chOff x="1907704" y="3923764"/>
            <a:chExt cx="288032" cy="441340"/>
          </a:xfrm>
        </p:grpSpPr>
        <p:sp>
          <p:nvSpPr>
            <p:cNvPr id="24" name="Elipse 2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1" name="Grupo 25"/>
          <p:cNvGrpSpPr/>
          <p:nvPr/>
        </p:nvGrpSpPr>
        <p:grpSpPr>
          <a:xfrm>
            <a:off x="3307142" y="2915652"/>
            <a:ext cx="288032" cy="441340"/>
            <a:chOff x="1907704" y="3923764"/>
            <a:chExt cx="288032" cy="441340"/>
          </a:xfrm>
        </p:grpSpPr>
        <p:sp>
          <p:nvSpPr>
            <p:cNvPr id="27" name="Elipse 2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4" name="Grupo 28"/>
          <p:cNvGrpSpPr/>
          <p:nvPr/>
        </p:nvGrpSpPr>
        <p:grpSpPr>
          <a:xfrm>
            <a:off x="2587062" y="3275692"/>
            <a:ext cx="288032" cy="441340"/>
            <a:chOff x="1907704" y="3923764"/>
            <a:chExt cx="288032" cy="441340"/>
          </a:xfrm>
        </p:grpSpPr>
        <p:sp>
          <p:nvSpPr>
            <p:cNvPr id="30" name="Elipse 2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17" name="Grupo 31"/>
          <p:cNvGrpSpPr/>
          <p:nvPr/>
        </p:nvGrpSpPr>
        <p:grpSpPr>
          <a:xfrm>
            <a:off x="2299030" y="3563724"/>
            <a:ext cx="288032" cy="441340"/>
            <a:chOff x="1907704" y="3923764"/>
            <a:chExt cx="288032" cy="441340"/>
          </a:xfrm>
        </p:grpSpPr>
        <p:sp>
          <p:nvSpPr>
            <p:cNvPr id="33" name="Elipse 3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0" name="Grupo 34"/>
          <p:cNvGrpSpPr/>
          <p:nvPr/>
        </p:nvGrpSpPr>
        <p:grpSpPr>
          <a:xfrm>
            <a:off x="2947102" y="3059668"/>
            <a:ext cx="288032" cy="441340"/>
            <a:chOff x="1907704" y="3923764"/>
            <a:chExt cx="288032" cy="441340"/>
          </a:xfrm>
        </p:grpSpPr>
        <p:sp>
          <p:nvSpPr>
            <p:cNvPr id="36" name="Elipse 3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" name="Grupo 37"/>
          <p:cNvGrpSpPr/>
          <p:nvPr/>
        </p:nvGrpSpPr>
        <p:grpSpPr>
          <a:xfrm>
            <a:off x="3667182" y="3131676"/>
            <a:ext cx="288032" cy="441340"/>
            <a:chOff x="1907704" y="3923764"/>
            <a:chExt cx="288032" cy="441340"/>
          </a:xfrm>
        </p:grpSpPr>
        <p:sp>
          <p:nvSpPr>
            <p:cNvPr id="39" name="Elipse 3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6" name="Grupo 40"/>
          <p:cNvGrpSpPr/>
          <p:nvPr/>
        </p:nvGrpSpPr>
        <p:grpSpPr>
          <a:xfrm>
            <a:off x="2875094" y="3563724"/>
            <a:ext cx="288032" cy="441340"/>
            <a:chOff x="1907704" y="3923764"/>
            <a:chExt cx="288032" cy="441340"/>
          </a:xfrm>
        </p:grpSpPr>
        <p:sp>
          <p:nvSpPr>
            <p:cNvPr id="42" name="Elipse 4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9" name="Grupo 43"/>
          <p:cNvGrpSpPr/>
          <p:nvPr/>
        </p:nvGrpSpPr>
        <p:grpSpPr>
          <a:xfrm>
            <a:off x="3235134" y="3275692"/>
            <a:ext cx="288032" cy="441340"/>
            <a:chOff x="1907704" y="3923764"/>
            <a:chExt cx="288032" cy="441340"/>
          </a:xfrm>
        </p:grpSpPr>
        <p:sp>
          <p:nvSpPr>
            <p:cNvPr id="45" name="Elipse 4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5" name="Grupo 46"/>
          <p:cNvGrpSpPr/>
          <p:nvPr/>
        </p:nvGrpSpPr>
        <p:grpSpPr>
          <a:xfrm>
            <a:off x="3379150" y="3563724"/>
            <a:ext cx="288032" cy="441340"/>
            <a:chOff x="1907704" y="3923764"/>
            <a:chExt cx="288032" cy="441340"/>
          </a:xfrm>
        </p:grpSpPr>
        <p:sp>
          <p:nvSpPr>
            <p:cNvPr id="48" name="Elipse 4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28" name="Grupo 49"/>
          <p:cNvGrpSpPr/>
          <p:nvPr/>
        </p:nvGrpSpPr>
        <p:grpSpPr>
          <a:xfrm>
            <a:off x="3811198" y="3501008"/>
            <a:ext cx="288032" cy="441340"/>
            <a:chOff x="1907704" y="3923764"/>
            <a:chExt cx="288032" cy="441340"/>
          </a:xfrm>
        </p:grpSpPr>
        <p:sp>
          <p:nvSpPr>
            <p:cNvPr id="51" name="Elipse 5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sp>
        <p:nvSpPr>
          <p:cNvPr id="53" name="Retângulo 52"/>
          <p:cNvSpPr/>
          <p:nvPr/>
        </p:nvSpPr>
        <p:spPr>
          <a:xfrm>
            <a:off x="4891318" y="270892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31" name="Grupo 56"/>
          <p:cNvGrpSpPr/>
          <p:nvPr/>
        </p:nvGrpSpPr>
        <p:grpSpPr>
          <a:xfrm>
            <a:off x="5035334" y="2996952"/>
            <a:ext cx="288032" cy="441340"/>
            <a:chOff x="1907704" y="3923764"/>
            <a:chExt cx="288032" cy="441340"/>
          </a:xfrm>
        </p:grpSpPr>
        <p:sp>
          <p:nvSpPr>
            <p:cNvPr id="58" name="Elipse 5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4" name="Grupo 59"/>
          <p:cNvGrpSpPr/>
          <p:nvPr/>
        </p:nvGrpSpPr>
        <p:grpSpPr>
          <a:xfrm>
            <a:off x="6619510" y="2718212"/>
            <a:ext cx="288032" cy="441340"/>
            <a:chOff x="1907704" y="3923764"/>
            <a:chExt cx="288032" cy="441340"/>
          </a:xfrm>
        </p:grpSpPr>
        <p:sp>
          <p:nvSpPr>
            <p:cNvPr id="61" name="Elipse 6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7" name="Grupo 62"/>
          <p:cNvGrpSpPr/>
          <p:nvPr/>
        </p:nvGrpSpPr>
        <p:grpSpPr>
          <a:xfrm>
            <a:off x="5467382" y="2708920"/>
            <a:ext cx="288032" cy="441340"/>
            <a:chOff x="1907704" y="3923764"/>
            <a:chExt cx="288032" cy="441340"/>
          </a:xfrm>
        </p:grpSpPr>
        <p:sp>
          <p:nvSpPr>
            <p:cNvPr id="64" name="Elipse 6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8" name="Grupo 65"/>
          <p:cNvGrpSpPr/>
          <p:nvPr/>
        </p:nvGrpSpPr>
        <p:grpSpPr>
          <a:xfrm>
            <a:off x="6115454" y="2636912"/>
            <a:ext cx="288032" cy="441340"/>
            <a:chOff x="1907704" y="3923764"/>
            <a:chExt cx="288032" cy="441340"/>
          </a:xfrm>
        </p:grpSpPr>
        <p:sp>
          <p:nvSpPr>
            <p:cNvPr id="67" name="Elipse 6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39" name="Grupo 68"/>
          <p:cNvGrpSpPr/>
          <p:nvPr/>
        </p:nvGrpSpPr>
        <p:grpSpPr>
          <a:xfrm>
            <a:off x="6259470" y="3131676"/>
            <a:ext cx="288032" cy="441340"/>
            <a:chOff x="1907704" y="3923764"/>
            <a:chExt cx="288032" cy="441340"/>
          </a:xfrm>
        </p:grpSpPr>
        <p:sp>
          <p:nvSpPr>
            <p:cNvPr id="70" name="Elipse 6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1" name="CaixaDeTexto 7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0" name="Grupo 71"/>
          <p:cNvGrpSpPr/>
          <p:nvPr/>
        </p:nvGrpSpPr>
        <p:grpSpPr>
          <a:xfrm>
            <a:off x="5611398" y="3068960"/>
            <a:ext cx="288032" cy="441340"/>
            <a:chOff x="1907704" y="3923764"/>
            <a:chExt cx="288032" cy="441340"/>
          </a:xfrm>
        </p:grpSpPr>
        <p:sp>
          <p:nvSpPr>
            <p:cNvPr id="73" name="Elipse 7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3" name="Grupo 74"/>
          <p:cNvGrpSpPr/>
          <p:nvPr/>
        </p:nvGrpSpPr>
        <p:grpSpPr>
          <a:xfrm>
            <a:off x="5179350" y="3573016"/>
            <a:ext cx="288032" cy="441340"/>
            <a:chOff x="1907704" y="3923764"/>
            <a:chExt cx="288032" cy="441340"/>
          </a:xfrm>
        </p:grpSpPr>
        <p:sp>
          <p:nvSpPr>
            <p:cNvPr id="76" name="Elipse 7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6" name="Grupo 83"/>
          <p:cNvGrpSpPr/>
          <p:nvPr/>
        </p:nvGrpSpPr>
        <p:grpSpPr>
          <a:xfrm>
            <a:off x="5755414" y="3573016"/>
            <a:ext cx="288032" cy="441340"/>
            <a:chOff x="1907704" y="3923764"/>
            <a:chExt cx="288032" cy="441340"/>
          </a:xfrm>
        </p:grpSpPr>
        <p:sp>
          <p:nvSpPr>
            <p:cNvPr id="85" name="Elipse 8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86" name="CaixaDeTexto 8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49" name="Grupo 89"/>
          <p:cNvGrpSpPr/>
          <p:nvPr/>
        </p:nvGrpSpPr>
        <p:grpSpPr>
          <a:xfrm>
            <a:off x="6259470" y="3573016"/>
            <a:ext cx="288032" cy="441340"/>
            <a:chOff x="1907704" y="3923764"/>
            <a:chExt cx="288032" cy="441340"/>
          </a:xfrm>
        </p:grpSpPr>
        <p:sp>
          <p:nvSpPr>
            <p:cNvPr id="91" name="Elipse 9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2" name="CaixaDeTexto 9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52" name="Grupo 92"/>
          <p:cNvGrpSpPr/>
          <p:nvPr/>
        </p:nvGrpSpPr>
        <p:grpSpPr>
          <a:xfrm>
            <a:off x="6691518" y="3284984"/>
            <a:ext cx="288032" cy="441340"/>
            <a:chOff x="1907704" y="3923764"/>
            <a:chExt cx="288032" cy="441340"/>
          </a:xfrm>
        </p:grpSpPr>
        <p:sp>
          <p:nvSpPr>
            <p:cNvPr id="94" name="Elipse 9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95" name="CaixaDeTexto 9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255" name="Grupo 95"/>
          <p:cNvGrpSpPr/>
          <p:nvPr/>
        </p:nvGrpSpPr>
        <p:grpSpPr>
          <a:xfrm>
            <a:off x="4531278" y="3563724"/>
            <a:ext cx="288032" cy="441340"/>
            <a:chOff x="1907704" y="3923764"/>
            <a:chExt cx="288032" cy="441340"/>
          </a:xfrm>
        </p:grpSpPr>
        <p:sp>
          <p:nvSpPr>
            <p:cNvPr id="97" name="Elipse 9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98" name="CaixaDeTexto 9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2" name="Grupo 98"/>
          <p:cNvGrpSpPr/>
          <p:nvPr/>
        </p:nvGrpSpPr>
        <p:grpSpPr>
          <a:xfrm>
            <a:off x="4315254" y="3203684"/>
            <a:ext cx="288032" cy="441340"/>
            <a:chOff x="1907704" y="3923764"/>
            <a:chExt cx="288032" cy="441340"/>
          </a:xfrm>
        </p:grpSpPr>
        <p:sp>
          <p:nvSpPr>
            <p:cNvPr id="100" name="Elipse 9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1" name="CaixaDeTexto 10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5" name="Grupo 101"/>
          <p:cNvGrpSpPr/>
          <p:nvPr/>
        </p:nvGrpSpPr>
        <p:grpSpPr>
          <a:xfrm>
            <a:off x="4603286" y="2843644"/>
            <a:ext cx="288032" cy="441340"/>
            <a:chOff x="1907704" y="3923764"/>
            <a:chExt cx="288032" cy="441340"/>
          </a:xfrm>
        </p:grpSpPr>
        <p:sp>
          <p:nvSpPr>
            <p:cNvPr id="103" name="Elipse 10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4" name="CaixaDeTexto 10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38" name="Grupo 104"/>
          <p:cNvGrpSpPr/>
          <p:nvPr/>
        </p:nvGrpSpPr>
        <p:grpSpPr>
          <a:xfrm>
            <a:off x="4243246" y="2636912"/>
            <a:ext cx="288032" cy="441340"/>
            <a:chOff x="1907704" y="3923764"/>
            <a:chExt cx="288032" cy="441340"/>
          </a:xfrm>
        </p:grpSpPr>
        <p:sp>
          <p:nvSpPr>
            <p:cNvPr id="106" name="Elipse 10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07" name="CaixaDeTexto 10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08" name="CaixaDeTexto 107"/>
          <p:cNvSpPr txBox="1"/>
          <p:nvPr/>
        </p:nvSpPr>
        <p:spPr>
          <a:xfrm>
            <a:off x="1979712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09" name="CaixaDeTexto 108"/>
          <p:cNvSpPr txBox="1"/>
          <p:nvPr/>
        </p:nvSpPr>
        <p:spPr>
          <a:xfrm>
            <a:off x="4389512" y="234888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0" name="CaixaDeTexto 109"/>
          <p:cNvSpPr txBox="1"/>
          <p:nvPr/>
        </p:nvSpPr>
        <p:spPr>
          <a:xfrm>
            <a:off x="6732240" y="234888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1" name="Retângulo 110"/>
          <p:cNvSpPr/>
          <p:nvPr/>
        </p:nvSpPr>
        <p:spPr>
          <a:xfrm>
            <a:off x="201099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2" name="Retângulo 111"/>
          <p:cNvSpPr/>
          <p:nvPr/>
        </p:nvSpPr>
        <p:spPr>
          <a:xfrm>
            <a:off x="4171238" y="4869160"/>
            <a:ext cx="72008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5" name="Retângulo 154"/>
          <p:cNvSpPr/>
          <p:nvPr/>
        </p:nvSpPr>
        <p:spPr>
          <a:xfrm>
            <a:off x="4891318" y="4869160"/>
            <a:ext cx="2160240" cy="144016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1" name="Grupo 155"/>
          <p:cNvGrpSpPr/>
          <p:nvPr/>
        </p:nvGrpSpPr>
        <p:grpSpPr>
          <a:xfrm>
            <a:off x="4315254" y="5157192"/>
            <a:ext cx="288032" cy="441340"/>
            <a:chOff x="1907704" y="3923764"/>
            <a:chExt cx="288032" cy="441340"/>
          </a:xfrm>
        </p:grpSpPr>
        <p:sp>
          <p:nvSpPr>
            <p:cNvPr id="157" name="Elipse 15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58" name="CaixaDeTexto 15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4" name="Grupo 167"/>
          <p:cNvGrpSpPr/>
          <p:nvPr/>
        </p:nvGrpSpPr>
        <p:grpSpPr>
          <a:xfrm>
            <a:off x="4531278" y="5363924"/>
            <a:ext cx="288032" cy="441340"/>
            <a:chOff x="1907704" y="3923764"/>
            <a:chExt cx="288032" cy="441340"/>
          </a:xfrm>
        </p:grpSpPr>
        <p:sp>
          <p:nvSpPr>
            <p:cNvPr id="169" name="Elipse 16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0" name="CaixaDeTexto 16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47" name="Grupo 170"/>
          <p:cNvGrpSpPr/>
          <p:nvPr/>
        </p:nvGrpSpPr>
        <p:grpSpPr>
          <a:xfrm>
            <a:off x="4459270" y="4787860"/>
            <a:ext cx="288032" cy="441340"/>
            <a:chOff x="1907704" y="3923764"/>
            <a:chExt cx="288032" cy="441340"/>
          </a:xfrm>
        </p:grpSpPr>
        <p:sp>
          <p:nvSpPr>
            <p:cNvPr id="172" name="Elipse 17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3" name="CaixaDeTexto 17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0" name="Grupo 173"/>
          <p:cNvGrpSpPr/>
          <p:nvPr/>
        </p:nvGrpSpPr>
        <p:grpSpPr>
          <a:xfrm>
            <a:off x="4387262" y="5733256"/>
            <a:ext cx="288032" cy="441340"/>
            <a:chOff x="1907704" y="3923764"/>
            <a:chExt cx="288032" cy="441340"/>
          </a:xfrm>
        </p:grpSpPr>
        <p:sp>
          <p:nvSpPr>
            <p:cNvPr id="175" name="Elipse 17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-</a:t>
              </a:r>
              <a:endParaRPr lang="pt-BR" dirty="0"/>
            </a:p>
          </p:txBody>
        </p:sp>
        <p:sp>
          <p:nvSpPr>
            <p:cNvPr id="176" name="CaixaDeTexto 17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+</a:t>
              </a:r>
              <a:endParaRPr lang="pt-BR" dirty="0"/>
            </a:p>
          </p:txBody>
        </p:sp>
      </p:grpSp>
      <p:grpSp>
        <p:nvGrpSpPr>
          <p:cNvPr id="54" name="Grupo 185"/>
          <p:cNvGrpSpPr/>
          <p:nvPr/>
        </p:nvGrpSpPr>
        <p:grpSpPr>
          <a:xfrm>
            <a:off x="2443046" y="5661248"/>
            <a:ext cx="288032" cy="441340"/>
            <a:chOff x="1907704" y="3923764"/>
            <a:chExt cx="288032" cy="441340"/>
          </a:xfrm>
        </p:grpSpPr>
        <p:sp>
          <p:nvSpPr>
            <p:cNvPr id="187" name="Elipse 18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88" name="CaixaDeTexto 18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5" name="Grupo 188"/>
          <p:cNvGrpSpPr/>
          <p:nvPr/>
        </p:nvGrpSpPr>
        <p:grpSpPr>
          <a:xfrm>
            <a:off x="2155014" y="5219908"/>
            <a:ext cx="288032" cy="441340"/>
            <a:chOff x="1907704" y="3923764"/>
            <a:chExt cx="288032" cy="441340"/>
          </a:xfrm>
        </p:grpSpPr>
        <p:sp>
          <p:nvSpPr>
            <p:cNvPr id="190" name="Elipse 18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1" name="CaixaDeTexto 19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6" name="Grupo 191"/>
          <p:cNvGrpSpPr/>
          <p:nvPr/>
        </p:nvGrpSpPr>
        <p:grpSpPr>
          <a:xfrm>
            <a:off x="2515054" y="4869160"/>
            <a:ext cx="288032" cy="441340"/>
            <a:chOff x="1907704" y="3923764"/>
            <a:chExt cx="288032" cy="441340"/>
          </a:xfrm>
        </p:grpSpPr>
        <p:sp>
          <p:nvSpPr>
            <p:cNvPr id="193" name="Elipse 19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4" name="CaixaDeTexto 19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57" name="Grupo 194"/>
          <p:cNvGrpSpPr/>
          <p:nvPr/>
        </p:nvGrpSpPr>
        <p:grpSpPr>
          <a:xfrm>
            <a:off x="2083006" y="4797152"/>
            <a:ext cx="288032" cy="441340"/>
            <a:chOff x="1907704" y="3923764"/>
            <a:chExt cx="288032" cy="441340"/>
          </a:xfrm>
        </p:grpSpPr>
        <p:sp>
          <p:nvSpPr>
            <p:cNvPr id="196" name="Elipse 19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197" name="CaixaDeTexto 19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98" name="CaixaDeTexto 197"/>
          <p:cNvSpPr txBox="1"/>
          <p:nvPr/>
        </p:nvSpPr>
        <p:spPr>
          <a:xfrm>
            <a:off x="1979712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99" name="CaixaDeTexto 198"/>
          <p:cNvSpPr txBox="1"/>
          <p:nvPr/>
        </p:nvSpPr>
        <p:spPr>
          <a:xfrm>
            <a:off x="4389512" y="450912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P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200" name="CaixaDeTexto 199"/>
          <p:cNvSpPr txBox="1"/>
          <p:nvPr/>
        </p:nvSpPr>
        <p:spPr>
          <a:xfrm>
            <a:off x="6732240" y="45091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N</a:t>
            </a:r>
            <a:endParaRPr lang="pt-BR" dirty="0">
              <a:latin typeface="Constantia" pitchFamily="18" charset="0"/>
            </a:endParaRPr>
          </a:p>
        </p:txBody>
      </p:sp>
      <p:grpSp>
        <p:nvGrpSpPr>
          <p:cNvPr id="60" name="Grupo 200"/>
          <p:cNvGrpSpPr/>
          <p:nvPr/>
        </p:nvGrpSpPr>
        <p:grpSpPr>
          <a:xfrm>
            <a:off x="2659070" y="5301208"/>
            <a:ext cx="288032" cy="441340"/>
            <a:chOff x="1907704" y="3923764"/>
            <a:chExt cx="288032" cy="441340"/>
          </a:xfrm>
        </p:grpSpPr>
        <p:sp>
          <p:nvSpPr>
            <p:cNvPr id="202" name="Elipse 20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3" name="CaixaDeTexto 20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63" name="Grupo 203"/>
          <p:cNvGrpSpPr/>
          <p:nvPr/>
        </p:nvGrpSpPr>
        <p:grpSpPr>
          <a:xfrm>
            <a:off x="2083006" y="5723964"/>
            <a:ext cx="288032" cy="441340"/>
            <a:chOff x="1907704" y="3923764"/>
            <a:chExt cx="288032" cy="441340"/>
          </a:xfrm>
        </p:grpSpPr>
        <p:sp>
          <p:nvSpPr>
            <p:cNvPr id="205" name="Elipse 20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6" name="CaixaDeTexto 20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58" name="Grupo 206"/>
          <p:cNvGrpSpPr/>
          <p:nvPr/>
        </p:nvGrpSpPr>
        <p:grpSpPr>
          <a:xfrm>
            <a:off x="2875094" y="5723964"/>
            <a:ext cx="288032" cy="441340"/>
            <a:chOff x="1907704" y="3923764"/>
            <a:chExt cx="288032" cy="441340"/>
          </a:xfrm>
        </p:grpSpPr>
        <p:sp>
          <p:nvSpPr>
            <p:cNvPr id="208" name="Elipse 207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09" name="CaixaDeTexto 208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1" name="Grupo 209"/>
          <p:cNvGrpSpPr/>
          <p:nvPr/>
        </p:nvGrpSpPr>
        <p:grpSpPr>
          <a:xfrm>
            <a:off x="3451158" y="5723964"/>
            <a:ext cx="288032" cy="441340"/>
            <a:chOff x="1907704" y="3923764"/>
            <a:chExt cx="288032" cy="441340"/>
          </a:xfrm>
        </p:grpSpPr>
        <p:sp>
          <p:nvSpPr>
            <p:cNvPr id="211" name="Elipse 21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2" name="CaixaDeTexto 21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4" name="Grupo 212"/>
          <p:cNvGrpSpPr/>
          <p:nvPr/>
        </p:nvGrpSpPr>
        <p:grpSpPr>
          <a:xfrm>
            <a:off x="3811198" y="5579948"/>
            <a:ext cx="288032" cy="441340"/>
            <a:chOff x="1907704" y="3923764"/>
            <a:chExt cx="288032" cy="441340"/>
          </a:xfrm>
        </p:grpSpPr>
        <p:sp>
          <p:nvSpPr>
            <p:cNvPr id="214" name="Elipse 21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5" name="CaixaDeTexto 21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7" name="Grupo 215"/>
          <p:cNvGrpSpPr/>
          <p:nvPr/>
        </p:nvGrpSpPr>
        <p:grpSpPr>
          <a:xfrm>
            <a:off x="3595174" y="5157192"/>
            <a:ext cx="288032" cy="441340"/>
            <a:chOff x="1907704" y="3923764"/>
            <a:chExt cx="288032" cy="441340"/>
          </a:xfrm>
        </p:grpSpPr>
        <p:sp>
          <p:nvSpPr>
            <p:cNvPr id="217" name="Elipse 21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18" name="CaixaDeTexto 21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8" name="Grupo 218"/>
          <p:cNvGrpSpPr/>
          <p:nvPr/>
        </p:nvGrpSpPr>
        <p:grpSpPr>
          <a:xfrm>
            <a:off x="3811198" y="4797152"/>
            <a:ext cx="288032" cy="441340"/>
            <a:chOff x="1907704" y="3923764"/>
            <a:chExt cx="288032" cy="441340"/>
          </a:xfrm>
        </p:grpSpPr>
        <p:sp>
          <p:nvSpPr>
            <p:cNvPr id="220" name="Elipse 21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1" name="CaixaDeTexto 22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69" name="Grupo 221"/>
          <p:cNvGrpSpPr/>
          <p:nvPr/>
        </p:nvGrpSpPr>
        <p:grpSpPr>
          <a:xfrm>
            <a:off x="3163126" y="5435932"/>
            <a:ext cx="288032" cy="441340"/>
            <a:chOff x="1907704" y="3923764"/>
            <a:chExt cx="288032" cy="441340"/>
          </a:xfrm>
        </p:grpSpPr>
        <p:sp>
          <p:nvSpPr>
            <p:cNvPr id="223" name="Elipse 22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4" name="CaixaDeTexto 22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0" name="Grupo 224"/>
          <p:cNvGrpSpPr/>
          <p:nvPr/>
        </p:nvGrpSpPr>
        <p:grpSpPr>
          <a:xfrm>
            <a:off x="3379150" y="4869160"/>
            <a:ext cx="288032" cy="441340"/>
            <a:chOff x="1907704" y="3923764"/>
            <a:chExt cx="288032" cy="441340"/>
          </a:xfrm>
        </p:grpSpPr>
        <p:sp>
          <p:nvSpPr>
            <p:cNvPr id="226" name="Elipse 22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27" name="CaixaDeTexto 22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1" name="Grupo 227"/>
          <p:cNvGrpSpPr/>
          <p:nvPr/>
        </p:nvGrpSpPr>
        <p:grpSpPr>
          <a:xfrm>
            <a:off x="3019110" y="4725144"/>
            <a:ext cx="288032" cy="441340"/>
            <a:chOff x="1907704" y="3923764"/>
            <a:chExt cx="288032" cy="441340"/>
          </a:xfrm>
        </p:grpSpPr>
        <p:sp>
          <p:nvSpPr>
            <p:cNvPr id="229" name="Elipse 22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0" name="CaixaDeTexto 22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2" name="Grupo 230"/>
          <p:cNvGrpSpPr/>
          <p:nvPr/>
        </p:nvGrpSpPr>
        <p:grpSpPr>
          <a:xfrm>
            <a:off x="3019110" y="5075892"/>
            <a:ext cx="288032" cy="441340"/>
            <a:chOff x="1907704" y="3923764"/>
            <a:chExt cx="288032" cy="441340"/>
          </a:xfrm>
        </p:grpSpPr>
        <p:sp>
          <p:nvSpPr>
            <p:cNvPr id="232" name="Elipse 23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3" name="CaixaDeTexto 23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3" name="Grupo 233"/>
          <p:cNvGrpSpPr/>
          <p:nvPr/>
        </p:nvGrpSpPr>
        <p:grpSpPr>
          <a:xfrm>
            <a:off x="5035334" y="5219908"/>
            <a:ext cx="288032" cy="441340"/>
            <a:chOff x="1907704" y="3923764"/>
            <a:chExt cx="288032" cy="441340"/>
          </a:xfrm>
        </p:grpSpPr>
        <p:sp>
          <p:nvSpPr>
            <p:cNvPr id="235" name="Elipse 23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36" name="CaixaDeTexto 23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4" name="Grupo 239"/>
          <p:cNvGrpSpPr/>
          <p:nvPr/>
        </p:nvGrpSpPr>
        <p:grpSpPr>
          <a:xfrm>
            <a:off x="5899430" y="4869160"/>
            <a:ext cx="288032" cy="441340"/>
            <a:chOff x="1907704" y="3923764"/>
            <a:chExt cx="288032" cy="441340"/>
          </a:xfrm>
        </p:grpSpPr>
        <p:sp>
          <p:nvSpPr>
            <p:cNvPr id="241" name="Elipse 240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2" name="CaixaDeTexto 241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5" name="Grupo 242"/>
          <p:cNvGrpSpPr/>
          <p:nvPr/>
        </p:nvGrpSpPr>
        <p:grpSpPr>
          <a:xfrm>
            <a:off x="5323366" y="4787860"/>
            <a:ext cx="288032" cy="441340"/>
            <a:chOff x="1907704" y="3923764"/>
            <a:chExt cx="288032" cy="441340"/>
          </a:xfrm>
        </p:grpSpPr>
        <p:sp>
          <p:nvSpPr>
            <p:cNvPr id="244" name="Elipse 243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5" name="CaixaDeTexto 244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6" name="Grupo 245"/>
          <p:cNvGrpSpPr/>
          <p:nvPr/>
        </p:nvGrpSpPr>
        <p:grpSpPr>
          <a:xfrm>
            <a:off x="5539390" y="5229200"/>
            <a:ext cx="288032" cy="441340"/>
            <a:chOff x="1907704" y="3923764"/>
            <a:chExt cx="288032" cy="441340"/>
          </a:xfrm>
        </p:grpSpPr>
        <p:sp>
          <p:nvSpPr>
            <p:cNvPr id="247" name="Elipse 246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48" name="CaixaDeTexto 247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7" name="Grupo 248"/>
          <p:cNvGrpSpPr/>
          <p:nvPr/>
        </p:nvGrpSpPr>
        <p:grpSpPr>
          <a:xfrm>
            <a:off x="5179350" y="5723964"/>
            <a:ext cx="288032" cy="441340"/>
            <a:chOff x="1907704" y="3923764"/>
            <a:chExt cx="288032" cy="441340"/>
          </a:xfrm>
        </p:grpSpPr>
        <p:sp>
          <p:nvSpPr>
            <p:cNvPr id="250" name="Elipse 249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1" name="CaixaDeTexto 250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8" name="Grupo 251"/>
          <p:cNvGrpSpPr/>
          <p:nvPr/>
        </p:nvGrpSpPr>
        <p:grpSpPr>
          <a:xfrm>
            <a:off x="5755414" y="5723964"/>
            <a:ext cx="288032" cy="441340"/>
            <a:chOff x="1907704" y="3923764"/>
            <a:chExt cx="288032" cy="441340"/>
          </a:xfrm>
        </p:grpSpPr>
        <p:sp>
          <p:nvSpPr>
            <p:cNvPr id="253" name="Elipse 252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4" name="CaixaDeTexto 253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79" name="Grupo 254"/>
          <p:cNvGrpSpPr/>
          <p:nvPr/>
        </p:nvGrpSpPr>
        <p:grpSpPr>
          <a:xfrm>
            <a:off x="6331478" y="5723964"/>
            <a:ext cx="288032" cy="441340"/>
            <a:chOff x="1907704" y="3923764"/>
            <a:chExt cx="288032" cy="441340"/>
          </a:xfrm>
        </p:grpSpPr>
        <p:sp>
          <p:nvSpPr>
            <p:cNvPr id="256" name="Elipse 255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57" name="CaixaDeTexto 256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0" name="Grupo 257"/>
          <p:cNvGrpSpPr/>
          <p:nvPr/>
        </p:nvGrpSpPr>
        <p:grpSpPr>
          <a:xfrm>
            <a:off x="6691518" y="5373216"/>
            <a:ext cx="288032" cy="441340"/>
            <a:chOff x="1907704" y="3923764"/>
            <a:chExt cx="288032" cy="441340"/>
          </a:xfrm>
        </p:grpSpPr>
        <p:sp>
          <p:nvSpPr>
            <p:cNvPr id="259" name="Elipse 258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0" name="CaixaDeTexto 259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1" name="Grupo 260"/>
          <p:cNvGrpSpPr/>
          <p:nvPr/>
        </p:nvGrpSpPr>
        <p:grpSpPr>
          <a:xfrm>
            <a:off x="6187462" y="5219908"/>
            <a:ext cx="288032" cy="441340"/>
            <a:chOff x="1907704" y="3923764"/>
            <a:chExt cx="288032" cy="441340"/>
          </a:xfrm>
        </p:grpSpPr>
        <p:sp>
          <p:nvSpPr>
            <p:cNvPr id="262" name="Elipse 261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3" name="CaixaDeTexto 262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grpSp>
        <p:nvGrpSpPr>
          <p:cNvPr id="282" name="Grupo 263"/>
          <p:cNvGrpSpPr/>
          <p:nvPr/>
        </p:nvGrpSpPr>
        <p:grpSpPr>
          <a:xfrm>
            <a:off x="6691518" y="4797152"/>
            <a:ext cx="288032" cy="441340"/>
            <a:chOff x="1907704" y="3923764"/>
            <a:chExt cx="288032" cy="441340"/>
          </a:xfrm>
        </p:grpSpPr>
        <p:sp>
          <p:nvSpPr>
            <p:cNvPr id="265" name="Elipse 264"/>
            <p:cNvSpPr/>
            <p:nvPr/>
          </p:nvSpPr>
          <p:spPr>
            <a:xfrm>
              <a:off x="1907704" y="4149080"/>
              <a:ext cx="216024" cy="21602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+</a:t>
              </a:r>
              <a:endParaRPr lang="pt-BR" dirty="0"/>
            </a:p>
          </p:txBody>
        </p:sp>
        <p:sp>
          <p:nvSpPr>
            <p:cNvPr id="266" name="CaixaDeTexto 265"/>
            <p:cNvSpPr txBox="1"/>
            <p:nvPr/>
          </p:nvSpPr>
          <p:spPr>
            <a:xfrm>
              <a:off x="1979712" y="392376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-</a:t>
              </a:r>
              <a:endParaRPr lang="pt-BR" dirty="0"/>
            </a:p>
          </p:txBody>
        </p:sp>
      </p:grpSp>
      <p:sp>
        <p:nvSpPr>
          <p:cNvPr id="189" name="Elipse 188"/>
          <p:cNvSpPr/>
          <p:nvPr/>
        </p:nvSpPr>
        <p:spPr>
          <a:xfrm>
            <a:off x="4716016" y="2348880"/>
            <a:ext cx="2520280" cy="432048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COLETOR</a:t>
            </a:r>
            <a:endParaRPr lang="pt-B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Coletor comum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718" y="2708920"/>
            <a:ext cx="373125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4940" y="2708920"/>
            <a:ext cx="3637500" cy="27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lipse 5"/>
          <p:cNvSpPr/>
          <p:nvPr/>
        </p:nvSpPr>
        <p:spPr>
          <a:xfrm>
            <a:off x="1907704" y="2636912"/>
            <a:ext cx="1728192" cy="2376264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6300192" y="2636912"/>
            <a:ext cx="1728192" cy="2376264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127303" y="5579948"/>
            <a:ext cx="6848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Seção de Saída</a:t>
            </a:r>
          </a:p>
          <a:p>
            <a:pPr algn="ctr"/>
            <a:r>
              <a:rPr lang="pt-BR" dirty="0" smtClean="0">
                <a:latin typeface="Constantia" pitchFamily="18" charset="0"/>
              </a:rPr>
              <a:t>(lembre-se de que polarizamos reversamente a junção </a:t>
            </a:r>
            <a:r>
              <a:rPr lang="pt-BR" dirty="0" err="1" smtClean="0">
                <a:latin typeface="Constantia" pitchFamily="18" charset="0"/>
              </a:rPr>
              <a:t>coletor-base</a:t>
            </a:r>
            <a:r>
              <a:rPr lang="pt-BR" dirty="0" smtClean="0">
                <a:latin typeface="Constantia" pitchFamily="18" charset="0"/>
              </a:rPr>
              <a:t>)</a:t>
            </a:r>
            <a:endParaRPr lang="pt-BR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Coletor comum</a:t>
            </a:r>
          </a:p>
          <a:p>
            <a:pPr lvl="1"/>
            <a:r>
              <a:rPr lang="pt-BR" dirty="0" smtClean="0"/>
              <a:t>As curvas de comportamento são aproximadamente as mesmas do emissor comum.</a:t>
            </a:r>
          </a:p>
          <a:p>
            <a:pPr lvl="2"/>
            <a:r>
              <a:rPr lang="pt-BR" dirty="0" smtClean="0"/>
              <a:t>Entrada: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para diferentes valores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EC</a:t>
            </a:r>
            <a:r>
              <a:rPr lang="pt-BR" dirty="0" err="1" smtClean="0"/>
              <a:t>s</a:t>
            </a:r>
            <a:endParaRPr lang="pt-BR" dirty="0" smtClean="0"/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é determinado pela diferença entre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EE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CC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Saída: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EC</a:t>
            </a:r>
            <a:r>
              <a:rPr lang="pt-BR" dirty="0" smtClean="0"/>
              <a:t> para diferentes valores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err="1" smtClean="0"/>
              <a:t>s</a:t>
            </a:r>
            <a:endParaRPr lang="pt-BR" dirty="0" smtClean="0"/>
          </a:p>
          <a:p>
            <a:pPr lvl="3"/>
            <a:r>
              <a:rPr lang="pt-BR" dirty="0" smtClean="0"/>
              <a:t>E não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.</a:t>
            </a:r>
          </a:p>
          <a:p>
            <a:pPr lvl="3"/>
            <a:r>
              <a:rPr lang="pt-BR" dirty="0" smtClean="0"/>
              <a:t>Como é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e não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, haverá pequena diferença devido a </a:t>
            </a:r>
            <a:r>
              <a:rPr lang="el-GR" dirty="0" smtClean="0"/>
              <a:t>α</a:t>
            </a:r>
            <a:r>
              <a:rPr lang="pt-BR" dirty="0" smtClean="0"/>
              <a:t>.</a:t>
            </a:r>
          </a:p>
          <a:p>
            <a:pPr lvl="4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α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.</a:t>
            </a:r>
          </a:p>
          <a:p>
            <a:pPr lvl="4"/>
            <a:r>
              <a:rPr lang="pt-BR" dirty="0" smtClean="0"/>
              <a:t>Se </a:t>
            </a:r>
            <a:r>
              <a:rPr lang="el-GR" dirty="0" smtClean="0"/>
              <a:t>α</a:t>
            </a:r>
            <a:r>
              <a:rPr lang="pt-BR" dirty="0" smtClean="0"/>
              <a:t> fosse 1, as curvas de saída das configurações emissor-comum e coletor-comum seriam iguais.</a:t>
            </a:r>
            <a:endParaRPr lang="pt-BR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Limites de operação</a:t>
            </a:r>
          </a:p>
          <a:p>
            <a:pPr lvl="1"/>
            <a:r>
              <a:rPr lang="pt-BR" dirty="0" smtClean="0"/>
              <a:t>Condições para o transistor não queimar:</a:t>
            </a:r>
          </a:p>
          <a:p>
            <a:pPr lvl="2"/>
            <a:r>
              <a:rPr lang="pt-BR" dirty="0" smtClean="0"/>
              <a:t>Corrente máxima no coletor (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C-max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Tensão máxima coletor-emissor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CE-max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“</a:t>
            </a:r>
            <a:r>
              <a:rPr lang="pt-BR" dirty="0" err="1" smtClean="0"/>
              <a:t>breakdown</a:t>
            </a:r>
            <a:r>
              <a:rPr lang="pt-BR" dirty="0" smtClean="0"/>
              <a:t>” – v</a:t>
            </a:r>
            <a:r>
              <a:rPr lang="pt-BR" baseline="-25000" dirty="0" smtClean="0"/>
              <a:t>(</a:t>
            </a:r>
            <a:r>
              <a:rPr lang="pt-BR" baseline="-25000" dirty="0" err="1" smtClean="0"/>
              <a:t>br</a:t>
            </a:r>
            <a:r>
              <a:rPr lang="pt-BR" baseline="-25000" dirty="0" smtClean="0"/>
              <a:t>)CE</a:t>
            </a:r>
          </a:p>
          <a:p>
            <a:pPr lvl="2"/>
            <a:r>
              <a:rPr lang="pt-BR" dirty="0" smtClean="0"/>
              <a:t>Potência máxima de dissipação (P</a:t>
            </a:r>
            <a:r>
              <a:rPr lang="pt-BR" baseline="-25000" dirty="0" smtClean="0"/>
              <a:t>C-max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P</a:t>
            </a:r>
            <a:r>
              <a:rPr lang="pt-BR" baseline="-25000" dirty="0" smtClean="0"/>
              <a:t>C-max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endParaRPr lang="pt-BR" baseline="-25000" dirty="0" smtClean="0"/>
          </a:p>
          <a:p>
            <a:pPr lvl="1"/>
            <a:r>
              <a:rPr lang="pt-BR" dirty="0" smtClean="0"/>
              <a:t>Contidas na folha de dados </a:t>
            </a:r>
            <a:r>
              <a:rPr lang="pt-BR" smtClean="0"/>
              <a:t>do transistor.</a:t>
            </a:r>
            <a:endParaRPr lang="pt-B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Construção</a:t>
            </a:r>
          </a:p>
          <a:p>
            <a:pPr lvl="1"/>
            <a:r>
              <a:rPr lang="pt-BR" dirty="0" smtClean="0"/>
              <a:t>Emissor</a:t>
            </a:r>
          </a:p>
          <a:p>
            <a:pPr lvl="2"/>
            <a:r>
              <a:rPr lang="pt-BR" dirty="0" smtClean="0"/>
              <a:t>Material fortemente dopado.</a:t>
            </a:r>
          </a:p>
          <a:p>
            <a:pPr lvl="1"/>
            <a:r>
              <a:rPr lang="pt-BR" dirty="0" smtClean="0"/>
              <a:t>Base</a:t>
            </a:r>
          </a:p>
          <a:p>
            <a:pPr lvl="2"/>
            <a:r>
              <a:rPr lang="pt-BR" dirty="0" smtClean="0"/>
              <a:t>Material levemente dopado (resistência alta).</a:t>
            </a:r>
          </a:p>
          <a:p>
            <a:pPr lvl="2"/>
            <a:r>
              <a:rPr lang="pt-BR" dirty="0" smtClean="0"/>
              <a:t>Largura 150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menor do que a largura do transistor.</a:t>
            </a:r>
          </a:p>
          <a:p>
            <a:pPr lvl="1"/>
            <a:r>
              <a:rPr lang="pt-BR" dirty="0" smtClean="0"/>
              <a:t>Coletor</a:t>
            </a:r>
          </a:p>
          <a:p>
            <a:pPr lvl="2"/>
            <a:r>
              <a:rPr lang="pt-BR" dirty="0" smtClean="0"/>
              <a:t>Material moderadamente dopado.</a:t>
            </a:r>
          </a:p>
          <a:p>
            <a:pPr lvl="1"/>
            <a:r>
              <a:rPr lang="pt-BR" dirty="0" smtClean="0"/>
              <a:t>Importante</a:t>
            </a:r>
          </a:p>
          <a:p>
            <a:pPr lvl="2"/>
            <a:r>
              <a:rPr lang="pt-BR" dirty="0" smtClean="0"/>
              <a:t>Diferentes dopagens para os materiais do transistor.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smtClean="0"/>
              <a:t>Com tensão V</a:t>
            </a:r>
            <a:r>
              <a:rPr lang="pt-BR" baseline="-25000" dirty="0" smtClean="0"/>
              <a:t>EE</a:t>
            </a:r>
            <a:r>
              <a:rPr lang="pt-BR" dirty="0" smtClean="0"/>
              <a:t> aplicada na junção </a:t>
            </a:r>
            <a:r>
              <a:rPr lang="pt-BR" dirty="0" err="1" smtClean="0"/>
              <a:t>base-emissor</a:t>
            </a:r>
            <a:r>
              <a:rPr lang="pt-BR" dirty="0" smtClean="0"/>
              <a:t>,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Polarização direta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Redução da zona de depleção na junção p-n.</a:t>
            </a:r>
          </a:p>
          <a:p>
            <a:pPr lvl="2"/>
            <a:r>
              <a:rPr lang="pt-BR" dirty="0" smtClean="0"/>
              <a:t>fluxo de portadores majoritários.</a:t>
            </a:r>
            <a:endParaRPr lang="pt-BR" dirty="0"/>
          </a:p>
        </p:txBody>
      </p:sp>
      <p:cxnSp>
        <p:nvCxnSpPr>
          <p:cNvPr id="8" name="Conector reto 7"/>
          <p:cNvCxnSpPr>
            <a:stCxn id="4" idx="1"/>
          </p:cNvCxnSpPr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2771801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3059833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Operação (</a:t>
            </a:r>
            <a:r>
              <a:rPr lang="pt-BR" dirty="0" err="1" smtClean="0"/>
              <a:t>pnp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r>
              <a:rPr lang="pt-BR" dirty="0" smtClean="0"/>
              <a:t>Com tensão V</a:t>
            </a:r>
            <a:r>
              <a:rPr lang="pt-BR" baseline="-25000" dirty="0" smtClean="0"/>
              <a:t>EE</a:t>
            </a:r>
            <a:r>
              <a:rPr lang="pt-BR" dirty="0" smtClean="0"/>
              <a:t> aplicada na junção </a:t>
            </a:r>
            <a:r>
              <a:rPr lang="pt-BR" dirty="0" err="1" smtClean="0"/>
              <a:t>base-emissor</a:t>
            </a:r>
            <a:r>
              <a:rPr lang="pt-BR" dirty="0" smtClean="0"/>
              <a:t>,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Polarização direta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Redução da zona de depleção na junção p-n.</a:t>
            </a:r>
          </a:p>
          <a:p>
            <a:pPr lvl="2"/>
            <a:r>
              <a:rPr lang="pt-BR" dirty="0" smtClean="0"/>
              <a:t>fluxo de portadores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majoritários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131841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355977" y="2276872"/>
            <a:ext cx="432048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N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788025" y="2276872"/>
            <a:ext cx="1224136" cy="720080"/>
          </a:xfrm>
          <a:prstGeom prst="rect">
            <a:avLst/>
          </a:prstGeom>
          <a:solidFill>
            <a:srgbClr val="FF7D7D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7030A0"/>
                </a:solidFill>
                <a:latin typeface="Constantia" pitchFamily="18" charset="0"/>
              </a:rPr>
              <a:t>P</a:t>
            </a:r>
            <a:endParaRPr lang="pt-BR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cxnSp>
        <p:nvCxnSpPr>
          <p:cNvPr id="8" name="Conector reto 7"/>
          <p:cNvCxnSpPr>
            <a:stCxn id="4" idx="1"/>
          </p:cNvCxnSpPr>
          <p:nvPr/>
        </p:nvCxnSpPr>
        <p:spPr>
          <a:xfrm rot="10800000">
            <a:off x="2411761" y="263691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1871701" y="3176972"/>
            <a:ext cx="108012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2771801" y="3717032"/>
            <a:ext cx="7200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3059833" y="3717032"/>
            <a:ext cx="4320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2411761" y="371703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stCxn id="5" idx="2"/>
          </p:cNvCxnSpPr>
          <p:nvPr/>
        </p:nvCxnSpPr>
        <p:spPr>
          <a:xfrm rot="5400000">
            <a:off x="4211961" y="3356992"/>
            <a:ext cx="720080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rot="10800000">
            <a:off x="3275857" y="3717032"/>
            <a:ext cx="1296144" cy="0"/>
          </a:xfrm>
          <a:prstGeom prst="line">
            <a:avLst/>
          </a:prstGeom>
          <a:ln w="508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2987824" y="306896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nstantia" pitchFamily="18" charset="0"/>
              </a:rPr>
              <a:t>V</a:t>
            </a:r>
            <a:r>
              <a:rPr lang="pt-BR" baseline="-25000" dirty="0" smtClean="0">
                <a:latin typeface="Constantia" pitchFamily="18" charset="0"/>
              </a:rPr>
              <a:t>EE</a:t>
            </a:r>
            <a:endParaRPr lang="pt-BR" baseline="-25000" dirty="0">
              <a:latin typeface="Constantia" pitchFamily="18" charset="0"/>
            </a:endParaRPr>
          </a:p>
        </p:txBody>
      </p:sp>
      <p:sp>
        <p:nvSpPr>
          <p:cNvPr id="24" name="Seta para a direita 23"/>
          <p:cNvSpPr/>
          <p:nvPr/>
        </p:nvSpPr>
        <p:spPr>
          <a:xfrm>
            <a:off x="3491880" y="2060848"/>
            <a:ext cx="1152128" cy="484632"/>
          </a:xfrm>
          <a:prstGeom prst="rightArrow">
            <a:avLst/>
          </a:prstGeom>
          <a:solidFill>
            <a:srgbClr val="FFC000">
              <a:alpha val="5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1053</TotalTime>
  <Words>2671</Words>
  <Application>Microsoft Office PowerPoint</Application>
  <PresentationFormat>Apresentação na tela (4:3)</PresentationFormat>
  <Paragraphs>943</Paragraphs>
  <Slides>62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62</vt:i4>
      </vt:variant>
    </vt:vector>
  </HeadingPairs>
  <TitlesOfParts>
    <vt:vector size="63" baseType="lpstr">
      <vt:lpstr>Mediano</vt:lpstr>
      <vt:lpstr>Transistor 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  <vt:lpstr>BJT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Transistor BJT</dc:title>
  <dc:subject>Eletrônica</dc:subject>
  <dc:creator>Marcelo Rosa</dc:creator>
  <cp:lastModifiedBy>Marcelo Rosa</cp:lastModifiedBy>
  <cp:revision>237</cp:revision>
  <dcterms:created xsi:type="dcterms:W3CDTF">2010-07-26T15:10:49Z</dcterms:created>
  <dcterms:modified xsi:type="dcterms:W3CDTF">2011-02-21T14:07:49Z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