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56" r:id="rId2"/>
    <p:sldId id="317" r:id="rId3"/>
    <p:sldId id="316" r:id="rId4"/>
    <p:sldId id="318" r:id="rId5"/>
    <p:sldId id="323" r:id="rId6"/>
    <p:sldId id="319" r:id="rId7"/>
    <p:sldId id="320" r:id="rId8"/>
    <p:sldId id="321" r:id="rId9"/>
    <p:sldId id="322" r:id="rId10"/>
    <p:sldId id="324" r:id="rId11"/>
    <p:sldId id="329" r:id="rId12"/>
    <p:sldId id="325" r:id="rId13"/>
    <p:sldId id="326" r:id="rId14"/>
    <p:sldId id="327" r:id="rId15"/>
    <p:sldId id="328" r:id="rId16"/>
    <p:sldId id="330" r:id="rId17"/>
    <p:sldId id="331" r:id="rId18"/>
    <p:sldId id="333" r:id="rId19"/>
    <p:sldId id="332" r:id="rId20"/>
    <p:sldId id="334" r:id="rId21"/>
    <p:sldId id="335" r:id="rId22"/>
    <p:sldId id="336" r:id="rId23"/>
    <p:sldId id="337" r:id="rId24"/>
    <p:sldId id="340" r:id="rId25"/>
    <p:sldId id="338" r:id="rId26"/>
    <p:sldId id="339" r:id="rId27"/>
    <p:sldId id="341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1"/>
            <a:r>
              <a:rPr lang="pt-BR" dirty="0" smtClean="0"/>
              <a:t>Buscamos uma região linear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é linearmente proporcional 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Variação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provoca variação linear em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Para amplificação (veremos depois) linear.</a:t>
            </a:r>
          </a:p>
          <a:p>
            <a:pPr lvl="1"/>
            <a:r>
              <a:rPr lang="pt-BR" dirty="0" smtClean="0"/>
              <a:t>Buscamos circuito estável.</a:t>
            </a:r>
          </a:p>
          <a:p>
            <a:pPr lvl="2"/>
            <a:r>
              <a:rPr lang="pt-BR" dirty="0" smtClean="0"/>
              <a:t>Variação de temperatura não altera ponto de operação.</a:t>
            </a:r>
          </a:p>
          <a:p>
            <a:pPr lvl="2"/>
            <a:r>
              <a:rPr lang="pt-BR" dirty="0" smtClean="0"/>
              <a:t>Variação de </a:t>
            </a:r>
            <a:r>
              <a:rPr lang="pt-BR" dirty="0" err="1" smtClean="0"/>
              <a:t>h</a:t>
            </a:r>
            <a:r>
              <a:rPr lang="pt-BR" baseline="-25000" dirty="0" err="1" smtClean="0"/>
              <a:t>fe</a:t>
            </a:r>
            <a:r>
              <a:rPr lang="pt-BR" dirty="0" smtClean="0"/>
              <a:t> (</a:t>
            </a:r>
            <a:r>
              <a:rPr lang="el-GR" dirty="0" smtClean="0"/>
              <a:t>β</a:t>
            </a:r>
            <a:r>
              <a:rPr lang="pt-BR" baseline="-25000" dirty="0" smtClean="0"/>
              <a:t>AC</a:t>
            </a:r>
            <a:r>
              <a:rPr lang="pt-BR" dirty="0" smtClean="0"/>
              <a:t>) não altera ponto de operação.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</a:t>
            </a:r>
            <a:r>
              <a:rPr lang="pt-BR" smtClean="0"/>
              <a:t>polarização fixa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721712"/>
            <a:ext cx="3956250" cy="351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fixa</a:t>
            </a:r>
          </a:p>
          <a:p>
            <a:pPr lvl="1"/>
            <a:r>
              <a:rPr lang="pt-BR" dirty="0" smtClean="0"/>
              <a:t>Usamos capacitores para isolar níveis DC.</a:t>
            </a:r>
          </a:p>
          <a:p>
            <a:pPr lvl="2"/>
            <a:r>
              <a:rPr lang="pt-BR" dirty="0" smtClean="0"/>
              <a:t>Perturbação do ponto de operação.</a:t>
            </a:r>
          </a:p>
          <a:p>
            <a:pPr lvl="1"/>
            <a:r>
              <a:rPr lang="pt-BR" dirty="0" smtClean="0"/>
              <a:t>Tensão de alimentação e resistores devem tornar o circuito ativo, na região de operação.</a:t>
            </a:r>
          </a:p>
          <a:p>
            <a:pPr lvl="2"/>
            <a:r>
              <a:rPr lang="pt-BR" dirty="0" smtClean="0"/>
              <a:t>Corrente de saturação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Csat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Corrente limítrofe quando o circuito está em saturação.</a:t>
            </a:r>
          </a:p>
          <a:p>
            <a:pPr lvl="3"/>
            <a:r>
              <a:rPr lang="pt-BR" dirty="0" smtClean="0"/>
              <a:t>Idéia de corrente máxima suportada pelo coletor.</a:t>
            </a:r>
          </a:p>
          <a:p>
            <a:pPr lvl="3"/>
            <a:r>
              <a:rPr lang="pt-BR" dirty="0" smtClean="0"/>
              <a:t>Obtida com base no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CEsat</a:t>
            </a:r>
            <a:r>
              <a:rPr lang="pt-BR" dirty="0" smtClean="0"/>
              <a:t> (V</a:t>
            </a:r>
            <a:r>
              <a:rPr lang="pt-BR" baseline="-25000" dirty="0" smtClean="0"/>
              <a:t>CE</a:t>
            </a:r>
            <a:r>
              <a:rPr lang="pt-BR" dirty="0" smtClean="0"/>
              <a:t> &lt;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CEsat</a:t>
            </a:r>
            <a:r>
              <a:rPr lang="pt-BR" dirty="0" smtClean="0"/>
              <a:t>).</a:t>
            </a:r>
          </a:p>
          <a:p>
            <a:pPr lvl="3"/>
            <a:r>
              <a:rPr lang="pt-BR" dirty="0" smtClean="0"/>
              <a:t>Para facilitar o cálculos, assumimos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CEsat</a:t>
            </a:r>
            <a:r>
              <a:rPr lang="pt-BR" dirty="0" smtClean="0"/>
              <a:t> = 0 e determinamos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(que será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Csat</a:t>
            </a:r>
            <a:r>
              <a:rPr lang="pt-BR" dirty="0" smtClean="0"/>
              <a:t>).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fixa</a:t>
            </a:r>
          </a:p>
          <a:p>
            <a:pPr lvl="1"/>
            <a:r>
              <a:rPr lang="pt-BR" dirty="0" smtClean="0"/>
              <a:t>Método da reta de carga.</a:t>
            </a:r>
          </a:p>
          <a:p>
            <a:pPr lvl="2"/>
            <a:r>
              <a:rPr lang="pt-BR" dirty="0" smtClean="0"/>
              <a:t>Temos duas curvas básicas</a:t>
            </a:r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endParaRPr lang="pt-BR" baseline="-25000" dirty="0" smtClean="0"/>
          </a:p>
          <a:p>
            <a:pPr lvl="3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endParaRPr lang="pt-BR" baseline="-25000" dirty="0" smtClean="0"/>
          </a:p>
          <a:p>
            <a:pPr lvl="2"/>
            <a:r>
              <a:rPr lang="pt-BR" dirty="0" smtClean="0"/>
              <a:t>Assumimos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= 0.7</a:t>
            </a:r>
          </a:p>
          <a:p>
            <a:pPr lvl="3"/>
            <a:r>
              <a:rPr lang="pt-BR" dirty="0" smtClean="0"/>
              <a:t>Lembre-se que estamos polarizando o transistor, ou seja, a partir dessa tensão a corrente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é influenciada apenas por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Determinamos a influência do circuito resistivo sobre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endParaRPr lang="pt-BR" baseline="-25000" dirty="0" smtClean="0"/>
          </a:p>
          <a:p>
            <a:pPr lvl="3"/>
            <a:r>
              <a:rPr lang="pt-BR" dirty="0" smtClean="0"/>
              <a:t>(reta de carga)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fixa</a:t>
            </a:r>
          </a:p>
          <a:p>
            <a:pPr lvl="1"/>
            <a:r>
              <a:rPr lang="pt-BR" dirty="0" smtClean="0"/>
              <a:t>Influências de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,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C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CC</a:t>
            </a:r>
            <a:r>
              <a:rPr lang="pt-BR" dirty="0" smtClean="0"/>
              <a:t> sobre operação:</a:t>
            </a:r>
            <a:endParaRPr lang="pt-BR" dirty="0"/>
          </a:p>
        </p:txBody>
      </p:sp>
      <p:pic>
        <p:nvPicPr>
          <p:cNvPr id="4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cxnSp>
        <p:nvCxnSpPr>
          <p:cNvPr id="6" name="Conector reto 5"/>
          <p:cNvCxnSpPr/>
          <p:nvPr/>
        </p:nvCxnSpPr>
        <p:spPr>
          <a:xfrm rot="16200000" flipV="1">
            <a:off x="2591780" y="3609020"/>
            <a:ext cx="2664296" cy="2304256"/>
          </a:xfrm>
          <a:prstGeom prst="line">
            <a:avLst/>
          </a:prstGeom>
          <a:ln w="38100" cap="rnd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/>
          <p:cNvSpPr/>
          <p:nvPr/>
        </p:nvSpPr>
        <p:spPr>
          <a:xfrm flipH="1" flipV="1">
            <a:off x="3923928" y="479715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estável via emissor</a:t>
            </a:r>
          </a:p>
          <a:p>
            <a:pPr lvl="1"/>
            <a:r>
              <a:rPr lang="pt-BR" dirty="0" smtClean="0"/>
              <a:t>Incluímos um resistor no emissor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)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592760"/>
            <a:ext cx="3956250" cy="40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estável via emissor</a:t>
            </a:r>
          </a:p>
          <a:p>
            <a:pPr lvl="1"/>
            <a:r>
              <a:rPr lang="pt-BR" dirty="0" smtClean="0"/>
              <a:t>“Reflexão” de resistência na entrada do transistor</a:t>
            </a:r>
          </a:p>
          <a:p>
            <a:pPr lvl="2"/>
            <a:r>
              <a:rPr lang="pt-BR" dirty="0" smtClean="0"/>
              <a:t>(</a:t>
            </a:r>
            <a:r>
              <a:rPr lang="el-GR" dirty="0" smtClean="0"/>
              <a:t>β</a:t>
            </a:r>
            <a:r>
              <a:rPr lang="pt-BR" dirty="0" smtClean="0"/>
              <a:t>+1)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endParaRPr lang="pt-BR" baseline="-25000" dirty="0" smtClean="0"/>
          </a:p>
          <a:p>
            <a:pPr lvl="1"/>
            <a:r>
              <a:rPr lang="pt-BR" dirty="0" smtClean="0"/>
              <a:t>Redução da influência de </a:t>
            </a:r>
            <a:r>
              <a:rPr lang="el-GR" dirty="0" smtClean="0">
                <a:sym typeface="Wingdings 3"/>
              </a:rPr>
              <a:t>β</a:t>
            </a:r>
            <a:r>
              <a:rPr lang="pt-BR" dirty="0" smtClean="0"/>
              <a:t> na polarização do transistor.</a:t>
            </a:r>
          </a:p>
          <a:p>
            <a:pPr lvl="2"/>
            <a:r>
              <a:rPr lang="pt-BR" dirty="0" smtClean="0"/>
              <a:t>Com polarização fixa</a:t>
            </a:r>
          </a:p>
          <a:p>
            <a:pPr lvl="3"/>
            <a:r>
              <a:rPr lang="pt-BR" dirty="0" smtClean="0">
                <a:sym typeface="Wingdings 3"/>
              </a:rPr>
              <a:t></a:t>
            </a:r>
            <a:r>
              <a:rPr lang="el-GR" dirty="0" smtClean="0">
                <a:sym typeface="Wingdings 3"/>
              </a:rPr>
              <a:t>β</a:t>
            </a:r>
            <a:r>
              <a:rPr lang="pt-BR" dirty="0" smtClean="0">
                <a:sym typeface="Wingdings 3"/>
              </a:rPr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3"/>
              </a:rPr>
              <a:t>i</a:t>
            </a:r>
            <a:r>
              <a:rPr lang="pt-BR" baseline="-25000" dirty="0" err="1" smtClean="0">
                <a:sym typeface="Wingdings 3"/>
              </a:rPr>
              <a:t>B</a:t>
            </a:r>
            <a:r>
              <a:rPr lang="pt-BR" dirty="0" smtClean="0">
                <a:sym typeface="Wingdings 3"/>
              </a:rPr>
              <a:t> constante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>
                <a:sym typeface="Wingdings 3"/>
              </a:rPr>
              <a:t> </a:t>
            </a:r>
            <a:r>
              <a:rPr lang="pt-BR" dirty="0" err="1" smtClean="0">
                <a:sym typeface="Wingdings 3"/>
              </a:rPr>
              <a:t>i</a:t>
            </a:r>
            <a:r>
              <a:rPr lang="pt-BR" baseline="-25000" dirty="0" err="1" smtClean="0">
                <a:sym typeface="Wingdings 3"/>
              </a:rPr>
              <a:t>C</a:t>
            </a:r>
            <a:r>
              <a:rPr lang="pt-BR" dirty="0" smtClean="0">
                <a:sym typeface="Wingdings 3"/>
              </a:rPr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>
                <a:sym typeface="Wingdings 3"/>
              </a:rPr>
              <a:t> </a:t>
            </a:r>
            <a:r>
              <a:rPr lang="pt-BR" dirty="0" err="1" smtClean="0">
                <a:sym typeface="Wingdings 3"/>
              </a:rPr>
              <a:t>v</a:t>
            </a:r>
            <a:r>
              <a:rPr lang="pt-BR" baseline="-25000" dirty="0" err="1" smtClean="0">
                <a:sym typeface="Wingdings 3"/>
              </a:rPr>
              <a:t>CE</a:t>
            </a:r>
            <a:endParaRPr lang="pt-BR" dirty="0" smtClean="0"/>
          </a:p>
          <a:p>
            <a:pPr lvl="2"/>
            <a:r>
              <a:rPr lang="pt-BR" dirty="0" smtClean="0"/>
              <a:t>Com polarização estável</a:t>
            </a:r>
          </a:p>
          <a:p>
            <a:pPr lvl="3"/>
            <a:r>
              <a:rPr lang="pt-BR" dirty="0" smtClean="0">
                <a:sym typeface="Wingdings 3"/>
              </a:rPr>
              <a:t></a:t>
            </a:r>
            <a:r>
              <a:rPr lang="el-GR" dirty="0" smtClean="0">
                <a:sym typeface="Wingdings 3"/>
              </a:rPr>
              <a:t>β</a:t>
            </a:r>
            <a:r>
              <a:rPr lang="pt-BR" dirty="0" smtClean="0">
                <a:sym typeface="Wingdings 3"/>
              </a:rPr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>
                <a:sym typeface="Wingdings 3"/>
              </a:rPr>
              <a:t></a:t>
            </a:r>
            <a:r>
              <a:rPr lang="pt-BR" dirty="0" err="1" smtClean="0">
                <a:sym typeface="Wingdings 3"/>
              </a:rPr>
              <a:t>i</a:t>
            </a:r>
            <a:r>
              <a:rPr lang="pt-BR" baseline="-25000" dirty="0" err="1" smtClean="0">
                <a:sym typeface="Wingdings 3"/>
              </a:rPr>
              <a:t>B</a:t>
            </a:r>
            <a:r>
              <a:rPr lang="pt-BR" dirty="0" smtClean="0">
                <a:sym typeface="Wingdings 3"/>
              </a:rPr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>
                <a:sym typeface="Wingdings 3"/>
              </a:rPr>
              <a:t>(levemente) </a:t>
            </a:r>
            <a:r>
              <a:rPr lang="pt-BR" dirty="0" err="1" smtClean="0">
                <a:sym typeface="Wingdings 3"/>
              </a:rPr>
              <a:t>i</a:t>
            </a:r>
            <a:r>
              <a:rPr lang="pt-BR" baseline="-25000" dirty="0" err="1" smtClean="0">
                <a:sym typeface="Wingdings 3"/>
              </a:rPr>
              <a:t>C</a:t>
            </a:r>
            <a:r>
              <a:rPr lang="pt-BR" dirty="0" smtClean="0">
                <a:sym typeface="Wingdings 3"/>
              </a:rPr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>
                <a:sym typeface="Wingdings 3"/>
              </a:rPr>
              <a:t> </a:t>
            </a:r>
            <a:r>
              <a:rPr lang="pt-BR" dirty="0" err="1" smtClean="0">
                <a:sym typeface="Wingdings 3"/>
              </a:rPr>
              <a:t>v</a:t>
            </a:r>
            <a:r>
              <a:rPr lang="pt-BR" baseline="-25000" dirty="0" err="1" smtClean="0">
                <a:sym typeface="Wingdings 3"/>
              </a:rPr>
              <a:t>CE</a:t>
            </a:r>
            <a:endParaRPr lang="pt-BR" baseline="-2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por divisor de tensão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376736"/>
            <a:ext cx="3956250" cy="40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por divisor de tensão</a:t>
            </a:r>
          </a:p>
          <a:p>
            <a:pPr lvl="1"/>
            <a:r>
              <a:rPr lang="pt-BR" dirty="0" smtClean="0"/>
              <a:t>“Reflexão” de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 na entrada (por fator </a:t>
            </a:r>
            <a:r>
              <a:rPr lang="el-GR" dirty="0" smtClean="0"/>
              <a:t>β</a:t>
            </a:r>
            <a:r>
              <a:rPr lang="pt-BR" dirty="0" smtClean="0"/>
              <a:t>+1)</a:t>
            </a:r>
          </a:p>
          <a:p>
            <a:pPr lvl="2"/>
            <a:r>
              <a:rPr lang="pt-BR" dirty="0" smtClean="0"/>
              <a:t>Lembrar da polarização via emissor</a:t>
            </a:r>
          </a:p>
          <a:p>
            <a:pPr lvl="1"/>
            <a:r>
              <a:rPr lang="pt-BR" dirty="0" smtClean="0"/>
              <a:t>Permite cálculo aproximado “rápido”</a:t>
            </a:r>
          </a:p>
          <a:p>
            <a:pPr lvl="2"/>
            <a:r>
              <a:rPr lang="pt-BR" dirty="0" smtClean="0"/>
              <a:t>Divisor de tensão</a:t>
            </a:r>
          </a:p>
          <a:p>
            <a:pPr lvl="3"/>
            <a:r>
              <a:rPr lang="pt-BR" dirty="0" smtClean="0"/>
              <a:t>Controle da corrente de base.</a:t>
            </a:r>
          </a:p>
          <a:p>
            <a:pPr lvl="2"/>
            <a:r>
              <a:rPr lang="pt-BR" dirty="0" smtClean="0"/>
              <a:t>Condição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</a:t>
            </a:r>
            <a:r>
              <a:rPr lang="pt-BR" dirty="0" smtClean="0"/>
              <a:t>: (</a:t>
            </a:r>
            <a:r>
              <a:rPr lang="el-GR" dirty="0" smtClean="0"/>
              <a:t>β</a:t>
            </a:r>
            <a:r>
              <a:rPr lang="pt-BR" dirty="0" smtClean="0"/>
              <a:t>+1)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 &gt; 10 r</a:t>
            </a:r>
            <a:r>
              <a:rPr lang="pt-BR" baseline="-25000" dirty="0" smtClean="0"/>
              <a:t>2</a:t>
            </a:r>
          </a:p>
          <a:p>
            <a:pPr lvl="1"/>
            <a:r>
              <a:rPr lang="pt-BR" dirty="0" smtClean="0"/>
              <a:t>Estabilidade de ponto de operação em relação a </a:t>
            </a:r>
            <a:r>
              <a:rPr lang="el-GR" dirty="0" smtClean="0"/>
              <a:t>β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com realimentação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348880"/>
            <a:ext cx="3956250" cy="40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Basicamente precisaremos lembrar que: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= 0.7 V (fornecido)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= (</a:t>
            </a:r>
            <a:r>
              <a:rPr lang="el-GR" dirty="0" smtClean="0"/>
              <a:t>β</a:t>
            </a:r>
            <a:r>
              <a:rPr lang="pt-BR" dirty="0" smtClean="0"/>
              <a:t> + 1)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</a:t>
            </a:r>
            <a:r>
              <a:rPr lang="el-GR" dirty="0" smtClean="0"/>
              <a:t>≈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endParaRPr lang="pt-BR" baseline="-25000" dirty="0" smtClean="0"/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2"/>
            <a:r>
              <a:rPr lang="pt-BR" dirty="0" smtClean="0"/>
              <a:t>Iniciamos as análises determinado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e posteriormente usamos as relações acima + leis de </a:t>
            </a:r>
            <a:r>
              <a:rPr lang="pt-BR" dirty="0" err="1" smtClean="0"/>
              <a:t>Kirchoff</a:t>
            </a:r>
            <a:endParaRPr lang="pt-BR" dirty="0" smtClean="0"/>
          </a:p>
          <a:p>
            <a:pPr lvl="1"/>
            <a:r>
              <a:rPr lang="pt-BR" dirty="0" smtClean="0"/>
              <a:t>Conceito de ponto quiescente ou de operação.</a:t>
            </a:r>
          </a:p>
          <a:p>
            <a:pPr lvl="2"/>
            <a:r>
              <a:rPr lang="pt-BR" dirty="0" smtClean="0"/>
              <a:t>Região na qual o transistor funcionará.</a:t>
            </a:r>
          </a:p>
          <a:p>
            <a:pPr lvl="3"/>
            <a:r>
              <a:rPr lang="pt-BR" dirty="0" smtClean="0"/>
              <a:t>Preferencialmente região ativa do transistor.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 de polarização com realimentação</a:t>
            </a:r>
          </a:p>
          <a:p>
            <a:pPr lvl="1"/>
            <a:r>
              <a:rPr lang="pt-BR" dirty="0" smtClean="0"/>
              <a:t>Simplificação para facilitar análise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’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+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≈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endParaRPr lang="pt-BR" baseline="-25000" dirty="0" smtClean="0"/>
          </a:p>
          <a:p>
            <a:pPr lvl="1"/>
            <a:r>
              <a:rPr lang="pt-BR" dirty="0" smtClean="0"/>
              <a:t>Estabilidade por quase-independência de </a:t>
            </a:r>
            <a:r>
              <a:rPr lang="el-GR" dirty="0" smtClean="0"/>
              <a:t>β</a:t>
            </a:r>
            <a:endParaRPr lang="pt-BR" dirty="0" smtClean="0"/>
          </a:p>
          <a:p>
            <a:pPr lvl="1"/>
            <a:r>
              <a:rPr lang="pt-BR" dirty="0" smtClean="0"/>
              <a:t>“Reflexão” de resistores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C</a:t>
            </a:r>
            <a:r>
              <a:rPr lang="pt-BR" dirty="0" smtClean="0"/>
              <a:t> e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 na entrada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“Reflexão de resistores”</a:t>
            </a:r>
          </a:p>
          <a:p>
            <a:pPr lvl="1"/>
            <a:r>
              <a:rPr lang="pt-BR" dirty="0" smtClean="0"/>
              <a:t>Genericamente: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= v’ /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+ </a:t>
            </a:r>
            <a:r>
              <a:rPr lang="el-GR" dirty="0" smtClean="0"/>
              <a:t>β</a:t>
            </a:r>
            <a:r>
              <a:rPr lang="pt-BR" dirty="0" smtClean="0"/>
              <a:t> r’)</a:t>
            </a:r>
          </a:p>
          <a:p>
            <a:pPr lvl="1"/>
            <a:r>
              <a:rPr lang="pt-BR" dirty="0" smtClean="0"/>
              <a:t>Mas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= b v’ /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+ </a:t>
            </a:r>
            <a:r>
              <a:rPr lang="el-GR" dirty="0" smtClean="0"/>
              <a:t>β</a:t>
            </a:r>
            <a:r>
              <a:rPr lang="pt-BR" dirty="0" smtClean="0"/>
              <a:t> r’)</a:t>
            </a:r>
          </a:p>
          <a:p>
            <a:pPr lvl="1"/>
            <a:r>
              <a:rPr lang="pt-BR" dirty="0" smtClean="0"/>
              <a:t>Simplificando, pois </a:t>
            </a:r>
            <a:r>
              <a:rPr lang="el-GR" dirty="0" smtClean="0"/>
              <a:t>β </a:t>
            </a:r>
            <a:r>
              <a:rPr lang="pt-BR" dirty="0" smtClean="0"/>
              <a:t>r’ </a:t>
            </a:r>
            <a:r>
              <a:rPr lang="pt-BR" dirty="0" smtClean="0">
                <a:sym typeface="MT Extra"/>
              </a:rPr>
              <a:t>&gt;&gt;</a:t>
            </a:r>
            <a:r>
              <a:rPr lang="pt-BR" dirty="0" smtClean="0"/>
              <a:t>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 v’ / </a:t>
            </a:r>
            <a:r>
              <a:rPr lang="el-GR" dirty="0" smtClean="0"/>
              <a:t>β</a:t>
            </a:r>
            <a:r>
              <a:rPr lang="pt-BR" dirty="0" smtClean="0"/>
              <a:t> r’ = v’ / r’</a:t>
            </a:r>
          </a:p>
          <a:p>
            <a:pPr lvl="1"/>
            <a:r>
              <a:rPr lang="pt-BR" dirty="0" smtClean="0"/>
              <a:t>Ou seja,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é “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independente</a:t>
            </a:r>
            <a:r>
              <a:rPr lang="pt-BR" dirty="0" smtClean="0"/>
              <a:t>” de </a:t>
            </a:r>
            <a:r>
              <a:rPr lang="el-GR" dirty="0" smtClean="0"/>
              <a:t>β</a:t>
            </a:r>
            <a:endParaRPr lang="pt-BR" dirty="0" smtClean="0"/>
          </a:p>
          <a:p>
            <a:pPr lvl="2"/>
            <a:r>
              <a:rPr lang="pt-BR" dirty="0" smtClean="0"/>
              <a:t>Lembre-se que existem condições para isso.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Projeto</a:t>
            </a:r>
          </a:p>
          <a:p>
            <a:pPr lvl="1"/>
            <a:r>
              <a:rPr lang="pt-BR" dirty="0" smtClean="0"/>
              <a:t>Considerações usuais: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≈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endParaRPr lang="pt-BR" baseline="-25000" dirty="0" smtClean="0"/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E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CC</a:t>
            </a:r>
            <a:r>
              <a:rPr lang="pt-BR" dirty="0" smtClean="0"/>
              <a:t>/4 ou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CC</a:t>
            </a:r>
            <a:r>
              <a:rPr lang="pt-BR" dirty="0" smtClean="0"/>
              <a:t>/10</a:t>
            </a:r>
          </a:p>
          <a:p>
            <a:pPr lvl="3"/>
            <a:r>
              <a:rPr lang="pt-BR" dirty="0" smtClean="0"/>
              <a:t>Garantir que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CE</a:t>
            </a:r>
            <a:r>
              <a:rPr lang="pt-BR" dirty="0" smtClean="0"/>
              <a:t> esteja dentro da região ativa</a:t>
            </a:r>
          </a:p>
          <a:p>
            <a:pPr lvl="1"/>
            <a:r>
              <a:rPr lang="pt-BR" dirty="0" smtClean="0"/>
              <a:t>Lembre-se que: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</a:t>
            </a:r>
            <a:r>
              <a:rPr lang="el-GR" dirty="0" smtClean="0"/>
              <a:t>β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r>
              <a:rPr lang="pt-BR" dirty="0" smtClean="0"/>
              <a:t> ou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E</a:t>
            </a:r>
            <a:r>
              <a:rPr lang="pt-BR" dirty="0" smtClean="0"/>
              <a:t> = (</a:t>
            </a:r>
            <a:r>
              <a:rPr lang="el-GR" dirty="0" smtClean="0"/>
              <a:t>β</a:t>
            </a:r>
            <a:r>
              <a:rPr lang="pt-BR" dirty="0" smtClean="0"/>
              <a:t> + 1)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</a:t>
            </a:r>
            <a:endParaRPr lang="pt-BR" baseline="-25000" dirty="0" smtClean="0"/>
          </a:p>
          <a:p>
            <a:pPr lvl="1"/>
            <a:r>
              <a:rPr lang="pt-BR" dirty="0" smtClean="0"/>
              <a:t>Para o divisor de tensão, lembre-se que:</a:t>
            </a:r>
          </a:p>
          <a:p>
            <a:pPr lvl="2"/>
            <a:r>
              <a:rPr lang="pt-BR" dirty="0" smtClean="0"/>
              <a:t>r</a:t>
            </a:r>
            <a:r>
              <a:rPr lang="pt-BR" baseline="-25000" dirty="0" smtClean="0"/>
              <a:t>2</a:t>
            </a:r>
            <a:r>
              <a:rPr lang="pt-BR" dirty="0" smtClean="0"/>
              <a:t> ≤ </a:t>
            </a:r>
            <a:r>
              <a:rPr lang="el-GR" dirty="0" smtClean="0"/>
              <a:t>β</a:t>
            </a:r>
            <a:r>
              <a:rPr lang="pt-BR" dirty="0" smtClean="0"/>
              <a:t>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 / 10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Estabilidade do ponto de operação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é função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r>
              <a:rPr lang="pt-BR" dirty="0" smtClean="0"/>
              <a:t>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e </a:t>
            </a:r>
            <a:r>
              <a:rPr lang="el-GR" dirty="0" smtClean="0"/>
              <a:t>β</a:t>
            </a:r>
            <a:r>
              <a:rPr lang="pt-BR" dirty="0" smtClean="0"/>
              <a:t>.</a:t>
            </a:r>
            <a:endParaRPr lang="pt-BR" dirty="0" smtClean="0"/>
          </a:p>
          <a:p>
            <a:pPr lvl="1"/>
            <a:r>
              <a:rPr lang="pt-BR" dirty="0" smtClean="0"/>
              <a:t>Também chamada estabilidade térmica.</a:t>
            </a:r>
          </a:p>
          <a:p>
            <a:pPr lvl="2"/>
            <a:r>
              <a:rPr lang="pt-BR" dirty="0" smtClean="0"/>
              <a:t>Como fatores externos alteram o ponto de operação.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Estabilidade do ponto de operação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é função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r>
              <a:rPr lang="pt-BR" dirty="0" smtClean="0"/>
              <a:t>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e </a:t>
            </a:r>
            <a:r>
              <a:rPr lang="el-GR" dirty="0" smtClean="0"/>
              <a:t>β</a:t>
            </a:r>
            <a:r>
              <a:rPr lang="pt-BR" dirty="0" smtClean="0"/>
              <a:t>.</a:t>
            </a:r>
            <a:endParaRPr lang="pt-BR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592760"/>
            <a:ext cx="3956250" cy="40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Estabilidade do ponto de operação</a:t>
            </a:r>
          </a:p>
          <a:p>
            <a:pPr lvl="1"/>
            <a:r>
              <a:rPr lang="pt-BR" dirty="0" smtClean="0"/>
              <a:t>Ou seja (para circuito geral de polarização):</a:t>
            </a:r>
          </a:p>
          <a:p>
            <a:pPr lvl="2"/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</a:t>
            </a:r>
            <a:r>
              <a:rPr lang="pt-BR" dirty="0" smtClean="0"/>
              <a:t> podem ser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TH</a:t>
            </a:r>
            <a:r>
              <a:rPr lang="pt-BR" dirty="0" smtClean="0"/>
              <a:t> 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TH</a:t>
            </a:r>
            <a:r>
              <a:rPr lang="pt-BR" dirty="0" smtClean="0"/>
              <a:t> do divisor de tensão.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411413" y="3213100"/>
          <a:ext cx="4224337" cy="3049588"/>
        </p:xfrm>
        <a:graphic>
          <a:graphicData uri="http://schemas.openxmlformats.org/presentationml/2006/ole">
            <p:oleObj spid="_x0000_s2050" name="Equação" r:id="rId4" imgW="1688760" imgH="121896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Estabilidade do ponto de operação</a:t>
            </a:r>
          </a:p>
          <a:p>
            <a:pPr lvl="1"/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 = (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r>
              <a:rPr lang="pt-BR" dirty="0" smtClean="0"/>
              <a:t>)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r>
              <a:rPr lang="pt-BR" dirty="0" smtClean="0"/>
              <a:t> + (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)</a:t>
            </a:r>
            <a:r>
              <a:rPr lang="el-GR" dirty="0" smtClean="0"/>
              <a:t>Δ</a:t>
            </a:r>
            <a:r>
              <a:rPr lang="pt-BR" dirty="0" err="1" smtClean="0"/>
              <a:t>i</a:t>
            </a:r>
            <a:r>
              <a:rPr lang="pt-BR" baseline="-25000" dirty="0" err="1" smtClean="0"/>
              <a:t>BE</a:t>
            </a:r>
            <a:r>
              <a:rPr lang="pt-BR" dirty="0" smtClean="0"/>
              <a:t> + (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err="1" smtClean="0">
                <a:latin typeface="Constantia"/>
              </a:rPr>
              <a:t>∂</a:t>
            </a:r>
            <a:r>
              <a:rPr lang="pt-BR" dirty="0" err="1" smtClean="0"/>
              <a:t>β</a:t>
            </a:r>
            <a:r>
              <a:rPr lang="pt-BR" dirty="0" smtClean="0"/>
              <a:t>)</a:t>
            </a:r>
            <a:r>
              <a:rPr lang="el-GR" dirty="0" smtClean="0"/>
              <a:t>Δ</a:t>
            </a:r>
            <a:r>
              <a:rPr lang="pt-BR" dirty="0" smtClean="0"/>
              <a:t>β</a:t>
            </a:r>
          </a:p>
          <a:p>
            <a:pPr lvl="2"/>
            <a:r>
              <a:rPr lang="pt-BR" dirty="0" smtClean="0"/>
              <a:t>Variação total em relação às variações parciais.</a:t>
            </a:r>
          </a:p>
          <a:p>
            <a:pPr lvl="1"/>
            <a:r>
              <a:rPr lang="pt-BR" dirty="0" smtClean="0"/>
              <a:t>Convencionou-se:</a:t>
            </a:r>
          </a:p>
          <a:p>
            <a:pPr lvl="2"/>
            <a:r>
              <a:rPr lang="pt-BR" dirty="0" smtClean="0"/>
              <a:t>S = 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CBO</a:t>
            </a:r>
            <a:r>
              <a:rPr lang="pt-BR" dirty="0" smtClean="0"/>
              <a:t> = [(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)(</a:t>
            </a:r>
            <a:r>
              <a:rPr lang="pt-BR" dirty="0" err="1" smtClean="0"/>
              <a:t>β+1</a:t>
            </a:r>
            <a:r>
              <a:rPr lang="pt-BR" dirty="0" smtClean="0"/>
              <a:t>)]/[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(β+1)]</a:t>
            </a:r>
          </a:p>
          <a:p>
            <a:pPr lvl="2"/>
            <a:r>
              <a:rPr lang="pt-BR" dirty="0" smtClean="0"/>
              <a:t>S’ = 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v</a:t>
            </a:r>
            <a:r>
              <a:rPr lang="pt-BR" baseline="-25000" dirty="0" err="1" smtClean="0"/>
              <a:t>BE</a:t>
            </a:r>
            <a:r>
              <a:rPr lang="pt-BR" dirty="0" smtClean="0"/>
              <a:t> = – [β]/[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 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(β+1)]</a:t>
            </a:r>
          </a:p>
          <a:p>
            <a:pPr lvl="2"/>
            <a:r>
              <a:rPr lang="pt-BR" dirty="0" smtClean="0"/>
              <a:t>S” = </a:t>
            </a:r>
            <a:r>
              <a:rPr lang="pt-BR" dirty="0" smtClean="0">
                <a:latin typeface="Constantia"/>
              </a:rPr>
              <a:t>∂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/</a:t>
            </a:r>
            <a:r>
              <a:rPr lang="pt-BR" dirty="0" err="1" smtClean="0">
                <a:latin typeface="Constantia"/>
              </a:rPr>
              <a:t>∂</a:t>
            </a:r>
            <a:r>
              <a:rPr lang="pt-BR" dirty="0" err="1" smtClean="0"/>
              <a:t>β</a:t>
            </a:r>
            <a:r>
              <a:rPr lang="pt-BR" dirty="0" smtClean="0"/>
              <a:t> =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complicado</a:t>
            </a:r>
            <a:r>
              <a:rPr lang="pt-BR" dirty="0" smtClean="0"/>
              <a:t>!</a:t>
            </a:r>
          </a:p>
          <a:p>
            <a:pPr lvl="3"/>
            <a:r>
              <a:rPr lang="pt-BR" dirty="0" smtClean="0"/>
              <a:t>S” = </a:t>
            </a:r>
            <a:r>
              <a:rPr lang="el-GR" dirty="0" smtClean="0"/>
              <a:t>Δ</a:t>
            </a:r>
            <a:r>
              <a:rPr lang="pt-BR" dirty="0" err="1" smtClean="0"/>
              <a:t>iC</a:t>
            </a:r>
            <a:r>
              <a:rPr lang="pt-BR" dirty="0" smtClean="0"/>
              <a:t>/</a:t>
            </a:r>
            <a:r>
              <a:rPr lang="el-GR" dirty="0" smtClean="0"/>
              <a:t>Δ</a:t>
            </a:r>
            <a:r>
              <a:rPr lang="pt-BR" dirty="0" smtClean="0"/>
              <a:t>β = [i</a:t>
            </a:r>
            <a:r>
              <a:rPr lang="pt-BR" baseline="-25000" dirty="0" smtClean="0"/>
              <a:t>C1</a:t>
            </a:r>
            <a:r>
              <a:rPr lang="pt-BR" dirty="0" smtClean="0"/>
              <a:t>/</a:t>
            </a:r>
            <a:r>
              <a:rPr lang="el-GR" dirty="0" smtClean="0"/>
              <a:t>β</a:t>
            </a:r>
            <a:r>
              <a:rPr lang="pt-BR" baseline="-25000" dirty="0" smtClean="0"/>
              <a:t>1</a:t>
            </a:r>
            <a:r>
              <a:rPr lang="pt-BR" dirty="0" smtClean="0"/>
              <a:t>] [(1+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/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)/(1 + </a:t>
            </a:r>
            <a:r>
              <a:rPr lang="el-GR" dirty="0" smtClean="0"/>
              <a:t>β</a:t>
            </a:r>
            <a:r>
              <a:rPr lang="pt-BR" baseline="-25000" dirty="0" smtClean="0"/>
              <a:t>2</a:t>
            </a:r>
            <a:r>
              <a:rPr lang="pt-BR" dirty="0" smtClean="0"/>
              <a:t> +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B</a:t>
            </a:r>
            <a:r>
              <a:rPr lang="pt-BR" dirty="0" smtClean="0"/>
              <a:t>/</a:t>
            </a:r>
            <a:r>
              <a:rPr lang="pt-BR" dirty="0" err="1" smtClean="0"/>
              <a:t>r</a:t>
            </a:r>
            <a:r>
              <a:rPr lang="pt-BR" baseline="-25000" dirty="0" err="1" smtClean="0"/>
              <a:t>E</a:t>
            </a:r>
            <a:r>
              <a:rPr lang="pt-BR" dirty="0" smtClean="0"/>
              <a:t>)]</a:t>
            </a:r>
          </a:p>
          <a:p>
            <a:pPr lvl="4"/>
            <a:r>
              <a:rPr lang="pt-BR" dirty="0" smtClean="0"/>
              <a:t>i</a:t>
            </a:r>
            <a:r>
              <a:rPr lang="pt-BR" baseline="-25000" dirty="0" smtClean="0"/>
              <a:t>C1</a:t>
            </a:r>
            <a:r>
              <a:rPr lang="pt-BR" dirty="0" smtClean="0"/>
              <a:t> e </a:t>
            </a:r>
            <a:r>
              <a:rPr lang="el-GR" dirty="0" smtClean="0"/>
              <a:t>β</a:t>
            </a:r>
            <a:r>
              <a:rPr lang="pt-BR" baseline="-25000" dirty="0" smtClean="0"/>
              <a:t>1</a:t>
            </a:r>
            <a:r>
              <a:rPr lang="pt-BR" dirty="0" smtClean="0"/>
              <a:t> são valores conhecidos</a:t>
            </a:r>
          </a:p>
          <a:p>
            <a:pPr lvl="4"/>
            <a:r>
              <a:rPr lang="el-GR" dirty="0" smtClean="0"/>
              <a:t>β</a:t>
            </a:r>
            <a:r>
              <a:rPr lang="pt-BR" baseline="-25000" dirty="0" smtClean="0"/>
              <a:t>2</a:t>
            </a:r>
            <a:r>
              <a:rPr lang="pt-BR" dirty="0" smtClean="0"/>
              <a:t> em nova condição do circuito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Estabilidade do ponto de operação</a:t>
            </a:r>
          </a:p>
          <a:p>
            <a:pPr lvl="1"/>
            <a:r>
              <a:rPr lang="pt-BR" dirty="0" smtClean="0"/>
              <a:t>S, S’ e S” são chamados fatores de estabilidade.</a:t>
            </a:r>
          </a:p>
          <a:p>
            <a:pPr lvl="2"/>
            <a:r>
              <a:rPr lang="pt-BR" dirty="0" smtClean="0"/>
              <a:t>Podemos calcular efeito total ou parcial de variações externas sobre o ponto </a:t>
            </a:r>
            <a:r>
              <a:rPr lang="pt-BR" smtClean="0"/>
              <a:t>de operação.</a:t>
            </a:r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Região de saturação e de corte.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Limites de corrente, tensão e potência.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Região ativa e pontos possíveis de operação.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 flipH="1" flipV="1">
            <a:off x="2699792" y="602128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 flipH="1" flipV="1">
            <a:off x="4355976" y="508518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 flipH="1" flipV="1">
            <a:off x="3059832" y="558924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 flipH="1" flipV="1">
            <a:off x="3491880" y="486916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Transistor desligado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 flipH="1" flipV="1">
            <a:off x="2699792" y="602128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Transistor ligado, mas tende a saturação.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 flipH="1" flipV="1">
            <a:off x="3059832" y="558924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Transistor ligado mas tende a limite de potência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 flipH="1" flipV="1">
            <a:off x="4355976" y="508518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BJT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Ponto de operação</a:t>
            </a:r>
          </a:p>
          <a:p>
            <a:pPr lvl="2"/>
            <a:r>
              <a:rPr lang="pt-BR" dirty="0" smtClean="0"/>
              <a:t>Transistor ligado para “pequenos sinais”</a:t>
            </a:r>
          </a:p>
        </p:txBody>
      </p:sp>
      <p:pic>
        <p:nvPicPr>
          <p:cNvPr id="7" name="emissor-comum-ic_x_vce.jpg" descr="G:\Cursos\Eletrônica\figuras\emissor-comum-ic_x_v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708920"/>
            <a:ext cx="3950208" cy="377647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691680" y="2708920"/>
            <a:ext cx="1242000" cy="3744416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Forma livre 7"/>
          <p:cNvSpPr/>
          <p:nvPr/>
        </p:nvSpPr>
        <p:spPr>
          <a:xfrm>
            <a:off x="2771800" y="5949280"/>
            <a:ext cx="4536504" cy="792088"/>
          </a:xfrm>
          <a:custGeom>
            <a:avLst/>
            <a:gdLst>
              <a:gd name="connsiteX0" fmla="*/ 33867 w 4052711"/>
              <a:gd name="connsiteY0" fmla="*/ 270934 h 767645"/>
              <a:gd name="connsiteX1" fmla="*/ 56444 w 4052711"/>
              <a:gd name="connsiteY1" fmla="*/ 158045 h 767645"/>
              <a:gd name="connsiteX2" fmla="*/ 158044 w 4052711"/>
              <a:gd name="connsiteY2" fmla="*/ 90311 h 767645"/>
              <a:gd name="connsiteX3" fmla="*/ 609600 w 4052711"/>
              <a:gd name="connsiteY3" fmla="*/ 56445 h 767645"/>
              <a:gd name="connsiteX4" fmla="*/ 4052711 w 4052711"/>
              <a:gd name="connsiteY4" fmla="*/ 0 h 767645"/>
              <a:gd name="connsiteX5" fmla="*/ 4041422 w 4052711"/>
              <a:gd name="connsiteY5" fmla="*/ 767645 h 767645"/>
              <a:gd name="connsiteX6" fmla="*/ 0 w 4052711"/>
              <a:gd name="connsiteY6" fmla="*/ 756356 h 767645"/>
              <a:gd name="connsiteX0" fmla="*/ 149283 w 4168127"/>
              <a:gd name="connsiteY0" fmla="*/ 270934 h 767645"/>
              <a:gd name="connsiteX1" fmla="*/ 171860 w 4168127"/>
              <a:gd name="connsiteY1" fmla="*/ 158045 h 767645"/>
              <a:gd name="connsiteX2" fmla="*/ 273460 w 4168127"/>
              <a:gd name="connsiteY2" fmla="*/ 90311 h 767645"/>
              <a:gd name="connsiteX3" fmla="*/ 725016 w 4168127"/>
              <a:gd name="connsiteY3" fmla="*/ 56445 h 767645"/>
              <a:gd name="connsiteX4" fmla="*/ 4168127 w 4168127"/>
              <a:gd name="connsiteY4" fmla="*/ 0 h 767645"/>
              <a:gd name="connsiteX5" fmla="*/ 4156838 w 4168127"/>
              <a:gd name="connsiteY5" fmla="*/ 767645 h 767645"/>
              <a:gd name="connsiteX6" fmla="*/ 0 w 4168127"/>
              <a:gd name="connsiteY6" fmla="*/ 708827 h 767645"/>
              <a:gd name="connsiteX0" fmla="*/ 5267 w 4024111"/>
              <a:gd name="connsiteY0" fmla="*/ 270934 h 780835"/>
              <a:gd name="connsiteX1" fmla="*/ 27844 w 4024111"/>
              <a:gd name="connsiteY1" fmla="*/ 158045 h 780835"/>
              <a:gd name="connsiteX2" fmla="*/ 129444 w 4024111"/>
              <a:gd name="connsiteY2" fmla="*/ 90311 h 780835"/>
              <a:gd name="connsiteX3" fmla="*/ 581000 w 4024111"/>
              <a:gd name="connsiteY3" fmla="*/ 56445 h 780835"/>
              <a:gd name="connsiteX4" fmla="*/ 4024111 w 4024111"/>
              <a:gd name="connsiteY4" fmla="*/ 0 h 780835"/>
              <a:gd name="connsiteX5" fmla="*/ 4012822 w 4024111"/>
              <a:gd name="connsiteY5" fmla="*/ 767645 h 780835"/>
              <a:gd name="connsiteX6" fmla="*/ 0 w 4024111"/>
              <a:gd name="connsiteY6" fmla="*/ 780835 h 780835"/>
              <a:gd name="connsiteX0" fmla="*/ 5267 w 4032448"/>
              <a:gd name="connsiteY0" fmla="*/ 270934 h 792088"/>
              <a:gd name="connsiteX1" fmla="*/ 27844 w 4032448"/>
              <a:gd name="connsiteY1" fmla="*/ 158045 h 792088"/>
              <a:gd name="connsiteX2" fmla="*/ 129444 w 4032448"/>
              <a:gd name="connsiteY2" fmla="*/ 90311 h 792088"/>
              <a:gd name="connsiteX3" fmla="*/ 581000 w 4032448"/>
              <a:gd name="connsiteY3" fmla="*/ 56445 h 792088"/>
              <a:gd name="connsiteX4" fmla="*/ 4024111 w 4032448"/>
              <a:gd name="connsiteY4" fmla="*/ 0 h 792088"/>
              <a:gd name="connsiteX5" fmla="*/ 4032448 w 4032448"/>
              <a:gd name="connsiteY5" fmla="*/ 792088 h 792088"/>
              <a:gd name="connsiteX6" fmla="*/ 0 w 4032448"/>
              <a:gd name="connsiteY6" fmla="*/ 780835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0" fmla="*/ 5268 w 4032449"/>
              <a:gd name="connsiteY0" fmla="*/ 270934 h 792088"/>
              <a:gd name="connsiteX1" fmla="*/ 27845 w 4032449"/>
              <a:gd name="connsiteY1" fmla="*/ 158045 h 792088"/>
              <a:gd name="connsiteX2" fmla="*/ 129445 w 4032449"/>
              <a:gd name="connsiteY2" fmla="*/ 90311 h 792088"/>
              <a:gd name="connsiteX3" fmla="*/ 581001 w 4032449"/>
              <a:gd name="connsiteY3" fmla="*/ 56445 h 792088"/>
              <a:gd name="connsiteX4" fmla="*/ 4024112 w 4032449"/>
              <a:gd name="connsiteY4" fmla="*/ 0 h 792088"/>
              <a:gd name="connsiteX5" fmla="*/ 4032449 w 4032449"/>
              <a:gd name="connsiteY5" fmla="*/ 792088 h 792088"/>
              <a:gd name="connsiteX6" fmla="*/ 0 w 4032449"/>
              <a:gd name="connsiteY6" fmla="*/ 792087 h 792088"/>
              <a:gd name="connsiteX7" fmla="*/ 5268 w 4032449"/>
              <a:gd name="connsiteY7" fmla="*/ 270934 h 79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2449" h="792088">
                <a:moveTo>
                  <a:pt x="5268" y="270934"/>
                </a:moveTo>
                <a:lnTo>
                  <a:pt x="27845" y="158045"/>
                </a:lnTo>
                <a:lnTo>
                  <a:pt x="129445" y="90311"/>
                </a:lnTo>
                <a:lnTo>
                  <a:pt x="581001" y="56445"/>
                </a:lnTo>
                <a:lnTo>
                  <a:pt x="4024112" y="0"/>
                </a:lnTo>
                <a:lnTo>
                  <a:pt x="4032449" y="792088"/>
                </a:lnTo>
                <a:lnTo>
                  <a:pt x="0" y="792087"/>
                </a:lnTo>
                <a:lnTo>
                  <a:pt x="5268" y="270934"/>
                </a:lnTo>
                <a:close/>
              </a:path>
            </a:pathLst>
          </a:custGeom>
          <a:solidFill>
            <a:srgbClr val="FFC000">
              <a:alpha val="50000"/>
            </a:srgbClr>
          </a:solidFill>
          <a:ln w="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b" anchorCtr="0"/>
          <a:lstStyle/>
          <a:p>
            <a:pPr algn="ctr"/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691680" y="2564904"/>
            <a:ext cx="5040560" cy="136815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292080" y="2564904"/>
            <a:ext cx="1440160" cy="360040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Lágrima 11"/>
          <p:cNvSpPr/>
          <p:nvPr/>
        </p:nvSpPr>
        <p:spPr>
          <a:xfrm>
            <a:off x="3923928" y="2564904"/>
            <a:ext cx="2807912" cy="2736304"/>
          </a:xfrm>
          <a:prstGeom prst="teardrop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 flipH="1" flipV="1">
            <a:off x="3491880" y="486916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1664</TotalTime>
  <Words>1003</Words>
  <Application>Microsoft Office PowerPoint</Application>
  <PresentationFormat>Apresentação na tela (4:3)</PresentationFormat>
  <Paragraphs>171</Paragraphs>
  <Slides>27</Slides>
  <Notes>27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9" baseType="lpstr">
      <vt:lpstr>Mediano</vt:lpstr>
      <vt:lpstr>Equação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  <vt:lpstr>Polarização do BJT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Polarização de BJT</dc:title>
  <dc:subject>Eletrônica</dc:subject>
  <dc:creator>Marcelo Rosa</dc:creator>
  <cp:lastModifiedBy>Marcelo de Oliveira Rosa</cp:lastModifiedBy>
  <cp:revision>328</cp:revision>
  <dcterms:created xsi:type="dcterms:W3CDTF">2010-07-26T15:10:49Z</dcterms:created>
  <dcterms:modified xsi:type="dcterms:W3CDTF">2011-06-01T11:59:43Z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