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69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86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Modelos para </a:t>
            </a:r>
            <a:r>
              <a:rPr lang="pt-BR" dirty="0" err="1" smtClean="0"/>
              <a:t>bjt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Impedância de entrada</a:t>
            </a:r>
          </a:p>
          <a:p>
            <a:pPr lvl="2"/>
            <a:r>
              <a:rPr lang="pt-BR" dirty="0" err="1" smtClean="0"/>
              <a:t>Z</a:t>
            </a:r>
            <a:r>
              <a:rPr lang="pt-BR" baseline="-25000" dirty="0" err="1" smtClean="0"/>
              <a:t>in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/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in</a:t>
            </a:r>
            <a:endParaRPr lang="pt-BR" baseline="-25000" dirty="0" smtClean="0"/>
          </a:p>
          <a:p>
            <a:pPr lvl="1"/>
            <a:r>
              <a:rPr lang="pt-BR" dirty="0" smtClean="0"/>
              <a:t>Impedância de saída</a:t>
            </a:r>
          </a:p>
          <a:p>
            <a:pPr lvl="2"/>
            <a:r>
              <a:rPr lang="pt-BR" dirty="0" err="1" smtClean="0"/>
              <a:t>Z</a:t>
            </a:r>
            <a:r>
              <a:rPr lang="pt-BR" baseline="-25000" dirty="0" err="1" smtClean="0"/>
              <a:t>out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/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out</a:t>
            </a:r>
            <a:endParaRPr lang="pt-BR" baseline="-25000" dirty="0" smtClean="0"/>
          </a:p>
          <a:p>
            <a:pPr lvl="1"/>
            <a:r>
              <a:rPr lang="pt-BR" dirty="0" smtClean="0"/>
              <a:t>Ganho de tensão</a:t>
            </a:r>
          </a:p>
          <a:p>
            <a:pPr lvl="2"/>
            <a:r>
              <a:rPr lang="pt-BR" dirty="0" err="1" smtClean="0"/>
              <a:t>A</a:t>
            </a:r>
            <a:r>
              <a:rPr lang="pt-BR" baseline="-25000" dirty="0" err="1" smtClean="0"/>
              <a:t>v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/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endParaRPr lang="pt-BR" baseline="-25000" dirty="0" smtClean="0"/>
          </a:p>
          <a:p>
            <a:pPr lvl="1"/>
            <a:r>
              <a:rPr lang="pt-BR" dirty="0" smtClean="0"/>
              <a:t>Ganho de corrente</a:t>
            </a:r>
          </a:p>
          <a:p>
            <a:pPr lvl="2"/>
            <a:r>
              <a:rPr lang="pt-BR" dirty="0" smtClean="0"/>
              <a:t>A</a:t>
            </a:r>
            <a:r>
              <a:rPr lang="pt-BR" baseline="-25000" dirty="0" smtClean="0"/>
              <a:t>i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out</a:t>
            </a:r>
            <a:r>
              <a:rPr lang="pt-BR" dirty="0" smtClean="0"/>
              <a:t> /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in</a:t>
            </a:r>
            <a:endParaRPr lang="pt-BR" baseline="-25000" dirty="0" smtClean="0"/>
          </a:p>
          <a:p>
            <a:pPr lvl="1"/>
            <a:r>
              <a:rPr lang="pt-BR" dirty="0" err="1" smtClean="0"/>
              <a:t>Obs</a:t>
            </a:r>
            <a:r>
              <a:rPr lang="pt-BR" dirty="0" smtClean="0"/>
              <a:t>: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,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in</a:t>
            </a:r>
            <a:r>
              <a:rPr lang="pt-BR" dirty="0" smtClean="0"/>
              <a:t>,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out</a:t>
            </a:r>
            <a:r>
              <a:rPr lang="pt-BR" dirty="0" smtClean="0"/>
              <a:t> são </a:t>
            </a:r>
            <a:r>
              <a:rPr lang="pt-BR" dirty="0" err="1" smtClean="0"/>
              <a:t>senoidais</a:t>
            </a:r>
            <a:r>
              <a:rPr lang="pt-BR" dirty="0" smtClean="0"/>
              <a:t>!!!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Impedância de entrada</a:t>
            </a:r>
          </a:p>
          <a:p>
            <a:pPr lvl="2"/>
            <a:r>
              <a:rPr lang="pt-BR" dirty="0" smtClean="0"/>
              <a:t>Cuidado com casamento de impedância</a:t>
            </a:r>
          </a:p>
          <a:p>
            <a:pPr lvl="3"/>
            <a:r>
              <a:rPr lang="pt-BR" dirty="0" smtClean="0"/>
              <a:t>Garantir que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s</a:t>
            </a:r>
            <a:r>
              <a:rPr lang="pt-BR" dirty="0" smtClean="0"/>
              <a:t> ≈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endParaRPr lang="pt-BR" baseline="-25000" dirty="0" smtClean="0"/>
          </a:p>
          <a:p>
            <a:pPr lvl="2"/>
            <a:r>
              <a:rPr lang="pt-BR" dirty="0" smtClean="0"/>
              <a:t>Deve ser elevada</a:t>
            </a:r>
          </a:p>
          <a:p>
            <a:pPr lvl="3"/>
            <a:r>
              <a:rPr lang="pt-BR" dirty="0" smtClean="0"/>
              <a:t>Máximo de tensão alimente amplificador</a:t>
            </a:r>
          </a:p>
          <a:p>
            <a:pPr lvl="1"/>
            <a:r>
              <a:rPr lang="pt-BR" dirty="0" smtClean="0"/>
              <a:t>Impedância de saída</a:t>
            </a:r>
          </a:p>
          <a:p>
            <a:pPr lvl="2"/>
            <a:r>
              <a:rPr lang="pt-BR" dirty="0" smtClean="0"/>
              <a:t>“Impedância observada nos terminais de saída quando os terminais de entrada são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curto-circuitados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Deve </a:t>
            </a:r>
            <a:r>
              <a:rPr lang="pt-BR" smtClean="0"/>
              <a:t>ser </a:t>
            </a:r>
            <a:r>
              <a:rPr lang="pt-BR" smtClean="0"/>
              <a:t>baixa</a:t>
            </a:r>
            <a:endParaRPr lang="pt-BR" dirty="0" smtClean="0"/>
          </a:p>
          <a:p>
            <a:pPr lvl="3"/>
            <a:r>
              <a:rPr lang="pt-BR" dirty="0" smtClean="0"/>
              <a:t>Máximo de corrente flua para circuito externo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Ganho de tensão</a:t>
            </a:r>
          </a:p>
          <a:p>
            <a:pPr lvl="2"/>
            <a:r>
              <a:rPr lang="pt-BR" dirty="0" smtClean="0"/>
              <a:t>Medido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 carga</a:t>
            </a:r>
            <a:r>
              <a:rPr lang="pt-BR" dirty="0" smtClean="0"/>
              <a:t> (circuito aberto na saída)</a:t>
            </a:r>
          </a:p>
          <a:p>
            <a:pPr lvl="2"/>
            <a:r>
              <a:rPr lang="pt-BR" dirty="0" err="1" smtClean="0"/>
              <a:t>A</a:t>
            </a:r>
            <a:r>
              <a:rPr lang="pt-BR" baseline="-25000" dirty="0" err="1" smtClean="0"/>
              <a:t>v</a:t>
            </a:r>
            <a:r>
              <a:rPr lang="pt-BR" dirty="0" smtClean="0"/>
              <a:t> sem carga &gt;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v</a:t>
            </a:r>
            <a:r>
              <a:rPr lang="pt-BR" dirty="0" smtClean="0"/>
              <a:t> com carga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Ganho de corrente</a:t>
            </a:r>
          </a:p>
          <a:p>
            <a:pPr lvl="2"/>
            <a:r>
              <a:rPr lang="pt-BR" dirty="0" smtClean="0"/>
              <a:t>Medido com carga</a:t>
            </a:r>
          </a:p>
          <a:p>
            <a:pPr lvl="3"/>
            <a:r>
              <a:rPr lang="pt-BR" dirty="0" smtClean="0"/>
              <a:t>Precisamos de corrente fluindo na saída.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Substituição do transistor por:</a:t>
            </a:r>
          </a:p>
          <a:p>
            <a:pPr lvl="2"/>
            <a:r>
              <a:rPr lang="pt-BR" dirty="0" smtClean="0"/>
              <a:t>1 (um) diodo</a:t>
            </a:r>
          </a:p>
          <a:p>
            <a:pPr lvl="3"/>
            <a:r>
              <a:rPr lang="pt-BR" dirty="0" smtClean="0"/>
              <a:t>Representa a junção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</a:t>
            </a:r>
          </a:p>
          <a:p>
            <a:pPr lvl="2"/>
            <a:r>
              <a:rPr lang="pt-BR" dirty="0" smtClean="0"/>
              <a:t>1 (uma) fonte de corrente dependente</a:t>
            </a:r>
          </a:p>
          <a:p>
            <a:pPr lvl="3"/>
            <a:r>
              <a:rPr lang="pt-BR" dirty="0" smtClean="0"/>
              <a:t>Representa a relação entre correntes</a:t>
            </a:r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endParaRPr lang="pt-BR" baseline="-25000" dirty="0" smtClean="0"/>
          </a:p>
          <a:p>
            <a:pPr lvl="2"/>
            <a:r>
              <a:rPr lang="pt-BR" dirty="0" smtClean="0"/>
              <a:t>1 (um) resistor representando “saída” do transistor</a:t>
            </a:r>
            <a:endParaRPr lang="pt-BR" baseline="-25000" dirty="0" smtClean="0"/>
          </a:p>
          <a:p>
            <a:pPr lvl="3"/>
            <a:r>
              <a:rPr lang="pt-BR" dirty="0" smtClean="0"/>
              <a:t>Curvas de comportamento de saída</a:t>
            </a:r>
          </a:p>
          <a:p>
            <a:pPr lvl="4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/>
              <a:t> emissor-comum ou coletor-comum</a:t>
            </a:r>
          </a:p>
          <a:p>
            <a:pPr lvl="4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base-comum</a:t>
            </a:r>
            <a:endParaRPr lang="pt-B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Exemplo para configuração base-comum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77072"/>
            <a:ext cx="4106250" cy="22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077072"/>
            <a:ext cx="4106250" cy="22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Exemplo para configuração base-comum</a:t>
            </a:r>
          </a:p>
          <a:p>
            <a:pPr lvl="2"/>
            <a:r>
              <a:rPr lang="pt-BR" dirty="0" smtClean="0"/>
              <a:t>Resistência do diodo se diretamente polarizado</a:t>
            </a:r>
          </a:p>
          <a:p>
            <a:pPr lvl="3"/>
            <a:r>
              <a:rPr lang="pt-BR" dirty="0" err="1" smtClean="0"/>
              <a:t>r</a:t>
            </a:r>
            <a:r>
              <a:rPr lang="pt-BR" baseline="-25000" dirty="0" err="1" smtClean="0"/>
              <a:t>ac</a:t>
            </a:r>
            <a:r>
              <a:rPr lang="pt-BR" dirty="0" smtClean="0"/>
              <a:t> = 26 mV /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/>
              <a:t>r</a:t>
            </a:r>
            <a:r>
              <a:rPr lang="pt-BR" baseline="-25000" dirty="0" smtClean="0"/>
              <a:t>e</a:t>
            </a:r>
            <a:endParaRPr lang="pt-BR" dirty="0" smtClean="0"/>
          </a:p>
          <a:p>
            <a:pPr lvl="3"/>
            <a:r>
              <a:rPr lang="pt-BR" dirty="0" smtClean="0"/>
              <a:t>Daí o nome do modelo (resistência do emissor)</a:t>
            </a:r>
            <a:endParaRPr lang="pt-BR" dirty="0"/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77072"/>
            <a:ext cx="4106250" cy="22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2214" y="4077072"/>
            <a:ext cx="4106250" cy="22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Exemplo para configuração base-comum</a:t>
            </a:r>
          </a:p>
          <a:p>
            <a:pPr lvl="2"/>
            <a:r>
              <a:rPr lang="pt-BR" dirty="0" err="1" smtClean="0"/>
              <a:t>Z</a:t>
            </a:r>
            <a:r>
              <a:rPr lang="pt-BR" baseline="-25000" dirty="0" err="1" smtClean="0"/>
              <a:t>in</a:t>
            </a:r>
            <a:r>
              <a:rPr lang="pt-BR" dirty="0" smtClean="0"/>
              <a:t> = r</a:t>
            </a:r>
            <a:r>
              <a:rPr lang="pt-BR" baseline="-25000" dirty="0" smtClean="0"/>
              <a:t>e</a:t>
            </a:r>
          </a:p>
          <a:p>
            <a:pPr lvl="2"/>
            <a:r>
              <a:rPr lang="pt-BR" dirty="0" err="1" smtClean="0"/>
              <a:t>Z</a:t>
            </a:r>
            <a:r>
              <a:rPr lang="pt-BR" baseline="-25000" dirty="0" err="1" smtClean="0"/>
              <a:t>out</a:t>
            </a:r>
            <a:r>
              <a:rPr lang="pt-BR" dirty="0" smtClean="0"/>
              <a:t> ≈ ∞</a:t>
            </a:r>
          </a:p>
          <a:p>
            <a:pPr lvl="2"/>
            <a:r>
              <a:rPr lang="pt-BR" dirty="0" err="1" smtClean="0"/>
              <a:t>A</a:t>
            </a:r>
            <a:r>
              <a:rPr lang="pt-BR" baseline="-25000" dirty="0" err="1" smtClean="0"/>
              <a:t>v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R</a:t>
            </a:r>
            <a:r>
              <a:rPr lang="pt-BR" baseline="-25000" dirty="0" smtClean="0"/>
              <a:t>L</a:t>
            </a:r>
            <a:r>
              <a:rPr lang="pt-BR" dirty="0" smtClean="0"/>
              <a:t> / r</a:t>
            </a:r>
            <a:r>
              <a:rPr lang="pt-BR" baseline="-25000" dirty="0" smtClean="0"/>
              <a:t>e </a:t>
            </a:r>
            <a:r>
              <a:rPr lang="pt-BR" dirty="0" smtClean="0"/>
              <a:t>≈ R</a:t>
            </a:r>
            <a:r>
              <a:rPr lang="pt-BR" baseline="-25000" dirty="0" smtClean="0"/>
              <a:t>L</a:t>
            </a:r>
            <a:r>
              <a:rPr lang="pt-BR" dirty="0" smtClean="0"/>
              <a:t> / r</a:t>
            </a:r>
            <a:r>
              <a:rPr lang="pt-BR" baseline="-25000" dirty="0" smtClean="0"/>
              <a:t>e </a:t>
            </a:r>
          </a:p>
          <a:p>
            <a:pPr lvl="2"/>
            <a:r>
              <a:rPr lang="pt-BR" dirty="0" smtClean="0"/>
              <a:t>A</a:t>
            </a:r>
            <a:r>
              <a:rPr lang="pt-BR" baseline="-25000" dirty="0" smtClean="0"/>
              <a:t>i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≈ 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Exemplo para configuração emissor-comum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924944"/>
            <a:ext cx="3543750" cy="34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924944"/>
            <a:ext cx="3543750" cy="34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Exemplo para configuração emissor-comum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924944"/>
            <a:ext cx="3543750" cy="34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924944"/>
            <a:ext cx="3543750" cy="34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 r</a:t>
            </a:r>
            <a:r>
              <a:rPr lang="pt-BR" baseline="-25000" dirty="0" smtClean="0"/>
              <a:t>e</a:t>
            </a:r>
          </a:p>
          <a:p>
            <a:pPr lvl="1"/>
            <a:r>
              <a:rPr lang="pt-BR" dirty="0" smtClean="0"/>
              <a:t>Exemplo para configuração emissor-comum</a:t>
            </a:r>
          </a:p>
          <a:p>
            <a:pPr lvl="2"/>
            <a:r>
              <a:rPr lang="pt-BR" dirty="0" err="1" smtClean="0"/>
              <a:t>Z</a:t>
            </a:r>
            <a:r>
              <a:rPr lang="pt-BR" baseline="-25000" dirty="0" err="1" smtClean="0"/>
              <a:t>in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dirty="0" smtClean="0"/>
              <a:t>r</a:t>
            </a:r>
            <a:r>
              <a:rPr lang="pt-BR" baseline="-25000" dirty="0" smtClean="0"/>
              <a:t>e</a:t>
            </a:r>
          </a:p>
          <a:p>
            <a:pPr lvl="2"/>
            <a:r>
              <a:rPr lang="pt-BR" dirty="0" err="1" smtClean="0"/>
              <a:t>Z</a:t>
            </a:r>
            <a:r>
              <a:rPr lang="pt-BR" baseline="-25000" dirty="0" err="1" smtClean="0"/>
              <a:t>out</a:t>
            </a:r>
            <a:r>
              <a:rPr lang="pt-BR" dirty="0" smtClean="0"/>
              <a:t> ≈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o</a:t>
            </a:r>
            <a:endParaRPr lang="pt-BR" baseline="-25000" dirty="0" smtClean="0"/>
          </a:p>
          <a:p>
            <a:pPr lvl="2"/>
            <a:r>
              <a:rPr lang="pt-BR" dirty="0" err="1" smtClean="0"/>
              <a:t>A</a:t>
            </a:r>
            <a:r>
              <a:rPr lang="pt-BR" baseline="-25000" dirty="0" err="1" smtClean="0"/>
              <a:t>v</a:t>
            </a:r>
            <a:r>
              <a:rPr lang="pt-BR" dirty="0" smtClean="0"/>
              <a:t> = - </a:t>
            </a:r>
            <a:r>
              <a:rPr lang="el-GR" dirty="0" smtClean="0"/>
              <a:t>β</a:t>
            </a:r>
            <a:r>
              <a:rPr lang="pt-BR" dirty="0" smtClean="0"/>
              <a:t> R</a:t>
            </a:r>
            <a:r>
              <a:rPr lang="pt-BR" baseline="-25000" dirty="0" smtClean="0"/>
              <a:t>L</a:t>
            </a:r>
            <a:r>
              <a:rPr lang="pt-BR" dirty="0" smtClean="0"/>
              <a:t> / [(</a:t>
            </a:r>
            <a:r>
              <a:rPr lang="el-GR" dirty="0" smtClean="0"/>
              <a:t>β</a:t>
            </a:r>
            <a:r>
              <a:rPr lang="pt-BR" dirty="0" smtClean="0"/>
              <a:t> + 1) r</a:t>
            </a:r>
            <a:r>
              <a:rPr lang="pt-BR" baseline="-25000" dirty="0" smtClean="0"/>
              <a:t>e</a:t>
            </a:r>
            <a:r>
              <a:rPr lang="pt-BR" dirty="0" smtClean="0"/>
              <a:t>]</a:t>
            </a:r>
            <a:r>
              <a:rPr lang="pt-BR" baseline="-25000" dirty="0" smtClean="0"/>
              <a:t> </a:t>
            </a:r>
            <a:r>
              <a:rPr lang="pt-BR" dirty="0" smtClean="0"/>
              <a:t>≈ R</a:t>
            </a:r>
            <a:r>
              <a:rPr lang="pt-BR" baseline="-25000" dirty="0" smtClean="0"/>
              <a:t>L</a:t>
            </a:r>
            <a:r>
              <a:rPr lang="pt-BR" dirty="0" smtClean="0"/>
              <a:t> / r</a:t>
            </a:r>
            <a:r>
              <a:rPr lang="pt-BR" baseline="-25000" dirty="0" smtClean="0"/>
              <a:t>e </a:t>
            </a:r>
          </a:p>
          <a:p>
            <a:pPr lvl="2"/>
            <a:r>
              <a:rPr lang="pt-BR" dirty="0" smtClean="0"/>
              <a:t>A</a:t>
            </a:r>
            <a:r>
              <a:rPr lang="pt-BR" baseline="-25000" dirty="0" smtClean="0"/>
              <a:t>i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endParaRPr lang="pt-B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Modelos para BJT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Polarização</a:t>
            </a:r>
          </a:p>
          <a:p>
            <a:pPr lvl="1"/>
            <a:r>
              <a:rPr lang="pt-BR" dirty="0" smtClean="0"/>
              <a:t>Preparação para o transistor operar.</a:t>
            </a:r>
          </a:p>
          <a:p>
            <a:pPr lvl="2"/>
            <a:r>
              <a:rPr lang="pt-BR" dirty="0" smtClean="0"/>
              <a:t>Região de operação.</a:t>
            </a:r>
          </a:p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Injeção de sinais alternados (AC) para amplificação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sinal de entrada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sinal de saída</a:t>
            </a:r>
          </a:p>
          <a:p>
            <a:pPr lvl="1"/>
            <a:r>
              <a:rPr lang="pt-BR" dirty="0" smtClean="0"/>
              <a:t>Consideração importante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Modelos</a:t>
            </a:r>
            <a:r>
              <a:rPr lang="pt-BR" dirty="0" smtClean="0"/>
              <a:t> para representar a ação do transistor quando sinais AC têm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pequena</a:t>
            </a:r>
            <a:r>
              <a:rPr lang="pt-BR" dirty="0" smtClean="0"/>
              <a:t> ou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grande</a:t>
            </a:r>
            <a:r>
              <a:rPr lang="pt-BR" dirty="0" smtClean="0"/>
              <a:t> amplitude.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Sinal de baixa amplitude é convertido em sinal de alta amplitude.</a:t>
            </a:r>
          </a:p>
          <a:p>
            <a:pPr lvl="2"/>
            <a:r>
              <a:rPr lang="pt-BR" dirty="0" smtClean="0"/>
              <a:t>Energia é fornecida pela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fonte DC</a:t>
            </a:r>
            <a:r>
              <a:rPr lang="pt-BR" dirty="0" smtClean="0"/>
              <a:t> que alimenta o circuito transistorizado.</a:t>
            </a:r>
          </a:p>
          <a:p>
            <a:pPr lvl="1"/>
            <a:r>
              <a:rPr lang="pt-BR" dirty="0" smtClean="0"/>
              <a:t>Após polarização do transistor</a:t>
            </a:r>
          </a:p>
          <a:p>
            <a:pPr lvl="2"/>
            <a:r>
              <a:rPr lang="pt-BR" dirty="0" smtClean="0"/>
              <a:t>Estabelece-se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ponto de operação</a:t>
            </a:r>
            <a:r>
              <a:rPr lang="pt-BR" dirty="0" smtClean="0"/>
              <a:t> para amplificação.</a:t>
            </a:r>
          </a:p>
          <a:p>
            <a:pPr lvl="2"/>
            <a:r>
              <a:rPr lang="pt-BR" dirty="0" smtClean="0"/>
              <a:t>Usa-se modelo representativo do transistor para facilitar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análise de amplificação</a:t>
            </a:r>
            <a:r>
              <a:rPr lang="pt-BR" dirty="0" smtClean="0"/>
              <a:t> (análise AC).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Modelagem do transistor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Substituição</a:t>
            </a:r>
            <a:r>
              <a:rPr lang="pt-BR" dirty="0" smtClean="0"/>
              <a:t> do transistor por um conjunto de componentes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simples</a:t>
            </a:r>
            <a:r>
              <a:rPr lang="pt-BR" dirty="0" smtClean="0"/>
              <a:t> (diodos, resistores, capacitores, </a:t>
            </a:r>
            <a:r>
              <a:rPr lang="pt-BR" dirty="0" err="1" smtClean="0"/>
              <a:t>etc</a:t>
            </a:r>
            <a:r>
              <a:rPr lang="pt-BR" dirty="0" smtClean="0"/>
              <a:t>) para facilitar a compreensão do seu funcionamento nas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condições de operação</a:t>
            </a:r>
            <a:r>
              <a:rPr lang="pt-BR" dirty="0" smtClean="0"/>
              <a:t> (polarização).</a:t>
            </a:r>
          </a:p>
          <a:p>
            <a:pPr lvl="1"/>
            <a:r>
              <a:rPr lang="pt-BR" dirty="0" smtClean="0"/>
              <a:t>Modelos comuns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r</a:t>
            </a:r>
            <a:r>
              <a:rPr lang="pt-B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pPr lvl="2"/>
            <a:r>
              <a:rPr lang="pt-BR" dirty="0" smtClean="0"/>
              <a:t>Modelo híbrido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Ação dos capacitores</a:t>
            </a:r>
          </a:p>
          <a:p>
            <a:pPr lvl="2"/>
            <a:r>
              <a:rPr lang="pt-BR" dirty="0" smtClean="0"/>
              <a:t>Na polarização </a:t>
            </a:r>
            <a:r>
              <a:rPr lang="pt-BR" dirty="0" smtClean="0">
                <a:sym typeface="Wingdings 2"/>
              </a:rPr>
              <a:t> circuito aberto</a:t>
            </a:r>
          </a:p>
          <a:p>
            <a:pPr lvl="3"/>
            <a:r>
              <a:rPr lang="pt-BR" dirty="0" smtClean="0">
                <a:sym typeface="Wingdings 2"/>
              </a:rPr>
              <a:t>Análise DC</a:t>
            </a:r>
          </a:p>
          <a:p>
            <a:pPr lvl="3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Somente fontes DC ativadas</a:t>
            </a:r>
          </a:p>
          <a:p>
            <a:pPr lvl="2"/>
            <a:r>
              <a:rPr lang="pt-BR" dirty="0" smtClean="0">
                <a:sym typeface="Wingdings 2"/>
              </a:rPr>
              <a:t>Na amplificação  curto-circuito</a:t>
            </a:r>
          </a:p>
          <a:p>
            <a:pPr lvl="3"/>
            <a:r>
              <a:rPr lang="pt-BR" dirty="0" smtClean="0">
                <a:sym typeface="Wingdings 2"/>
              </a:rPr>
              <a:t>Análise AC</a:t>
            </a:r>
          </a:p>
          <a:p>
            <a:pPr lvl="3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Somente fontes AC ativadas</a:t>
            </a:r>
          </a:p>
          <a:p>
            <a:pPr lvl="3"/>
            <a:r>
              <a:rPr lang="pt-BR" dirty="0" err="1" smtClean="0">
                <a:sym typeface="Wingdings 2"/>
              </a:rPr>
              <a:t>Capacitânias</a:t>
            </a:r>
            <a:r>
              <a:rPr lang="pt-BR" dirty="0" smtClean="0">
                <a:sym typeface="Wingdings 2"/>
              </a:rPr>
              <a:t> escolhidos para garantir um curto-circuito efetivo para uma faixa de freqüências.</a:t>
            </a:r>
          </a:p>
          <a:p>
            <a:pPr lvl="3"/>
            <a:r>
              <a:rPr lang="pt-BR" dirty="0" smtClean="0">
                <a:sym typeface="Wingdings 2"/>
              </a:rPr>
              <a:t>Lembrar: X</a:t>
            </a:r>
            <a:r>
              <a:rPr lang="pt-BR" baseline="-25000" dirty="0" smtClean="0">
                <a:sym typeface="Wingdings 2"/>
              </a:rPr>
              <a:t>c</a:t>
            </a:r>
            <a:r>
              <a:rPr lang="pt-BR" dirty="0" smtClean="0">
                <a:sym typeface="Wingdings 2"/>
              </a:rPr>
              <a:t> = 1/(j</a:t>
            </a:r>
            <a:r>
              <a:rPr lang="el-GR" dirty="0" smtClean="0">
                <a:sym typeface="Wingdings 2"/>
              </a:rPr>
              <a:t>ω</a:t>
            </a:r>
            <a:r>
              <a:rPr lang="pt-BR" dirty="0" smtClean="0">
                <a:sym typeface="Wingdings 2"/>
              </a:rPr>
              <a:t>C)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Completo</a:t>
            </a:r>
            <a:endParaRPr lang="pt-BR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0990" y="1988840"/>
            <a:ext cx="4331250" cy="46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Análise DC</a:t>
            </a:r>
            <a:endParaRPr lang="pt-BR" dirty="0"/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0990" y="1988840"/>
            <a:ext cx="4331250" cy="46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Análise AC</a:t>
            </a:r>
            <a:endParaRPr lang="pt-BR" dirty="0"/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0990" y="1916832"/>
            <a:ext cx="4331250" cy="471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para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Amplificação</a:t>
            </a:r>
          </a:p>
          <a:p>
            <a:pPr lvl="1"/>
            <a:r>
              <a:rPr lang="pt-BR" dirty="0" smtClean="0"/>
              <a:t>Circuito equivalente para análise AC</a:t>
            </a:r>
            <a:endParaRPr lang="pt-BR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429000"/>
            <a:ext cx="7706250" cy="28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Conector de seta reta 8"/>
          <p:cNvCxnSpPr/>
          <p:nvPr/>
        </p:nvCxnSpPr>
        <p:spPr>
          <a:xfrm>
            <a:off x="4211960" y="3429000"/>
            <a:ext cx="792088" cy="1588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 rot="10800000">
            <a:off x="6444208" y="3429000"/>
            <a:ext cx="792088" cy="1588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4355976" y="2996952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solidFill>
                  <a:srgbClr val="FF0000"/>
                </a:solidFill>
                <a:latin typeface="Constantia" pitchFamily="18" charset="0"/>
              </a:rPr>
              <a:t>i</a:t>
            </a:r>
            <a:r>
              <a:rPr lang="pt-BR" baseline="-25000" dirty="0" err="1" smtClean="0">
                <a:solidFill>
                  <a:srgbClr val="FF0000"/>
                </a:solidFill>
                <a:latin typeface="Constantia" pitchFamily="18" charset="0"/>
              </a:rPr>
              <a:t>in</a:t>
            </a:r>
            <a:endParaRPr lang="pt-BR" baseline="-2500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708842" y="2996952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solidFill>
                  <a:srgbClr val="FF0000"/>
                </a:solidFill>
                <a:latin typeface="Constantia" pitchFamily="18" charset="0"/>
              </a:rPr>
              <a:t>i</a:t>
            </a:r>
            <a:r>
              <a:rPr lang="pt-BR" baseline="-25000" dirty="0" err="1" smtClean="0">
                <a:solidFill>
                  <a:srgbClr val="FF0000"/>
                </a:solidFill>
                <a:latin typeface="Constantia" pitchFamily="18" charset="0"/>
              </a:rPr>
              <a:t>out</a:t>
            </a:r>
            <a:endParaRPr lang="pt-BR" baseline="-25000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2305</TotalTime>
  <Words>567</Words>
  <Application>Microsoft Office PowerPoint</Application>
  <PresentationFormat>Apresentação na tela (4:3)</PresentationFormat>
  <Paragraphs>124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Mediano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  <vt:lpstr>Modelos para BJT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BJT</dc:title>
  <dc:subject>Eletrônica</dc:subject>
  <dc:creator>Marcelo Rosa</dc:creator>
  <cp:lastModifiedBy>Marcelo de Oliveira Rosa</cp:lastModifiedBy>
  <cp:revision>478</cp:revision>
  <dcterms:created xsi:type="dcterms:W3CDTF">2010-07-26T15:10:49Z</dcterms:created>
  <dcterms:modified xsi:type="dcterms:W3CDTF">2013-05-17T18:06:55Z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