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256" r:id="rId2"/>
    <p:sldId id="272" r:id="rId3"/>
    <p:sldId id="262" r:id="rId4"/>
    <p:sldId id="263" r:id="rId5"/>
    <p:sldId id="265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5" autoAdjust="0"/>
  </p:normalViewPr>
  <p:slideViewPr>
    <p:cSldViewPr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3! = 6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664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5!/(3! 2!) = 10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4511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choose</a:t>
            </a:r>
            <a:r>
              <a:rPr lang="pt-BR" dirty="0"/>
              <a:t>(15, 5) = 3003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360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12 * 11 * 10 = 1320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661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10 * 10 * 10 * 10 = 10.000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365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choose</a:t>
            </a:r>
            <a:r>
              <a:rPr lang="pt-BR" dirty="0"/>
              <a:t>(4+2-1, 2) = </a:t>
            </a:r>
            <a:r>
              <a:rPr lang="pt-BR" dirty="0" err="1"/>
              <a:t>choose</a:t>
            </a:r>
            <a:r>
              <a:rPr lang="pt-BR" dirty="0"/>
              <a:t>(5, 2) = 10</a:t>
            </a:r>
          </a:p>
          <a:p>
            <a:r>
              <a:rPr lang="pt-BR" dirty="0"/>
              <a:t>Truque da barra: uma barra por elemento faltante + uma barra quando troca-se de elemento</a:t>
            </a:r>
          </a:p>
          <a:p>
            <a:r>
              <a:rPr lang="pt-BR" dirty="0"/>
              <a:t>Calculo fica total de espaços / número de barras -&gt; segunda equação</a:t>
            </a:r>
          </a:p>
          <a:p>
            <a:r>
              <a:rPr lang="pt-BR" dirty="0"/>
              <a:t>(a, a), (a, </a:t>
            </a:r>
            <a:r>
              <a:rPr lang="pt-BR" dirty="0" err="1"/>
              <a:t>b</a:t>
            </a:r>
            <a:r>
              <a:rPr lang="pt-BR" dirty="0"/>
              <a:t>), (a, </a:t>
            </a:r>
            <a:r>
              <a:rPr lang="pt-BR" dirty="0" err="1"/>
              <a:t>c</a:t>
            </a:r>
            <a:r>
              <a:rPr lang="pt-BR" dirty="0"/>
              <a:t>), (a, </a:t>
            </a:r>
            <a:r>
              <a:rPr lang="pt-BR" dirty="0" err="1"/>
              <a:t>d</a:t>
            </a:r>
            <a:r>
              <a:rPr lang="pt-BR" dirty="0"/>
              <a:t>)</a:t>
            </a:r>
          </a:p>
          <a:p>
            <a:r>
              <a:rPr lang="pt-BR" dirty="0"/>
              <a:t>(</a:t>
            </a:r>
            <a:r>
              <a:rPr lang="pt-BR" dirty="0" err="1"/>
              <a:t>b</a:t>
            </a:r>
            <a:r>
              <a:rPr lang="pt-BR" dirty="0"/>
              <a:t>, </a:t>
            </a:r>
            <a:r>
              <a:rPr lang="pt-BR" dirty="0" err="1"/>
              <a:t>b</a:t>
            </a:r>
            <a:r>
              <a:rPr lang="pt-BR" dirty="0"/>
              <a:t>), (</a:t>
            </a:r>
            <a:r>
              <a:rPr lang="pt-BR" dirty="0" err="1"/>
              <a:t>b</a:t>
            </a:r>
            <a:r>
              <a:rPr lang="pt-BR" dirty="0"/>
              <a:t>, </a:t>
            </a:r>
            <a:r>
              <a:rPr lang="pt-BR" dirty="0" err="1"/>
              <a:t>c</a:t>
            </a:r>
            <a:r>
              <a:rPr lang="pt-BR" dirty="0"/>
              <a:t>), (</a:t>
            </a:r>
            <a:r>
              <a:rPr lang="pt-BR" dirty="0" err="1"/>
              <a:t>b</a:t>
            </a:r>
            <a:r>
              <a:rPr lang="pt-BR" dirty="0"/>
              <a:t>, </a:t>
            </a:r>
            <a:r>
              <a:rPr lang="pt-BR" dirty="0" err="1"/>
              <a:t>d</a:t>
            </a:r>
            <a:r>
              <a:rPr lang="pt-BR" dirty="0"/>
              <a:t>),</a:t>
            </a:r>
          </a:p>
          <a:p>
            <a:r>
              <a:rPr lang="pt-BR" dirty="0"/>
              <a:t>(</a:t>
            </a:r>
            <a:r>
              <a:rPr lang="pt-BR" dirty="0" err="1"/>
              <a:t>c</a:t>
            </a:r>
            <a:r>
              <a:rPr lang="pt-BR" dirty="0"/>
              <a:t>, </a:t>
            </a:r>
            <a:r>
              <a:rPr lang="pt-BR" dirty="0" err="1"/>
              <a:t>c</a:t>
            </a:r>
            <a:r>
              <a:rPr lang="pt-BR" dirty="0"/>
              <a:t>), (</a:t>
            </a:r>
            <a:r>
              <a:rPr lang="pt-BR" dirty="0" err="1"/>
              <a:t>c</a:t>
            </a:r>
            <a:r>
              <a:rPr lang="pt-BR" dirty="0"/>
              <a:t>, </a:t>
            </a:r>
            <a:r>
              <a:rPr lang="pt-BR" dirty="0" err="1"/>
              <a:t>d</a:t>
            </a:r>
            <a:r>
              <a:rPr lang="pt-BR" dirty="0"/>
              <a:t>)</a:t>
            </a:r>
          </a:p>
          <a:p>
            <a:r>
              <a:rPr lang="pt-BR" dirty="0"/>
              <a:t>(</a:t>
            </a:r>
            <a:r>
              <a:rPr lang="pt-BR" dirty="0" err="1"/>
              <a:t>d</a:t>
            </a:r>
            <a:r>
              <a:rPr lang="pt-BR" dirty="0"/>
              <a:t>, </a:t>
            </a:r>
            <a:r>
              <a:rPr lang="pt-BR" dirty="0" err="1"/>
              <a:t>d</a:t>
            </a:r>
            <a:r>
              <a:rPr lang="pt-BR" dirty="0"/>
              <a:t>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2665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133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Marcelo de Oliveira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25366-E1AE-604E-AFC6-9DDDB3DF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22CFC4-00B5-DC49-9BD5-9C67DF10C64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Alguns nomes técnicos</a:t>
            </a:r>
          </a:p>
          <a:p>
            <a:pPr lvl="1"/>
            <a:r>
              <a:rPr lang="pt-BR" dirty="0"/>
              <a:t>População</a:t>
            </a:r>
          </a:p>
          <a:p>
            <a:pPr lvl="2"/>
            <a:r>
              <a:rPr lang="pt-BR" dirty="0"/>
              <a:t>As 8 bolas (5 vermelhas e 3 azuis)</a:t>
            </a:r>
          </a:p>
          <a:p>
            <a:pPr lvl="2"/>
            <a:r>
              <a:rPr lang="pt-BR" dirty="0"/>
              <a:t>As 56 combinações possíveis</a:t>
            </a:r>
          </a:p>
          <a:p>
            <a:pPr lvl="2"/>
            <a:endParaRPr lang="pt-BR" dirty="0"/>
          </a:p>
          <a:p>
            <a:r>
              <a:rPr lang="pt-BR" dirty="0"/>
              <a:t>Tipos de grupos</a:t>
            </a:r>
          </a:p>
          <a:p>
            <a:pPr lvl="1"/>
            <a:r>
              <a:rPr lang="pt-BR" dirty="0"/>
              <a:t>Grupo ordenado</a:t>
            </a:r>
          </a:p>
          <a:p>
            <a:pPr lvl="2"/>
            <a:r>
              <a:rPr lang="pt-BR" dirty="0"/>
              <a:t>A ordem de retirada/escolha é relevante</a:t>
            </a:r>
          </a:p>
          <a:p>
            <a:pPr lvl="1"/>
            <a:r>
              <a:rPr lang="pt-BR" dirty="0"/>
              <a:t>Grupo não-ordenado</a:t>
            </a:r>
          </a:p>
          <a:p>
            <a:pPr lvl="2"/>
            <a:r>
              <a:rPr lang="pt-BR" dirty="0"/>
              <a:t>A ordem de retirada/escolha é irrelevante</a:t>
            </a:r>
          </a:p>
        </p:txBody>
      </p:sp>
    </p:spTree>
    <p:extLst>
      <p:ext uri="{BB962C8B-B14F-4D97-AF65-F5344CB8AC3E}">
        <p14:creationId xmlns:p14="http://schemas.microsoft.com/office/powerpoint/2010/main" val="403536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25366-E1AE-604E-AFC6-9DDDB3DF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22CFC4-00B5-DC49-9BD5-9C67DF10C64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problemas</a:t>
            </a:r>
          </a:p>
          <a:p>
            <a:pPr lvl="1"/>
            <a:r>
              <a:rPr lang="pt-BR" dirty="0"/>
              <a:t>Geração de arranjos a partir de </a:t>
            </a:r>
            <a:r>
              <a:rPr lang="pt-BR" b="1" dirty="0" err="1">
                <a:solidFill>
                  <a:srgbClr val="FF0000"/>
                </a:solidFill>
              </a:rPr>
              <a:t>n</a:t>
            </a:r>
            <a:r>
              <a:rPr lang="pt-BR" dirty="0"/>
              <a:t> elementos</a:t>
            </a:r>
          </a:p>
          <a:p>
            <a:pPr lvl="2"/>
            <a:r>
              <a:rPr lang="pt-BR" dirty="0"/>
              <a:t>Permutação</a:t>
            </a:r>
          </a:p>
          <a:p>
            <a:pPr lvl="2"/>
            <a:endParaRPr lang="pt-BR" dirty="0"/>
          </a:p>
          <a:p>
            <a:pPr lvl="1"/>
            <a:r>
              <a:rPr lang="pt-BR" dirty="0"/>
              <a:t>Retirada/Seleção de </a:t>
            </a:r>
            <a:r>
              <a:rPr lang="pt-BR" b="1" dirty="0">
                <a:solidFill>
                  <a:srgbClr val="FF0000"/>
                </a:solidFill>
              </a:rPr>
              <a:t>m</a:t>
            </a:r>
            <a:r>
              <a:rPr lang="pt-BR" dirty="0"/>
              <a:t> elementos de um grupo de maior de </a:t>
            </a:r>
            <a:r>
              <a:rPr lang="pt-BR" b="1" dirty="0" err="1">
                <a:solidFill>
                  <a:srgbClr val="FF0000"/>
                </a:solidFill>
              </a:rPr>
              <a:t>n</a:t>
            </a:r>
            <a:r>
              <a:rPr lang="pt-BR" dirty="0"/>
              <a:t> elementos (</a:t>
            </a:r>
            <a:r>
              <a:rPr lang="pt-BR" b="1" dirty="0">
                <a:solidFill>
                  <a:srgbClr val="FF0000"/>
                </a:solidFill>
              </a:rPr>
              <a:t>m&lt;</a:t>
            </a:r>
            <a:r>
              <a:rPr lang="pt-BR" b="1" dirty="0" err="1">
                <a:solidFill>
                  <a:srgbClr val="FF0000"/>
                </a:solidFill>
              </a:rPr>
              <a:t>n</a:t>
            </a:r>
            <a:r>
              <a:rPr lang="pt-BR" dirty="0"/>
              <a:t>)</a:t>
            </a:r>
          </a:p>
          <a:p>
            <a:pPr lvl="2"/>
            <a:r>
              <a:rPr lang="pt-BR" dirty="0"/>
              <a:t>Combinação</a:t>
            </a:r>
          </a:p>
          <a:p>
            <a:pPr lvl="2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5674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25366-E1AE-604E-AFC6-9DDDB3DF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22CFC4-00B5-DC49-9BD5-9C67DF10C64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Permutação</a:t>
            </a:r>
          </a:p>
          <a:p>
            <a:pPr lvl="1"/>
            <a:r>
              <a:rPr lang="pt-BR" dirty="0"/>
              <a:t>Geração de arranjos a partir de </a:t>
            </a:r>
            <a:r>
              <a:rPr lang="pt-BR" b="1" dirty="0" err="1">
                <a:solidFill>
                  <a:srgbClr val="FF0000"/>
                </a:solidFill>
              </a:rPr>
              <a:t>n</a:t>
            </a:r>
            <a:r>
              <a:rPr lang="pt-BR" dirty="0"/>
              <a:t> elementos</a:t>
            </a:r>
          </a:p>
          <a:p>
            <a:pPr lvl="2"/>
            <a:r>
              <a:rPr lang="pt-BR" dirty="0"/>
              <a:t>Sem substituição (</a:t>
            </a:r>
            <a:r>
              <a:rPr lang="pt-BR" i="1" dirty="0" err="1"/>
              <a:t>replacement</a:t>
            </a:r>
            <a:r>
              <a:rPr lang="pt-BR" dirty="0"/>
              <a:t>)</a:t>
            </a:r>
          </a:p>
          <a:p>
            <a:pPr lvl="2"/>
            <a:r>
              <a:rPr lang="pt-BR" dirty="0"/>
              <a:t>Não se distingue um elemento de outro</a:t>
            </a:r>
          </a:p>
          <a:p>
            <a:pPr lvl="3"/>
            <a:r>
              <a:rPr lang="pt-BR" dirty="0" err="1"/>
              <a:t>n</a:t>
            </a:r>
            <a:r>
              <a:rPr lang="pt-BR" dirty="0"/>
              <a:t>!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factorial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3"/>
            <a:endParaRPr lang="pt-BR" dirty="0"/>
          </a:p>
          <a:p>
            <a:pPr lvl="2"/>
            <a:r>
              <a:rPr lang="pt-BR" i="1" dirty="0"/>
              <a:t>Os </a:t>
            </a:r>
            <a:r>
              <a:rPr lang="pt-BR" i="1" u="sng" dirty="0"/>
              <a:t>times</a:t>
            </a:r>
            <a:r>
              <a:rPr lang="pt-BR" i="1" dirty="0"/>
              <a:t> </a:t>
            </a:r>
            <a:r>
              <a:rPr lang="pt-BR" i="1" dirty="0" err="1"/>
              <a:t>Coritiba</a:t>
            </a:r>
            <a:r>
              <a:rPr lang="pt-BR" i="1" dirty="0"/>
              <a:t>, </a:t>
            </a:r>
            <a:r>
              <a:rPr lang="pt-BR" i="1" dirty="0" err="1"/>
              <a:t>Athlético</a:t>
            </a:r>
            <a:r>
              <a:rPr lang="pt-BR" i="1" dirty="0"/>
              <a:t> Paranaense e Paraná Clube são os melhores times do Paraná. Quais os possíveis resultados (1º, 2º, e 3º lugares) podemos obter com esses times?</a:t>
            </a:r>
          </a:p>
          <a:p>
            <a:pPr lvl="1"/>
            <a:endParaRPr lang="pt-BR" dirty="0"/>
          </a:p>
          <a:p>
            <a:pPr lvl="2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6513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25366-E1AE-604E-AFC6-9DDDB3DF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822CFC4-00B5-DC49-9BD5-9C67DF10C64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Permutação</a:t>
                </a:r>
              </a:p>
              <a:p>
                <a:pPr lvl="1"/>
                <a:r>
                  <a:rPr lang="pt-BR" dirty="0"/>
                  <a:t>Geração de arranjos a partir de 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 elementos</a:t>
                </a:r>
              </a:p>
              <a:p>
                <a:pPr lvl="2"/>
                <a:r>
                  <a:rPr lang="pt-BR" dirty="0"/>
                  <a:t>Com substituição (</a:t>
                </a:r>
                <a:r>
                  <a:rPr lang="pt-BR" i="1" dirty="0" err="1"/>
                  <a:t>replacement</a:t>
                </a:r>
                <a:r>
                  <a:rPr lang="pt-BR" dirty="0"/>
                  <a:t>)</a:t>
                </a:r>
              </a:p>
              <a:p>
                <a:pPr lvl="2"/>
                <a:r>
                  <a:rPr lang="pt-BR" b="1" dirty="0" err="1">
                    <a:solidFill>
                      <a:srgbClr val="FF0000"/>
                    </a:solidFill>
                  </a:rPr>
                  <a:t>s</a:t>
                </a:r>
                <a:r>
                  <a:rPr lang="pt-BR" dirty="0"/>
                  <a:t> grupos distintos (com elementos indistinguíveis)</a:t>
                </a:r>
              </a:p>
              <a:p>
                <a:pPr lvl="3"/>
                <a:r>
                  <a:rPr lang="pt-BR" dirty="0"/>
                  <a:t>Cada grupo com </a:t>
                </a:r>
                <a:r>
                  <a:rPr lang="pt-BR" dirty="0" err="1"/>
                  <a:t>n</a:t>
                </a:r>
                <a:r>
                  <a:rPr lang="pt-BR" baseline="-25000" dirty="0" err="1"/>
                  <a:t>i</a:t>
                </a:r>
                <a:r>
                  <a:rPr lang="pt-BR" dirty="0"/>
                  <a:t> elementos</a:t>
                </a:r>
              </a:p>
              <a:p>
                <a:pPr lvl="3"/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pt-BR" dirty="0"/>
              </a:p>
              <a:p>
                <a:pPr lvl="3"/>
                <a:r>
                  <a:rPr lang="pt-BR" dirty="0"/>
                  <a:t>Como fica em </a:t>
                </a:r>
                <a:r>
                  <a:rPr lang="pt-BR" dirty="0" err="1"/>
                  <a:t>R</a:t>
                </a:r>
                <a:r>
                  <a:rPr lang="pt-BR" dirty="0"/>
                  <a:t>?</a:t>
                </a:r>
              </a:p>
              <a:p>
                <a:pPr lvl="3"/>
                <a:endParaRPr lang="pt-BR" dirty="0"/>
              </a:p>
              <a:p>
                <a:pPr lvl="2"/>
                <a:r>
                  <a:rPr lang="pt-BR" i="1" dirty="0"/>
                  <a:t>Quantos arranjos de (</a:t>
                </a:r>
                <a:r>
                  <a:rPr lang="pt-BR" i="1" dirty="0" err="1"/>
                  <a:t>n</a:t>
                </a:r>
                <a:r>
                  <a:rPr lang="pt-BR" i="1" dirty="0"/>
                  <a:t>=)5 bolas podemos formar tendo (n</a:t>
                </a:r>
                <a:r>
                  <a:rPr lang="pt-BR" i="1" baseline="-25000" dirty="0"/>
                  <a:t>1</a:t>
                </a:r>
                <a:r>
                  <a:rPr lang="pt-BR" i="1" dirty="0"/>
                  <a:t>=3) bolas vermelhas e (n</a:t>
                </a:r>
                <a:r>
                  <a:rPr lang="pt-BR" i="1" baseline="-25000" dirty="0"/>
                  <a:t>2</a:t>
                </a:r>
                <a:r>
                  <a:rPr lang="pt-BR" i="1" dirty="0"/>
                  <a:t>=)2 bolas azuis?</a:t>
                </a:r>
              </a:p>
              <a:p>
                <a:pPr lvl="1"/>
                <a:endParaRPr lang="pt-BR" dirty="0"/>
              </a:p>
              <a:p>
                <a:pPr lvl="2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822CFC4-00B5-DC49-9BD5-9C67DF10C6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6068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B4565-BEEC-7A40-912A-2C81B4CC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F8CD35-9950-894F-884C-0B59B3D0CCA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Combinação</a:t>
            </a:r>
          </a:p>
          <a:p>
            <a:pPr lvl="1"/>
            <a:r>
              <a:rPr lang="pt-BR" dirty="0"/>
              <a:t>Retirada/Seleção de </a:t>
            </a:r>
            <a:r>
              <a:rPr lang="pt-BR" b="1" dirty="0">
                <a:solidFill>
                  <a:srgbClr val="FF0000"/>
                </a:solidFill>
              </a:rPr>
              <a:t>m</a:t>
            </a:r>
            <a:r>
              <a:rPr lang="pt-BR" dirty="0"/>
              <a:t> elementos de um grupo de maior de </a:t>
            </a:r>
            <a:r>
              <a:rPr lang="pt-BR" b="1" dirty="0" err="1">
                <a:solidFill>
                  <a:srgbClr val="FF0000"/>
                </a:solidFill>
              </a:rPr>
              <a:t>n</a:t>
            </a:r>
            <a:r>
              <a:rPr lang="pt-BR" dirty="0"/>
              <a:t> elementos (</a:t>
            </a:r>
            <a:r>
              <a:rPr lang="pt-BR" b="1" dirty="0">
                <a:solidFill>
                  <a:srgbClr val="FF0000"/>
                </a:solidFill>
              </a:rPr>
              <a:t>m&lt;</a:t>
            </a:r>
            <a:r>
              <a:rPr lang="pt-BR" b="1" dirty="0" err="1">
                <a:solidFill>
                  <a:srgbClr val="FF0000"/>
                </a:solidFill>
              </a:rPr>
              <a:t>n</a:t>
            </a:r>
            <a:r>
              <a:rPr lang="pt-BR" dirty="0"/>
              <a:t>)</a:t>
            </a:r>
          </a:p>
          <a:p>
            <a:pPr lvl="2"/>
            <a:r>
              <a:rPr lang="pt-BR" dirty="0"/>
              <a:t>Com ou sem reposição/repetição/substituição</a:t>
            </a:r>
          </a:p>
          <a:p>
            <a:pPr lvl="2"/>
            <a:r>
              <a:rPr lang="pt-BR" dirty="0"/>
              <a:t>Com ou sem ordem</a:t>
            </a:r>
          </a:p>
        </p:txBody>
      </p:sp>
    </p:spTree>
    <p:extLst>
      <p:ext uri="{BB962C8B-B14F-4D97-AF65-F5344CB8AC3E}">
        <p14:creationId xmlns:p14="http://schemas.microsoft.com/office/powerpoint/2010/main" val="1380142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B4565-BEEC-7A40-912A-2C81B4CC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Combinação</a:t>
                </a:r>
              </a:p>
              <a:p>
                <a:pPr lvl="1"/>
                <a:r>
                  <a:rPr lang="pt-BR" dirty="0"/>
                  <a:t>Retirada/Seleção de </a:t>
                </a:r>
                <a:r>
                  <a:rPr lang="pt-BR" b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/>
                  <a:t> elementos de um grupo de maior de 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 elementos (</a:t>
                </a:r>
                <a:r>
                  <a:rPr lang="pt-BR" b="1" dirty="0">
                    <a:solidFill>
                      <a:srgbClr val="FF0000"/>
                    </a:solidFill>
                  </a:rPr>
                  <a:t>m&lt;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)</a:t>
                </a:r>
              </a:p>
              <a:p>
                <a:pPr marL="685800" lvl="2" indent="0">
                  <a:buNone/>
                </a:pPr>
                <a:endParaRPr lang="pt-BR" dirty="0"/>
              </a:p>
              <a:p>
                <a:pPr lvl="1"/>
                <a:r>
                  <a:rPr lang="pt-BR" dirty="0"/>
                  <a:t>Ferramenta:</a:t>
                </a:r>
              </a:p>
              <a:p>
                <a:pPr lvl="2"/>
                <a:r>
                  <a:rPr lang="pt-BR" dirty="0"/>
                  <a:t>Função binomial</a:t>
                </a:r>
              </a:p>
              <a:p>
                <a:pPr lvl="3"/>
                <a14:m>
                  <m:oMath xmlns:m="http://schemas.openxmlformats.org/officeDocument/2006/math">
                    <m:d>
                      <m:d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  </m:t>
                        </m:r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pt-BR" b="0" dirty="0"/>
              </a:p>
              <a:p>
                <a:pPr lvl="3"/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r>
                      <a:rPr lang="pt-B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pt-BR" dirty="0"/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∏"/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pt-B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f>
                          <m:f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+1−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den>
                        </m:f>
                      </m:e>
                    </m:nary>
                  </m:oMath>
                </a14:m>
                <a:endParaRPr lang="pt-BR" dirty="0"/>
              </a:p>
              <a:p>
                <a:pPr lvl="3"/>
                <a:endParaRPr lang="pt-BR" dirty="0"/>
              </a:p>
              <a:p>
                <a:pPr lvl="3"/>
                <a:r>
                  <a:rPr lang="pt-BR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choose</a:t>
                </a:r>
                <a:r>
                  <a:rPr lang="pt-BR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pt-BR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pt-BR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m)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6320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B4565-BEEC-7A40-912A-2C81B4CC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Combinação</a:t>
                </a:r>
              </a:p>
              <a:p>
                <a:pPr lvl="1"/>
                <a:r>
                  <a:rPr lang="pt-BR" dirty="0"/>
                  <a:t>Retirada/Seleção de </a:t>
                </a:r>
                <a:r>
                  <a:rPr lang="pt-BR" b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/>
                  <a:t> elementos de um grupo de maior de 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 elementos (</a:t>
                </a:r>
                <a:r>
                  <a:rPr lang="pt-BR" b="1" dirty="0">
                    <a:solidFill>
                      <a:srgbClr val="FF0000"/>
                    </a:solidFill>
                  </a:rPr>
                  <a:t>m&lt;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)</a:t>
                </a:r>
              </a:p>
              <a:p>
                <a:pPr lvl="2"/>
                <a:r>
                  <a:rPr lang="pt-BR" dirty="0"/>
                  <a:t>Sem ordem e sem reposição/repetição/substituição</a:t>
                </a:r>
              </a:p>
              <a:p>
                <a:pPr lvl="3"/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pt-BR" dirty="0"/>
              </a:p>
              <a:p>
                <a:pPr marL="685800" lvl="2" indent="0">
                  <a:buNone/>
                </a:pPr>
                <a:endParaRPr lang="pt-BR" dirty="0"/>
              </a:p>
              <a:p>
                <a:pPr lvl="2"/>
                <a:r>
                  <a:rPr lang="pt-BR" i="1" dirty="0"/>
                  <a:t>O conselho de uma empresa possui 5 vagas e 15 candidatos. Quantas combinações podem ser formadas, sabendo que candidato não pode ocupar mais de uma vaga?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6006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B4565-BEEC-7A40-912A-2C81B4CC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Combinação</a:t>
                </a:r>
              </a:p>
              <a:p>
                <a:pPr lvl="1"/>
                <a:r>
                  <a:rPr lang="pt-BR" dirty="0"/>
                  <a:t>Retirada/Seleção de </a:t>
                </a:r>
                <a:r>
                  <a:rPr lang="pt-BR" b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/>
                  <a:t> elementos de um grupo de maior de 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 elementos (</a:t>
                </a:r>
                <a:r>
                  <a:rPr lang="pt-BR" b="1" dirty="0">
                    <a:solidFill>
                      <a:srgbClr val="FF0000"/>
                    </a:solidFill>
                  </a:rPr>
                  <a:t>m&lt;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)</a:t>
                </a:r>
              </a:p>
              <a:p>
                <a:pPr lvl="2"/>
                <a:r>
                  <a:rPr lang="pt-BR" dirty="0"/>
                  <a:t>Com ordem e sem reposição/repetição/substituição</a:t>
                </a:r>
              </a:p>
              <a:p>
                <a:pPr lvl="3"/>
                <a:r>
                  <a:rPr lang="pt-BR" dirty="0"/>
                  <a:t>O elemento selecionado é excluído das próximas seleções</a:t>
                </a:r>
              </a:p>
              <a:p>
                <a:pPr lvl="3"/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pt-B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pt-B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</m:t>
                    </m:r>
                  </m:oMath>
                </a14:m>
                <a:endParaRPr lang="pt-BR" dirty="0"/>
              </a:p>
              <a:p>
                <a:pPr lvl="3"/>
                <a:endParaRPr lang="pt-BR" dirty="0"/>
              </a:p>
              <a:p>
                <a:pPr lvl="2"/>
                <a:r>
                  <a:rPr lang="pt-BR" i="1" dirty="0"/>
                  <a:t>Quantas combinações dos primeiros 3 lugares podemos ter com os 12 times da série A do campeonato paranaense?</a:t>
                </a:r>
                <a:endParaRPr lang="pt-BR" dirty="0"/>
              </a:p>
              <a:p>
                <a:pPr lvl="2"/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579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B4565-BEEC-7A40-912A-2C81B4CC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Combinação</a:t>
                </a:r>
              </a:p>
              <a:p>
                <a:pPr lvl="1"/>
                <a:r>
                  <a:rPr lang="pt-BR" dirty="0"/>
                  <a:t>Retirada/Seleção de </a:t>
                </a:r>
                <a:r>
                  <a:rPr lang="pt-BR" b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/>
                  <a:t> elementos de um grupo de maior de 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 elementos (</a:t>
                </a:r>
                <a:r>
                  <a:rPr lang="pt-BR" b="1" dirty="0">
                    <a:solidFill>
                      <a:srgbClr val="FF0000"/>
                    </a:solidFill>
                  </a:rPr>
                  <a:t>m&lt;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)</a:t>
                </a:r>
              </a:p>
              <a:p>
                <a:pPr lvl="2"/>
                <a:r>
                  <a:rPr lang="pt-BR" dirty="0"/>
                  <a:t>Com ordem e com reposição/repetição/substituição</a:t>
                </a:r>
              </a:p>
              <a:p>
                <a:pPr lvl="3"/>
                <a:r>
                  <a:rPr lang="pt-BR" dirty="0"/>
                  <a:t>O elemento selecionado pode ser usado novamente</a:t>
                </a:r>
              </a:p>
              <a:p>
                <a:pPr lvl="3"/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pt-BR" dirty="0"/>
              </a:p>
              <a:p>
                <a:pPr lvl="3"/>
                <a:endParaRPr lang="pt-BR" dirty="0"/>
              </a:p>
              <a:p>
                <a:pPr lvl="2"/>
                <a:r>
                  <a:rPr lang="pt-BR" i="1" dirty="0"/>
                  <a:t>Considere um cadeado de bicicleta com 4 dígitos (de 0 até 9). Quantos senhas distintas podemos gerar?</a:t>
                </a:r>
              </a:p>
              <a:p>
                <a:pPr lvl="2"/>
                <a:endParaRPr lang="pt-BR" dirty="0"/>
              </a:p>
              <a:p>
                <a:pPr lvl="2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6734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B4565-BEEC-7A40-912A-2C81B4CC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Combinação</a:t>
                </a:r>
              </a:p>
              <a:p>
                <a:pPr lvl="1"/>
                <a:r>
                  <a:rPr lang="pt-BR" dirty="0"/>
                  <a:t>Retirada/Seleção de </a:t>
                </a:r>
                <a:r>
                  <a:rPr lang="pt-BR" b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/>
                  <a:t> elementos de um grupo de maior de 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 elementos (</a:t>
                </a:r>
                <a:r>
                  <a:rPr lang="pt-BR" b="1" dirty="0">
                    <a:solidFill>
                      <a:srgbClr val="FF0000"/>
                    </a:solidFill>
                  </a:rPr>
                  <a:t>m&lt;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n</a:t>
                </a:r>
                <a:r>
                  <a:rPr lang="pt-BR" dirty="0"/>
                  <a:t>)</a:t>
                </a:r>
              </a:p>
              <a:p>
                <a:pPr lvl="2"/>
                <a:r>
                  <a:rPr lang="pt-BR" dirty="0"/>
                  <a:t>Sem ordem e com reposição/repetição/substituição</a:t>
                </a:r>
              </a:p>
              <a:p>
                <a:pPr lvl="3"/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</m:m>
                      </m:e>
                    </m:d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pt-BR" dirty="0"/>
              </a:p>
              <a:p>
                <a:pPr lvl="3"/>
                <a:endParaRPr lang="pt-BR" dirty="0"/>
              </a:p>
              <a:p>
                <a:pPr lvl="2"/>
                <a:r>
                  <a:rPr lang="pt-BR" i="1" dirty="0"/>
                  <a:t>Um fazendeiro possui dois campos e pode plantar 4 tipos de culturas (milho, soja, amendoim e centeio). Quantas combinações de plantações ele pode fazer?</a:t>
                </a:r>
                <a:endParaRPr lang="pt-BR" dirty="0"/>
              </a:p>
              <a:p>
                <a:pPr lvl="2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7F8CD35-9950-894F-884C-0B59B3D0CC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 r="-12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40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7618A6-C0F7-1043-88E1-B2470846F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FCBDA1-38EC-5D43-945F-7D1868EC168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Oriundo da combinatória</a:t>
            </a:r>
          </a:p>
          <a:p>
            <a:pPr lvl="1"/>
            <a:r>
              <a:rPr lang="pt-BR" dirty="0"/>
              <a:t>Ramo da matemática</a:t>
            </a:r>
          </a:p>
          <a:p>
            <a:pPr lvl="1"/>
            <a:r>
              <a:rPr lang="pt-BR" dirty="0"/>
              <a:t>Lida com contagens de elementos</a:t>
            </a:r>
          </a:p>
          <a:p>
            <a:pPr lvl="1"/>
            <a:r>
              <a:rPr lang="pt-BR" dirty="0"/>
              <a:t>Espalhado em outras áreas da ciência</a:t>
            </a:r>
          </a:p>
          <a:p>
            <a:pPr lvl="2"/>
            <a:r>
              <a:rPr lang="pt-BR" dirty="0"/>
              <a:t>Grafos (e redes complexas)</a:t>
            </a:r>
          </a:p>
          <a:p>
            <a:pPr lvl="3"/>
            <a:r>
              <a:rPr lang="pt-BR" dirty="0"/>
              <a:t>Próximo curso</a:t>
            </a:r>
          </a:p>
          <a:p>
            <a:pPr lvl="2"/>
            <a:r>
              <a:rPr lang="pt-BR" dirty="0"/>
              <a:t>Estatística (nosso caso)</a:t>
            </a:r>
          </a:p>
          <a:p>
            <a:pPr lvl="3"/>
            <a:r>
              <a:rPr lang="pt-BR" dirty="0"/>
              <a:t>Contagem sistemática de possíveis resultados</a:t>
            </a:r>
          </a:p>
        </p:txBody>
      </p:sp>
    </p:spTree>
    <p:extLst>
      <p:ext uri="{BB962C8B-B14F-4D97-AF65-F5344CB8AC3E}">
        <p14:creationId xmlns:p14="http://schemas.microsoft.com/office/powerpoint/2010/main" val="1334073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B4565-BEEC-7A40-912A-2C81B4CC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F8CD35-9950-894F-884C-0B59B3D0CCA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Lembretes</a:t>
            </a:r>
          </a:p>
          <a:p>
            <a:pPr lvl="1"/>
            <a:r>
              <a:rPr lang="pt-BR" dirty="0"/>
              <a:t>Esquematize o problema</a:t>
            </a:r>
          </a:p>
          <a:p>
            <a:pPr lvl="2"/>
            <a:r>
              <a:rPr lang="pt-BR" dirty="0"/>
              <a:t>Arranjo ou combinação?</a:t>
            </a:r>
          </a:p>
          <a:p>
            <a:pPr lvl="1"/>
            <a:r>
              <a:rPr lang="pt-BR" dirty="0"/>
              <a:t>A ordem importa?</a:t>
            </a:r>
          </a:p>
          <a:p>
            <a:pPr lvl="1"/>
            <a:r>
              <a:rPr lang="pt-BR" dirty="0"/>
              <a:t>Há reposição/repetição/substituição de </a:t>
            </a:r>
            <a:r>
              <a:rPr lang="pt-BR"/>
              <a:t>elementos?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3557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Contagem de itens em conjuntos</a:t>
            </a:r>
          </a:p>
          <a:p>
            <a:pPr lvl="1"/>
            <a:r>
              <a:rPr lang="pt-BR" dirty="0"/>
              <a:t>Na literatura, geralmente “bolas” em “urnas”</a:t>
            </a:r>
          </a:p>
          <a:p>
            <a:pPr lvl="2"/>
            <a:r>
              <a:rPr lang="pt-BR" dirty="0"/>
              <a:t>5 bolas vermelhas e 3 bolas azuis em 1 urna</a:t>
            </a:r>
          </a:p>
          <a:p>
            <a:pPr lvl="2"/>
            <a:endParaRPr lang="pt-BR" dirty="0"/>
          </a:p>
          <a:p>
            <a:pPr lvl="1"/>
            <a:r>
              <a:rPr lang="pt-BR" dirty="0"/>
              <a:t>Retiram-se itens com características específicas</a:t>
            </a:r>
          </a:p>
          <a:p>
            <a:pPr lvl="2"/>
            <a:r>
              <a:rPr lang="pt-BR" dirty="0"/>
              <a:t>Retiramos 3 bolas ao acaso</a:t>
            </a:r>
          </a:p>
          <a:p>
            <a:pPr lvl="2"/>
            <a:endParaRPr lang="pt-BR" dirty="0"/>
          </a:p>
          <a:p>
            <a:pPr lvl="1"/>
            <a:r>
              <a:rPr lang="pt-BR" dirty="0"/>
              <a:t>Perguntas e contagens</a:t>
            </a:r>
          </a:p>
          <a:p>
            <a:pPr lvl="2"/>
            <a:r>
              <a:rPr lang="pt-BR" dirty="0"/>
              <a:t>Qual a probabilidade delas serem todas vermelhas?</a:t>
            </a:r>
          </a:p>
          <a:p>
            <a:pPr lvl="1"/>
            <a:endParaRPr lang="pt-BR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0F40E12-E6BA-1B4B-9627-23AFA1968AB3}"/>
              </a:ext>
            </a:extLst>
          </p:cNvPr>
          <p:cNvSpPr/>
          <p:nvPr/>
        </p:nvSpPr>
        <p:spPr>
          <a:xfrm>
            <a:off x="2915816" y="31409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F821ABF-00B4-134F-90E5-E2E45CC95CA6}"/>
              </a:ext>
            </a:extLst>
          </p:cNvPr>
          <p:cNvSpPr/>
          <p:nvPr/>
        </p:nvSpPr>
        <p:spPr>
          <a:xfrm>
            <a:off x="3347864" y="31409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F327B49-077E-894C-8153-024007C0A997}"/>
              </a:ext>
            </a:extLst>
          </p:cNvPr>
          <p:cNvSpPr/>
          <p:nvPr/>
        </p:nvSpPr>
        <p:spPr>
          <a:xfrm>
            <a:off x="3779912" y="31409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DCE4076-C6DA-6D47-AD6C-3E187C7DD52D}"/>
              </a:ext>
            </a:extLst>
          </p:cNvPr>
          <p:cNvSpPr/>
          <p:nvPr/>
        </p:nvSpPr>
        <p:spPr>
          <a:xfrm>
            <a:off x="4211960" y="31409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386D17E-018C-F64C-BE7C-5E50FB2AF7B1}"/>
              </a:ext>
            </a:extLst>
          </p:cNvPr>
          <p:cNvSpPr/>
          <p:nvPr/>
        </p:nvSpPr>
        <p:spPr>
          <a:xfrm>
            <a:off x="4644008" y="31409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1C81BAF-E7CA-DE46-9C77-626535692CBC}"/>
              </a:ext>
            </a:extLst>
          </p:cNvPr>
          <p:cNvSpPr/>
          <p:nvPr/>
        </p:nvSpPr>
        <p:spPr>
          <a:xfrm>
            <a:off x="5076056" y="3140968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F16EF5F-F85B-EB42-9A98-E5FCB9B8523D}"/>
              </a:ext>
            </a:extLst>
          </p:cNvPr>
          <p:cNvSpPr/>
          <p:nvPr/>
        </p:nvSpPr>
        <p:spPr>
          <a:xfrm>
            <a:off x="5508104" y="3140968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792E2E5-7350-9944-8FA6-AA0FE36A8704}"/>
              </a:ext>
            </a:extLst>
          </p:cNvPr>
          <p:cNvSpPr/>
          <p:nvPr/>
        </p:nvSpPr>
        <p:spPr>
          <a:xfrm>
            <a:off x="5940152" y="3140968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931C8C-0D5F-8F4B-AF24-61524BB6A9FD}"/>
              </a:ext>
            </a:extLst>
          </p:cNvPr>
          <p:cNvSpPr/>
          <p:nvPr/>
        </p:nvSpPr>
        <p:spPr>
          <a:xfrm>
            <a:off x="3995936" y="443711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CE39E44-7860-A243-B736-F5055E31F417}"/>
              </a:ext>
            </a:extLst>
          </p:cNvPr>
          <p:cNvSpPr/>
          <p:nvPr/>
        </p:nvSpPr>
        <p:spPr>
          <a:xfrm>
            <a:off x="4427984" y="443711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6F2669C-6508-CA43-86E4-7271AB2CDC86}"/>
              </a:ext>
            </a:extLst>
          </p:cNvPr>
          <p:cNvSpPr/>
          <p:nvPr/>
        </p:nvSpPr>
        <p:spPr>
          <a:xfrm>
            <a:off x="4860032" y="443711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6351B03-3A29-844A-AF43-D902C0D024D1}"/>
              </a:ext>
            </a:extLst>
          </p:cNvPr>
          <p:cNvSpPr/>
          <p:nvPr/>
        </p:nvSpPr>
        <p:spPr>
          <a:xfrm>
            <a:off x="3995936" y="566124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756B891-1053-CB4C-B788-EBD0568BACA7}"/>
              </a:ext>
            </a:extLst>
          </p:cNvPr>
          <p:cNvSpPr/>
          <p:nvPr/>
        </p:nvSpPr>
        <p:spPr>
          <a:xfrm>
            <a:off x="4427984" y="566124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4A43C6-85C8-9E45-9AA1-0CFD5AF8E5AB}"/>
              </a:ext>
            </a:extLst>
          </p:cNvPr>
          <p:cNvSpPr/>
          <p:nvPr/>
        </p:nvSpPr>
        <p:spPr>
          <a:xfrm>
            <a:off x="4860032" y="566124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9F7DB-B5BE-A34D-AF95-EDF0086F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20703B-F745-FA4F-ADEE-89EF33DEA7B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Intuição</a:t>
            </a:r>
          </a:p>
          <a:p>
            <a:pPr lvl="1"/>
            <a:r>
              <a:rPr lang="pt-BR" b="1" dirty="0">
                <a:solidFill>
                  <a:srgbClr val="FF0000"/>
                </a:solidFill>
              </a:rPr>
              <a:t>Geramos</a:t>
            </a:r>
            <a:r>
              <a:rPr lang="pt-BR" dirty="0"/>
              <a:t> todos os conjuntos de três itens a partir das 8 bolas e,</a:t>
            </a:r>
          </a:p>
          <a:p>
            <a:pPr lvl="1"/>
            <a:r>
              <a:rPr lang="pt-BR" b="1" dirty="0">
                <a:solidFill>
                  <a:srgbClr val="FF0000"/>
                </a:solidFill>
              </a:rPr>
              <a:t>Contamos</a:t>
            </a:r>
            <a:r>
              <a:rPr lang="pt-BR" dirty="0"/>
              <a:t> quantos conjuntos possuem 3 bolas vermelhas</a:t>
            </a:r>
          </a:p>
          <a:p>
            <a:pPr lvl="1"/>
            <a:endParaRPr lang="pt-BR" dirty="0"/>
          </a:p>
          <a:p>
            <a:r>
              <a:rPr lang="pt-BR" dirty="0"/>
              <a:t>Questões adicionais:</a:t>
            </a:r>
          </a:p>
          <a:p>
            <a:pPr lvl="2"/>
            <a:r>
              <a:rPr lang="pt-BR" dirty="0"/>
              <a:t>A ordem importa?</a:t>
            </a:r>
          </a:p>
          <a:p>
            <a:pPr lvl="2"/>
            <a:r>
              <a:rPr lang="pt-BR" dirty="0"/>
              <a:t>Quando eu retiro um item, ele é reposto para ser retirado novamente?</a:t>
            </a:r>
          </a:p>
        </p:txBody>
      </p:sp>
    </p:spTree>
    <p:extLst>
      <p:ext uri="{BB962C8B-B14F-4D97-AF65-F5344CB8AC3E}">
        <p14:creationId xmlns:p14="http://schemas.microsoft.com/office/powerpoint/2010/main" val="2525587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9F7DB-B5BE-A34D-AF95-EDF0086F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20703B-F745-FA4F-ADEE-89EF33DEA7B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Questões adicionais:</a:t>
            </a:r>
          </a:p>
          <a:p>
            <a:pPr lvl="2"/>
            <a:r>
              <a:rPr lang="pt-BR" dirty="0"/>
              <a:t>A ordem importa?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r>
              <a:rPr lang="pt-BR" dirty="0"/>
              <a:t>Quando eu retiro um item, ele é reposto para ser retirado novamente?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026BB9A5-8E90-A848-9C8D-D62AA0552C61}"/>
              </a:ext>
            </a:extLst>
          </p:cNvPr>
          <p:cNvGrpSpPr/>
          <p:nvPr/>
        </p:nvGrpSpPr>
        <p:grpSpPr>
          <a:xfrm>
            <a:off x="3059832" y="2708920"/>
            <a:ext cx="1152128" cy="288032"/>
            <a:chOff x="3059832" y="2708920"/>
            <a:chExt cx="1152128" cy="28803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A3D05E5-F884-7241-A135-10FFF19349AA}"/>
                </a:ext>
              </a:extLst>
            </p:cNvPr>
            <p:cNvSpPr/>
            <p:nvPr/>
          </p:nvSpPr>
          <p:spPr>
            <a:xfrm>
              <a:off x="3059832" y="2708920"/>
              <a:ext cx="288032" cy="28803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7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9C9EDE1-27E7-5747-9BEA-D3D3189D8D31}"/>
                </a:ext>
              </a:extLst>
            </p:cNvPr>
            <p:cNvSpPr/>
            <p:nvPr/>
          </p:nvSpPr>
          <p:spPr>
            <a:xfrm>
              <a:off x="3491880" y="2708920"/>
              <a:ext cx="288032" cy="2880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2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678FBF7-E430-B24C-A55B-D02B947E9EAC}"/>
                </a:ext>
              </a:extLst>
            </p:cNvPr>
            <p:cNvSpPr/>
            <p:nvPr/>
          </p:nvSpPr>
          <p:spPr>
            <a:xfrm>
              <a:off x="3923928" y="2708920"/>
              <a:ext cx="288032" cy="2880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4</a:t>
              </a:r>
            </a:p>
          </p:txBody>
        </p:sp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id="{343DBD09-4BE9-D149-B885-2CE584C7DCE7}"/>
              </a:ext>
            </a:extLst>
          </p:cNvPr>
          <p:cNvGrpSpPr/>
          <p:nvPr/>
        </p:nvGrpSpPr>
        <p:grpSpPr>
          <a:xfrm>
            <a:off x="4904828" y="2708920"/>
            <a:ext cx="1152128" cy="288032"/>
            <a:chOff x="3059832" y="2708920"/>
            <a:chExt cx="1152128" cy="28803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1574599-D672-B346-9E81-6C149F68E83C}"/>
                </a:ext>
              </a:extLst>
            </p:cNvPr>
            <p:cNvSpPr/>
            <p:nvPr/>
          </p:nvSpPr>
          <p:spPr>
            <a:xfrm>
              <a:off x="3059832" y="2708920"/>
              <a:ext cx="288032" cy="2880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4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E07C2E4-EC9A-DD44-B679-492EFD6B6952}"/>
                </a:ext>
              </a:extLst>
            </p:cNvPr>
            <p:cNvSpPr/>
            <p:nvPr/>
          </p:nvSpPr>
          <p:spPr>
            <a:xfrm>
              <a:off x="3491880" y="2708920"/>
              <a:ext cx="288032" cy="28803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7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A1FF9AF-CC4B-404C-9207-722FE53518A9}"/>
                </a:ext>
              </a:extLst>
            </p:cNvPr>
            <p:cNvSpPr/>
            <p:nvPr/>
          </p:nvSpPr>
          <p:spPr>
            <a:xfrm>
              <a:off x="3923928" y="2708920"/>
              <a:ext cx="288032" cy="2880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2</a:t>
              </a:r>
            </a:p>
          </p:txBody>
        </p:sp>
      </p:grp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543F92B-EC57-3C4D-95B5-316485CDDB56}"/>
              </a:ext>
            </a:extLst>
          </p:cNvPr>
          <p:cNvSpPr txBox="1"/>
          <p:nvPr/>
        </p:nvSpPr>
        <p:spPr>
          <a:xfrm>
            <a:off x="4355976" y="2708920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=?</a:t>
            </a:r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CF27256E-CD19-084B-8AFF-EED20EBCBA08}"/>
              </a:ext>
            </a:extLst>
          </p:cNvPr>
          <p:cNvGrpSpPr/>
          <p:nvPr/>
        </p:nvGrpSpPr>
        <p:grpSpPr>
          <a:xfrm>
            <a:off x="3995936" y="4365104"/>
            <a:ext cx="1152128" cy="288032"/>
            <a:chOff x="3059832" y="2708920"/>
            <a:chExt cx="1152128" cy="28803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83BEB8C-B271-0A45-9EA5-4EB97A7959F0}"/>
                </a:ext>
              </a:extLst>
            </p:cNvPr>
            <p:cNvSpPr/>
            <p:nvPr/>
          </p:nvSpPr>
          <p:spPr>
            <a:xfrm>
              <a:off x="3059832" y="2708920"/>
              <a:ext cx="288032" cy="2880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1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D1A285E-A7D7-8248-B0AE-D7F99C98F291}"/>
                </a:ext>
              </a:extLst>
            </p:cNvPr>
            <p:cNvSpPr/>
            <p:nvPr/>
          </p:nvSpPr>
          <p:spPr>
            <a:xfrm>
              <a:off x="3491880" y="2708920"/>
              <a:ext cx="288032" cy="2880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0133BB7-FF9B-6048-81FB-42F2C5DFEE0D}"/>
                </a:ext>
              </a:extLst>
            </p:cNvPr>
            <p:cNvSpPr/>
            <p:nvPr/>
          </p:nvSpPr>
          <p:spPr>
            <a:xfrm>
              <a:off x="3923928" y="2708920"/>
              <a:ext cx="288032" cy="28803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8665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896EAA-03DA-A048-9ACB-DEAB070CE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AFD438-E6FF-C945-BFCA-B84D843E2B8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pt-BR" dirty="0"/>
              <a:t>Perguntas e contagens</a:t>
            </a:r>
          </a:p>
          <a:p>
            <a:pPr lvl="2"/>
            <a:r>
              <a:rPr lang="pt-BR" dirty="0"/>
              <a:t>Qual a probabilidade delas serem todas vermelhas?</a:t>
            </a:r>
          </a:p>
          <a:p>
            <a:pPr lvl="3"/>
            <a:r>
              <a:rPr lang="pt-BR" dirty="0"/>
              <a:t>Sem reposição, e a ordem não importa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F9D9F88-BCBB-614C-9ED1-DC398A370DEC}"/>
              </a:ext>
            </a:extLst>
          </p:cNvPr>
          <p:cNvSpPr/>
          <p:nvPr/>
        </p:nvSpPr>
        <p:spPr>
          <a:xfrm>
            <a:off x="612648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A5BE4C-AEC5-F24B-B32E-A7D558C290A0}"/>
              </a:ext>
            </a:extLst>
          </p:cNvPr>
          <p:cNvSpPr/>
          <p:nvPr/>
        </p:nvSpPr>
        <p:spPr>
          <a:xfrm>
            <a:off x="1044696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ED4549-E452-C44D-ABBC-2BFEA93DBACE}"/>
              </a:ext>
            </a:extLst>
          </p:cNvPr>
          <p:cNvSpPr/>
          <p:nvPr/>
        </p:nvSpPr>
        <p:spPr>
          <a:xfrm>
            <a:off x="1476744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91943B9-7B65-B04A-BE00-04B8DAD3B086}"/>
              </a:ext>
            </a:extLst>
          </p:cNvPr>
          <p:cNvSpPr/>
          <p:nvPr/>
        </p:nvSpPr>
        <p:spPr>
          <a:xfrm>
            <a:off x="612648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F7C4394-C6DF-C04E-9D48-443B21D4C75A}"/>
              </a:ext>
            </a:extLst>
          </p:cNvPr>
          <p:cNvSpPr/>
          <p:nvPr/>
        </p:nvSpPr>
        <p:spPr>
          <a:xfrm>
            <a:off x="1044696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5F5D035-B62E-3A49-9F89-902DF6C2947A}"/>
              </a:ext>
            </a:extLst>
          </p:cNvPr>
          <p:cNvSpPr/>
          <p:nvPr/>
        </p:nvSpPr>
        <p:spPr>
          <a:xfrm>
            <a:off x="1476744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FD916B2-82D9-7142-9CCD-BE1F22529DD6}"/>
              </a:ext>
            </a:extLst>
          </p:cNvPr>
          <p:cNvSpPr/>
          <p:nvPr/>
        </p:nvSpPr>
        <p:spPr>
          <a:xfrm>
            <a:off x="612648" y="381773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444A794-DF4D-444A-A42F-3F98C1211B77}"/>
              </a:ext>
            </a:extLst>
          </p:cNvPr>
          <p:cNvSpPr/>
          <p:nvPr/>
        </p:nvSpPr>
        <p:spPr>
          <a:xfrm>
            <a:off x="1044696" y="381773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5AC90AA-B8E7-8141-9F8E-585F6EFA16B7}"/>
              </a:ext>
            </a:extLst>
          </p:cNvPr>
          <p:cNvSpPr/>
          <p:nvPr/>
        </p:nvSpPr>
        <p:spPr>
          <a:xfrm>
            <a:off x="1476744" y="381773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83C3EF3-692B-A641-AACF-1D489988BC22}"/>
              </a:ext>
            </a:extLst>
          </p:cNvPr>
          <p:cNvSpPr/>
          <p:nvPr/>
        </p:nvSpPr>
        <p:spPr>
          <a:xfrm>
            <a:off x="612648" y="416821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51FFC51-77C9-004A-9068-723D2ECFD340}"/>
              </a:ext>
            </a:extLst>
          </p:cNvPr>
          <p:cNvSpPr/>
          <p:nvPr/>
        </p:nvSpPr>
        <p:spPr>
          <a:xfrm>
            <a:off x="1044696" y="416821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22099EF-92D5-4645-A7AC-0E74C67B44A9}"/>
              </a:ext>
            </a:extLst>
          </p:cNvPr>
          <p:cNvSpPr/>
          <p:nvPr/>
        </p:nvSpPr>
        <p:spPr>
          <a:xfrm>
            <a:off x="1476744" y="416821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CA4B56C-A1C6-2041-9819-1AA0D7B74D40}"/>
              </a:ext>
            </a:extLst>
          </p:cNvPr>
          <p:cNvSpPr/>
          <p:nvPr/>
        </p:nvSpPr>
        <p:spPr>
          <a:xfrm>
            <a:off x="612648" y="451868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2D5CA52-DD1A-9E4E-B624-232A2EDDCA42}"/>
              </a:ext>
            </a:extLst>
          </p:cNvPr>
          <p:cNvSpPr/>
          <p:nvPr/>
        </p:nvSpPr>
        <p:spPr>
          <a:xfrm>
            <a:off x="1044696" y="451868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045E100-9A37-9D48-995A-61850BF99A3B}"/>
              </a:ext>
            </a:extLst>
          </p:cNvPr>
          <p:cNvSpPr/>
          <p:nvPr/>
        </p:nvSpPr>
        <p:spPr>
          <a:xfrm>
            <a:off x="1476744" y="4518686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B812689-7D4B-A548-A5BC-9346595A3E20}"/>
              </a:ext>
            </a:extLst>
          </p:cNvPr>
          <p:cNvSpPr/>
          <p:nvPr/>
        </p:nvSpPr>
        <p:spPr>
          <a:xfrm>
            <a:off x="612648" y="486916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1BD2412-7CC6-194B-AE39-D9DDCDDCDC10}"/>
              </a:ext>
            </a:extLst>
          </p:cNvPr>
          <p:cNvSpPr/>
          <p:nvPr/>
        </p:nvSpPr>
        <p:spPr>
          <a:xfrm>
            <a:off x="1044696" y="486916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E8031CB-3E39-3F4D-9806-FF5318C985A8}"/>
              </a:ext>
            </a:extLst>
          </p:cNvPr>
          <p:cNvSpPr/>
          <p:nvPr/>
        </p:nvSpPr>
        <p:spPr>
          <a:xfrm>
            <a:off x="1476744" y="486916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5BC4DCF-98B4-1F4D-A855-A8571F5D19CE}"/>
              </a:ext>
            </a:extLst>
          </p:cNvPr>
          <p:cNvSpPr/>
          <p:nvPr/>
        </p:nvSpPr>
        <p:spPr>
          <a:xfrm>
            <a:off x="612648" y="521963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469F1D1-1A43-9F47-B640-54CCEBC4C14B}"/>
              </a:ext>
            </a:extLst>
          </p:cNvPr>
          <p:cNvSpPr/>
          <p:nvPr/>
        </p:nvSpPr>
        <p:spPr>
          <a:xfrm>
            <a:off x="1044696" y="521963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3CD2704-4D87-424E-9C8F-21C93257AC92}"/>
              </a:ext>
            </a:extLst>
          </p:cNvPr>
          <p:cNvSpPr/>
          <p:nvPr/>
        </p:nvSpPr>
        <p:spPr>
          <a:xfrm>
            <a:off x="1476744" y="521963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67B1891-A607-4543-858A-6C0F039A4DDB}"/>
              </a:ext>
            </a:extLst>
          </p:cNvPr>
          <p:cNvSpPr/>
          <p:nvPr/>
        </p:nvSpPr>
        <p:spPr>
          <a:xfrm>
            <a:off x="612648" y="556393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E3CA7D2-3FB0-5945-81D7-05C520451D3E}"/>
              </a:ext>
            </a:extLst>
          </p:cNvPr>
          <p:cNvSpPr/>
          <p:nvPr/>
        </p:nvSpPr>
        <p:spPr>
          <a:xfrm>
            <a:off x="1044696" y="556393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41A13EA-1958-3649-8131-CA5C5163D0A5}"/>
              </a:ext>
            </a:extLst>
          </p:cNvPr>
          <p:cNvSpPr/>
          <p:nvPr/>
        </p:nvSpPr>
        <p:spPr>
          <a:xfrm>
            <a:off x="1476744" y="556393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B1D4593-03D1-8C48-A4F3-54CCFD5ACE0D}"/>
              </a:ext>
            </a:extLst>
          </p:cNvPr>
          <p:cNvSpPr/>
          <p:nvPr/>
        </p:nvSpPr>
        <p:spPr>
          <a:xfrm>
            <a:off x="612648" y="590822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B6ADAE2-FC24-1A4D-92F6-DDDBDBA4E3FF}"/>
              </a:ext>
            </a:extLst>
          </p:cNvPr>
          <p:cNvSpPr/>
          <p:nvPr/>
        </p:nvSpPr>
        <p:spPr>
          <a:xfrm>
            <a:off x="1044696" y="590822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9609012-C16B-F045-8C12-1A3026AE3DFE}"/>
              </a:ext>
            </a:extLst>
          </p:cNvPr>
          <p:cNvSpPr/>
          <p:nvPr/>
        </p:nvSpPr>
        <p:spPr>
          <a:xfrm>
            <a:off x="1476744" y="5908226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634EA0F-219C-E14F-83FF-40A40CF5D5A9}"/>
              </a:ext>
            </a:extLst>
          </p:cNvPr>
          <p:cNvSpPr/>
          <p:nvPr/>
        </p:nvSpPr>
        <p:spPr>
          <a:xfrm>
            <a:off x="605055" y="625252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9401500C-F740-AD45-BA66-AA66E6E0333C}"/>
              </a:ext>
            </a:extLst>
          </p:cNvPr>
          <p:cNvSpPr/>
          <p:nvPr/>
        </p:nvSpPr>
        <p:spPr>
          <a:xfrm>
            <a:off x="1037103" y="625252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BB02382-22CB-AC45-8CC8-FFE74555EA97}"/>
              </a:ext>
            </a:extLst>
          </p:cNvPr>
          <p:cNvSpPr/>
          <p:nvPr/>
        </p:nvSpPr>
        <p:spPr>
          <a:xfrm>
            <a:off x="1469151" y="625252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DEF2B4D8-4B11-354A-9176-10F5EA9C7F79}"/>
              </a:ext>
            </a:extLst>
          </p:cNvPr>
          <p:cNvSpPr/>
          <p:nvPr/>
        </p:nvSpPr>
        <p:spPr>
          <a:xfrm>
            <a:off x="3995936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104A18F-C581-5942-8F48-C438509E1D17}"/>
              </a:ext>
            </a:extLst>
          </p:cNvPr>
          <p:cNvSpPr/>
          <p:nvPr/>
        </p:nvSpPr>
        <p:spPr>
          <a:xfrm>
            <a:off x="4427984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7755978-FF8E-DB4D-84CE-2888601E35DF}"/>
              </a:ext>
            </a:extLst>
          </p:cNvPr>
          <p:cNvSpPr/>
          <p:nvPr/>
        </p:nvSpPr>
        <p:spPr>
          <a:xfrm>
            <a:off x="4860032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D6A96E2-9BEE-004E-9E85-D3FAF82D0B7A}"/>
              </a:ext>
            </a:extLst>
          </p:cNvPr>
          <p:cNvSpPr/>
          <p:nvPr/>
        </p:nvSpPr>
        <p:spPr>
          <a:xfrm>
            <a:off x="3995936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3D61E22-02E6-C244-B101-B6AAB9372779}"/>
              </a:ext>
            </a:extLst>
          </p:cNvPr>
          <p:cNvSpPr/>
          <p:nvPr/>
        </p:nvSpPr>
        <p:spPr>
          <a:xfrm>
            <a:off x="4427984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5C882C0-79C3-104A-B094-E72FECD90D46}"/>
              </a:ext>
            </a:extLst>
          </p:cNvPr>
          <p:cNvSpPr/>
          <p:nvPr/>
        </p:nvSpPr>
        <p:spPr>
          <a:xfrm>
            <a:off x="4860032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01DEA61-318D-644E-A3D3-B92A4938DF1C}"/>
              </a:ext>
            </a:extLst>
          </p:cNvPr>
          <p:cNvSpPr/>
          <p:nvPr/>
        </p:nvSpPr>
        <p:spPr>
          <a:xfrm>
            <a:off x="3995936" y="381773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C9B808EF-BD5A-384A-9387-E275F7F4CCF0}"/>
              </a:ext>
            </a:extLst>
          </p:cNvPr>
          <p:cNvSpPr/>
          <p:nvPr/>
        </p:nvSpPr>
        <p:spPr>
          <a:xfrm>
            <a:off x="4427984" y="381773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9EF5D8BB-EE3E-7F48-8EF3-F0AF61F129CE}"/>
              </a:ext>
            </a:extLst>
          </p:cNvPr>
          <p:cNvSpPr/>
          <p:nvPr/>
        </p:nvSpPr>
        <p:spPr>
          <a:xfrm>
            <a:off x="4860032" y="381773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D50AEF1A-5687-ED42-B4D3-5CA0400ACEF0}"/>
              </a:ext>
            </a:extLst>
          </p:cNvPr>
          <p:cNvSpPr/>
          <p:nvPr/>
        </p:nvSpPr>
        <p:spPr>
          <a:xfrm>
            <a:off x="3995936" y="416821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5ED37A3D-7E01-FB4B-A648-2E0D29B83F33}"/>
              </a:ext>
            </a:extLst>
          </p:cNvPr>
          <p:cNvSpPr/>
          <p:nvPr/>
        </p:nvSpPr>
        <p:spPr>
          <a:xfrm>
            <a:off x="4427984" y="416821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5BCF9697-DE9B-F141-A9BF-0EB37FFDD592}"/>
              </a:ext>
            </a:extLst>
          </p:cNvPr>
          <p:cNvSpPr/>
          <p:nvPr/>
        </p:nvSpPr>
        <p:spPr>
          <a:xfrm>
            <a:off x="4860032" y="416821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FED069A-0E74-954E-9092-72287BCD529E}"/>
              </a:ext>
            </a:extLst>
          </p:cNvPr>
          <p:cNvSpPr/>
          <p:nvPr/>
        </p:nvSpPr>
        <p:spPr>
          <a:xfrm>
            <a:off x="3995936" y="451868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00AEBF66-EFDD-EA40-869C-5271219DF337}"/>
              </a:ext>
            </a:extLst>
          </p:cNvPr>
          <p:cNvSpPr/>
          <p:nvPr/>
        </p:nvSpPr>
        <p:spPr>
          <a:xfrm>
            <a:off x="4427984" y="451868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BF54B501-39E0-FF42-B22A-7EC4034BAF0D}"/>
              </a:ext>
            </a:extLst>
          </p:cNvPr>
          <p:cNvSpPr/>
          <p:nvPr/>
        </p:nvSpPr>
        <p:spPr>
          <a:xfrm>
            <a:off x="4860032" y="4518686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B4F86E89-D110-444B-90E2-5597C83F9DED}"/>
              </a:ext>
            </a:extLst>
          </p:cNvPr>
          <p:cNvSpPr/>
          <p:nvPr/>
        </p:nvSpPr>
        <p:spPr>
          <a:xfrm>
            <a:off x="3995936" y="486916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A49F005F-9CA4-074D-B634-374C189D8EC8}"/>
              </a:ext>
            </a:extLst>
          </p:cNvPr>
          <p:cNvSpPr/>
          <p:nvPr/>
        </p:nvSpPr>
        <p:spPr>
          <a:xfrm>
            <a:off x="4427984" y="486916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7B742309-3613-804E-BFB2-7E0C57903DA4}"/>
              </a:ext>
            </a:extLst>
          </p:cNvPr>
          <p:cNvSpPr/>
          <p:nvPr/>
        </p:nvSpPr>
        <p:spPr>
          <a:xfrm>
            <a:off x="4860032" y="486916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6E58B2A-6CA8-864E-B9AA-1405683E88A9}"/>
              </a:ext>
            </a:extLst>
          </p:cNvPr>
          <p:cNvSpPr/>
          <p:nvPr/>
        </p:nvSpPr>
        <p:spPr>
          <a:xfrm>
            <a:off x="3995936" y="521963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43E6E9CB-D427-6F49-8C12-85992F7CFC4C}"/>
              </a:ext>
            </a:extLst>
          </p:cNvPr>
          <p:cNvSpPr/>
          <p:nvPr/>
        </p:nvSpPr>
        <p:spPr>
          <a:xfrm>
            <a:off x="4427984" y="521963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ECB51926-3EC6-134C-89C9-4CDE82A158F0}"/>
              </a:ext>
            </a:extLst>
          </p:cNvPr>
          <p:cNvSpPr/>
          <p:nvPr/>
        </p:nvSpPr>
        <p:spPr>
          <a:xfrm>
            <a:off x="4860032" y="521963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42A5138-BDEE-BF4B-9DC1-F5D3392055D4}"/>
              </a:ext>
            </a:extLst>
          </p:cNvPr>
          <p:cNvSpPr/>
          <p:nvPr/>
        </p:nvSpPr>
        <p:spPr>
          <a:xfrm>
            <a:off x="3995936" y="556393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48337A9A-EF19-9140-BFB2-2978CAAF0C02}"/>
              </a:ext>
            </a:extLst>
          </p:cNvPr>
          <p:cNvSpPr/>
          <p:nvPr/>
        </p:nvSpPr>
        <p:spPr>
          <a:xfrm>
            <a:off x="4427984" y="556393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978CD253-B495-A246-A803-7BC552773949}"/>
              </a:ext>
            </a:extLst>
          </p:cNvPr>
          <p:cNvSpPr/>
          <p:nvPr/>
        </p:nvSpPr>
        <p:spPr>
          <a:xfrm>
            <a:off x="4860032" y="556393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20F55E9C-05E8-6E40-8D71-6FA700AD01F3}"/>
              </a:ext>
            </a:extLst>
          </p:cNvPr>
          <p:cNvSpPr/>
          <p:nvPr/>
        </p:nvSpPr>
        <p:spPr>
          <a:xfrm>
            <a:off x="3995936" y="590822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97CE1FA-A927-B64B-BE90-3B93A31196AF}"/>
              </a:ext>
            </a:extLst>
          </p:cNvPr>
          <p:cNvSpPr/>
          <p:nvPr/>
        </p:nvSpPr>
        <p:spPr>
          <a:xfrm>
            <a:off x="4427984" y="590822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01E06CED-CC3A-4443-BBA9-B3F87C7DDC69}"/>
              </a:ext>
            </a:extLst>
          </p:cNvPr>
          <p:cNvSpPr/>
          <p:nvPr/>
        </p:nvSpPr>
        <p:spPr>
          <a:xfrm>
            <a:off x="4860032" y="5908226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84733FCF-84AF-4246-941A-749B43BA33B4}"/>
              </a:ext>
            </a:extLst>
          </p:cNvPr>
          <p:cNvSpPr/>
          <p:nvPr/>
        </p:nvSpPr>
        <p:spPr>
          <a:xfrm>
            <a:off x="3988343" y="625252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462B171D-39E6-0B43-953A-56D644C81296}"/>
              </a:ext>
            </a:extLst>
          </p:cNvPr>
          <p:cNvSpPr/>
          <p:nvPr/>
        </p:nvSpPr>
        <p:spPr>
          <a:xfrm>
            <a:off x="4420391" y="625252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149723BB-05DD-2547-8270-3773BA84DDED}"/>
              </a:ext>
            </a:extLst>
          </p:cNvPr>
          <p:cNvSpPr/>
          <p:nvPr/>
        </p:nvSpPr>
        <p:spPr>
          <a:xfrm>
            <a:off x="4852439" y="625252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118B9C1-0075-3943-9585-908C71720158}"/>
              </a:ext>
            </a:extLst>
          </p:cNvPr>
          <p:cNvSpPr/>
          <p:nvPr/>
        </p:nvSpPr>
        <p:spPr>
          <a:xfrm>
            <a:off x="5691532" y="309436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FE6546B1-3AC6-B345-B93B-46ECA5CC88B5}"/>
              </a:ext>
            </a:extLst>
          </p:cNvPr>
          <p:cNvSpPr/>
          <p:nvPr/>
        </p:nvSpPr>
        <p:spPr>
          <a:xfrm>
            <a:off x="6123580" y="309436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D40199DC-21E7-584C-8C3F-1179E4B1BA58}"/>
              </a:ext>
            </a:extLst>
          </p:cNvPr>
          <p:cNvSpPr/>
          <p:nvPr/>
        </p:nvSpPr>
        <p:spPr>
          <a:xfrm>
            <a:off x="6555628" y="309436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C638EEB3-D116-1D48-B35C-33C1EC836F9E}"/>
              </a:ext>
            </a:extLst>
          </p:cNvPr>
          <p:cNvSpPr/>
          <p:nvPr/>
        </p:nvSpPr>
        <p:spPr>
          <a:xfrm>
            <a:off x="5691532" y="34465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A4FE184B-6E36-6B44-A824-0FF280539B9E}"/>
              </a:ext>
            </a:extLst>
          </p:cNvPr>
          <p:cNvSpPr/>
          <p:nvPr/>
        </p:nvSpPr>
        <p:spPr>
          <a:xfrm>
            <a:off x="6123580" y="34465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8D854EE-F0ED-2344-A9A0-0F57F3097BF2}"/>
              </a:ext>
            </a:extLst>
          </p:cNvPr>
          <p:cNvSpPr/>
          <p:nvPr/>
        </p:nvSpPr>
        <p:spPr>
          <a:xfrm>
            <a:off x="6555628" y="3446535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BFE0272D-9E91-F846-839E-BAE02E35954D}"/>
              </a:ext>
            </a:extLst>
          </p:cNvPr>
          <p:cNvSpPr/>
          <p:nvPr/>
        </p:nvSpPr>
        <p:spPr>
          <a:xfrm>
            <a:off x="5691532" y="379870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1DF1F33A-DC52-AD47-BCD1-D51448FF3434}"/>
              </a:ext>
            </a:extLst>
          </p:cNvPr>
          <p:cNvSpPr/>
          <p:nvPr/>
        </p:nvSpPr>
        <p:spPr>
          <a:xfrm>
            <a:off x="6123580" y="379870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F97DEACB-4E34-9644-9B6A-4E898695998E}"/>
              </a:ext>
            </a:extLst>
          </p:cNvPr>
          <p:cNvSpPr/>
          <p:nvPr/>
        </p:nvSpPr>
        <p:spPr>
          <a:xfrm>
            <a:off x="6555628" y="3798703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A4F9242-0BBE-EF4A-8979-0130A1E1E4D5}"/>
              </a:ext>
            </a:extLst>
          </p:cNvPr>
          <p:cNvSpPr/>
          <p:nvPr/>
        </p:nvSpPr>
        <p:spPr>
          <a:xfrm>
            <a:off x="5691532" y="414917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0CD928DD-674C-8A44-8FA4-2A3E5EDA13BC}"/>
              </a:ext>
            </a:extLst>
          </p:cNvPr>
          <p:cNvSpPr/>
          <p:nvPr/>
        </p:nvSpPr>
        <p:spPr>
          <a:xfrm>
            <a:off x="6123580" y="414917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DA3F5404-9BB5-9A4C-B176-21FDE5C7254D}"/>
              </a:ext>
            </a:extLst>
          </p:cNvPr>
          <p:cNvSpPr/>
          <p:nvPr/>
        </p:nvSpPr>
        <p:spPr>
          <a:xfrm>
            <a:off x="6555628" y="414917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71D3CD79-361D-AB4F-83FD-FD0244FD7273}"/>
              </a:ext>
            </a:extLst>
          </p:cNvPr>
          <p:cNvSpPr/>
          <p:nvPr/>
        </p:nvSpPr>
        <p:spPr>
          <a:xfrm>
            <a:off x="5691532" y="449965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A1E3FF97-810D-7A4C-A6EA-BF647593B355}"/>
              </a:ext>
            </a:extLst>
          </p:cNvPr>
          <p:cNvSpPr/>
          <p:nvPr/>
        </p:nvSpPr>
        <p:spPr>
          <a:xfrm>
            <a:off x="6123580" y="4499651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B09C86D0-7EAD-CB43-B902-E7D0165B2928}"/>
              </a:ext>
            </a:extLst>
          </p:cNvPr>
          <p:cNvSpPr/>
          <p:nvPr/>
        </p:nvSpPr>
        <p:spPr>
          <a:xfrm>
            <a:off x="6555628" y="4499651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23F82511-F1CD-E941-A407-28F72269B1F9}"/>
              </a:ext>
            </a:extLst>
          </p:cNvPr>
          <p:cNvSpPr/>
          <p:nvPr/>
        </p:nvSpPr>
        <p:spPr>
          <a:xfrm>
            <a:off x="5691532" y="485012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2</a:t>
            </a: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BDA68237-04C0-2747-99A5-FF482D43B216}"/>
              </a:ext>
            </a:extLst>
          </p:cNvPr>
          <p:cNvSpPr/>
          <p:nvPr/>
        </p:nvSpPr>
        <p:spPr>
          <a:xfrm>
            <a:off x="6123580" y="4850125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636F9793-CA11-E342-9172-F24876DEDE9C}"/>
              </a:ext>
            </a:extLst>
          </p:cNvPr>
          <p:cNvSpPr/>
          <p:nvPr/>
        </p:nvSpPr>
        <p:spPr>
          <a:xfrm>
            <a:off x="6555628" y="4850125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503BB882-F484-3946-A900-09413EEA397B}"/>
              </a:ext>
            </a:extLst>
          </p:cNvPr>
          <p:cNvSpPr/>
          <p:nvPr/>
        </p:nvSpPr>
        <p:spPr>
          <a:xfrm>
            <a:off x="5691532" y="520059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9D002F7D-4951-D84E-B4FF-2FF20ECBD966}"/>
              </a:ext>
            </a:extLst>
          </p:cNvPr>
          <p:cNvSpPr/>
          <p:nvPr/>
        </p:nvSpPr>
        <p:spPr>
          <a:xfrm>
            <a:off x="6123580" y="520059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92E4EEC7-F1D5-3E43-A3F2-119E684D77AC}"/>
              </a:ext>
            </a:extLst>
          </p:cNvPr>
          <p:cNvSpPr/>
          <p:nvPr/>
        </p:nvSpPr>
        <p:spPr>
          <a:xfrm>
            <a:off x="6555628" y="520059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FDD72382-0F0A-2345-BCB4-81A0EB5D738C}"/>
              </a:ext>
            </a:extLst>
          </p:cNvPr>
          <p:cNvSpPr/>
          <p:nvPr/>
        </p:nvSpPr>
        <p:spPr>
          <a:xfrm>
            <a:off x="5691532" y="554489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A00AFCA9-CD7E-C146-9892-5FF53C1C95C7}"/>
              </a:ext>
            </a:extLst>
          </p:cNvPr>
          <p:cNvSpPr/>
          <p:nvPr/>
        </p:nvSpPr>
        <p:spPr>
          <a:xfrm>
            <a:off x="6123580" y="554489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A8CDEA11-F24D-CB48-9EEA-D0BD813CD0D6}"/>
              </a:ext>
            </a:extLst>
          </p:cNvPr>
          <p:cNvSpPr/>
          <p:nvPr/>
        </p:nvSpPr>
        <p:spPr>
          <a:xfrm>
            <a:off x="6555628" y="5544895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A9EA02C7-64D0-FB41-92F5-060DBB3E8763}"/>
              </a:ext>
            </a:extLst>
          </p:cNvPr>
          <p:cNvSpPr/>
          <p:nvPr/>
        </p:nvSpPr>
        <p:spPr>
          <a:xfrm>
            <a:off x="5691532" y="588919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F22C7AB3-4CE3-3D42-B1C1-770B716E098C}"/>
              </a:ext>
            </a:extLst>
          </p:cNvPr>
          <p:cNvSpPr/>
          <p:nvPr/>
        </p:nvSpPr>
        <p:spPr>
          <a:xfrm>
            <a:off x="6123580" y="588919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CA13B364-5E5B-E54C-AB81-38983452BD3F}"/>
              </a:ext>
            </a:extLst>
          </p:cNvPr>
          <p:cNvSpPr/>
          <p:nvPr/>
        </p:nvSpPr>
        <p:spPr>
          <a:xfrm>
            <a:off x="6555628" y="5889191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46306618-F933-2945-AC66-33C545C226A4}"/>
              </a:ext>
            </a:extLst>
          </p:cNvPr>
          <p:cNvSpPr/>
          <p:nvPr/>
        </p:nvSpPr>
        <p:spPr>
          <a:xfrm>
            <a:off x="5683939" y="623348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E45D3A40-094F-A546-A654-73DFD66989ED}"/>
              </a:ext>
            </a:extLst>
          </p:cNvPr>
          <p:cNvSpPr/>
          <p:nvPr/>
        </p:nvSpPr>
        <p:spPr>
          <a:xfrm>
            <a:off x="6115987" y="623348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67F3B18D-6BEB-5441-A219-C73940DE5C24}"/>
              </a:ext>
            </a:extLst>
          </p:cNvPr>
          <p:cNvSpPr/>
          <p:nvPr/>
        </p:nvSpPr>
        <p:spPr>
          <a:xfrm>
            <a:off x="6548035" y="623348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A08112D7-65B6-D041-830A-EFD316577053}"/>
              </a:ext>
            </a:extLst>
          </p:cNvPr>
          <p:cNvSpPr/>
          <p:nvPr/>
        </p:nvSpPr>
        <p:spPr>
          <a:xfrm>
            <a:off x="2300340" y="309436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46702C33-AB5F-484A-B06D-0D52A69317C2}"/>
              </a:ext>
            </a:extLst>
          </p:cNvPr>
          <p:cNvSpPr/>
          <p:nvPr/>
        </p:nvSpPr>
        <p:spPr>
          <a:xfrm>
            <a:off x="2732388" y="309436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734FA581-BCF9-4D46-95D8-A7F439F8D6F5}"/>
              </a:ext>
            </a:extLst>
          </p:cNvPr>
          <p:cNvSpPr/>
          <p:nvPr/>
        </p:nvSpPr>
        <p:spPr>
          <a:xfrm>
            <a:off x="3164436" y="309436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0EACEFF9-C1FA-1F44-ADF8-56F64CEC1931}"/>
              </a:ext>
            </a:extLst>
          </p:cNvPr>
          <p:cNvSpPr/>
          <p:nvPr/>
        </p:nvSpPr>
        <p:spPr>
          <a:xfrm>
            <a:off x="2300340" y="34465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181BBDC2-CDB1-6743-89A8-6EFB6E830C2F}"/>
              </a:ext>
            </a:extLst>
          </p:cNvPr>
          <p:cNvSpPr/>
          <p:nvPr/>
        </p:nvSpPr>
        <p:spPr>
          <a:xfrm>
            <a:off x="2732388" y="34465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49E067D8-85F5-4645-B0FA-C9B3F70DC95F}"/>
              </a:ext>
            </a:extLst>
          </p:cNvPr>
          <p:cNvSpPr/>
          <p:nvPr/>
        </p:nvSpPr>
        <p:spPr>
          <a:xfrm>
            <a:off x="3164436" y="34465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47097637-A70B-7C4B-BE74-7A0C6B298545}"/>
              </a:ext>
            </a:extLst>
          </p:cNvPr>
          <p:cNvSpPr/>
          <p:nvPr/>
        </p:nvSpPr>
        <p:spPr>
          <a:xfrm>
            <a:off x="2300340" y="379870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FA062B20-7C4F-1D4D-93E7-5AB9E10DC157}"/>
              </a:ext>
            </a:extLst>
          </p:cNvPr>
          <p:cNvSpPr/>
          <p:nvPr/>
        </p:nvSpPr>
        <p:spPr>
          <a:xfrm>
            <a:off x="2732388" y="379870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2C016137-71BF-F644-86DA-40A5F2489F60}"/>
              </a:ext>
            </a:extLst>
          </p:cNvPr>
          <p:cNvSpPr/>
          <p:nvPr/>
        </p:nvSpPr>
        <p:spPr>
          <a:xfrm>
            <a:off x="3164436" y="3798703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8A530880-C28F-0746-9F6D-0CC34E1AD5BF}"/>
              </a:ext>
            </a:extLst>
          </p:cNvPr>
          <p:cNvSpPr/>
          <p:nvPr/>
        </p:nvSpPr>
        <p:spPr>
          <a:xfrm>
            <a:off x="2300340" y="414917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55650CA3-9047-6E44-AA17-B503B4DE5162}"/>
              </a:ext>
            </a:extLst>
          </p:cNvPr>
          <p:cNvSpPr/>
          <p:nvPr/>
        </p:nvSpPr>
        <p:spPr>
          <a:xfrm>
            <a:off x="2732388" y="414917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A9C3439F-85D8-D14F-89B9-D6A61AC2C165}"/>
              </a:ext>
            </a:extLst>
          </p:cNvPr>
          <p:cNvSpPr/>
          <p:nvPr/>
        </p:nvSpPr>
        <p:spPr>
          <a:xfrm>
            <a:off x="3164436" y="414917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681E50B6-FDA5-F64C-87D3-5AD3CBBA9BEC}"/>
              </a:ext>
            </a:extLst>
          </p:cNvPr>
          <p:cNvSpPr/>
          <p:nvPr/>
        </p:nvSpPr>
        <p:spPr>
          <a:xfrm>
            <a:off x="2300340" y="449965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FD8BDA78-D7BA-3140-8B69-E1B9671E89C6}"/>
              </a:ext>
            </a:extLst>
          </p:cNvPr>
          <p:cNvSpPr/>
          <p:nvPr/>
        </p:nvSpPr>
        <p:spPr>
          <a:xfrm>
            <a:off x="2732388" y="449965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90901701-3135-154E-A9F4-5A4D52AE7E43}"/>
              </a:ext>
            </a:extLst>
          </p:cNvPr>
          <p:cNvSpPr/>
          <p:nvPr/>
        </p:nvSpPr>
        <p:spPr>
          <a:xfrm>
            <a:off x="3164436" y="4499651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A61D341E-350A-D849-8FDA-B454CA27534B}"/>
              </a:ext>
            </a:extLst>
          </p:cNvPr>
          <p:cNvSpPr/>
          <p:nvPr/>
        </p:nvSpPr>
        <p:spPr>
          <a:xfrm>
            <a:off x="2300340" y="485012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428254A0-410D-4840-A0F6-11B977D0CF43}"/>
              </a:ext>
            </a:extLst>
          </p:cNvPr>
          <p:cNvSpPr/>
          <p:nvPr/>
        </p:nvSpPr>
        <p:spPr>
          <a:xfrm>
            <a:off x="2732388" y="485012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DAA10876-D1F4-D74D-B102-866EE9A87250}"/>
              </a:ext>
            </a:extLst>
          </p:cNvPr>
          <p:cNvSpPr/>
          <p:nvPr/>
        </p:nvSpPr>
        <p:spPr>
          <a:xfrm>
            <a:off x="3164436" y="4850125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032586C3-E521-E140-BC34-7F922A7696D0}"/>
              </a:ext>
            </a:extLst>
          </p:cNvPr>
          <p:cNvSpPr/>
          <p:nvPr/>
        </p:nvSpPr>
        <p:spPr>
          <a:xfrm>
            <a:off x="2300340" y="520059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7E325F90-CF6B-4944-84FD-FE47FA86DD47}"/>
              </a:ext>
            </a:extLst>
          </p:cNvPr>
          <p:cNvSpPr/>
          <p:nvPr/>
        </p:nvSpPr>
        <p:spPr>
          <a:xfrm>
            <a:off x="2732388" y="520059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D575AEEB-7B16-E947-AEDE-8A8BC0962F88}"/>
              </a:ext>
            </a:extLst>
          </p:cNvPr>
          <p:cNvSpPr/>
          <p:nvPr/>
        </p:nvSpPr>
        <p:spPr>
          <a:xfrm>
            <a:off x="3164436" y="520059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E7413687-58DA-C642-93FF-DDD6E178CBEF}"/>
              </a:ext>
            </a:extLst>
          </p:cNvPr>
          <p:cNvSpPr/>
          <p:nvPr/>
        </p:nvSpPr>
        <p:spPr>
          <a:xfrm>
            <a:off x="2300340" y="554489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515A6017-18C8-3842-BCA4-C2FB4C16B8DD}"/>
              </a:ext>
            </a:extLst>
          </p:cNvPr>
          <p:cNvSpPr/>
          <p:nvPr/>
        </p:nvSpPr>
        <p:spPr>
          <a:xfrm>
            <a:off x="2732388" y="554489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EDD213EC-189E-BF42-9E77-5325A7835BD4}"/>
              </a:ext>
            </a:extLst>
          </p:cNvPr>
          <p:cNvSpPr/>
          <p:nvPr/>
        </p:nvSpPr>
        <p:spPr>
          <a:xfrm>
            <a:off x="3164436" y="5544895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E6A4587E-75D2-3D45-991E-665992AA6D16}"/>
              </a:ext>
            </a:extLst>
          </p:cNvPr>
          <p:cNvSpPr/>
          <p:nvPr/>
        </p:nvSpPr>
        <p:spPr>
          <a:xfrm>
            <a:off x="2300340" y="588919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2EBE300A-1A75-A64F-BE27-390B0AF4616E}"/>
              </a:ext>
            </a:extLst>
          </p:cNvPr>
          <p:cNvSpPr/>
          <p:nvPr/>
        </p:nvSpPr>
        <p:spPr>
          <a:xfrm>
            <a:off x="2732388" y="5889191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64D3C7F5-6BBC-B84F-834F-B870FB8EAADC}"/>
              </a:ext>
            </a:extLst>
          </p:cNvPr>
          <p:cNvSpPr/>
          <p:nvPr/>
        </p:nvSpPr>
        <p:spPr>
          <a:xfrm>
            <a:off x="3164436" y="5889191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3397C8E3-849A-934D-944E-FEFF003CB970}"/>
              </a:ext>
            </a:extLst>
          </p:cNvPr>
          <p:cNvSpPr/>
          <p:nvPr/>
        </p:nvSpPr>
        <p:spPr>
          <a:xfrm>
            <a:off x="2292747" y="623348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19332A6B-0883-234A-A80A-A22920E86FD4}"/>
              </a:ext>
            </a:extLst>
          </p:cNvPr>
          <p:cNvSpPr/>
          <p:nvPr/>
        </p:nvSpPr>
        <p:spPr>
          <a:xfrm>
            <a:off x="2724795" y="623348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1CF487CC-2155-0D49-A911-071A4A7DC85D}"/>
              </a:ext>
            </a:extLst>
          </p:cNvPr>
          <p:cNvSpPr/>
          <p:nvPr/>
        </p:nvSpPr>
        <p:spPr>
          <a:xfrm>
            <a:off x="3156843" y="623348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6D7A3F08-0914-A344-8D96-B8016448DC09}"/>
              </a:ext>
            </a:extLst>
          </p:cNvPr>
          <p:cNvSpPr/>
          <p:nvPr/>
        </p:nvSpPr>
        <p:spPr>
          <a:xfrm>
            <a:off x="7394100" y="308818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D7BA49B6-88DF-D943-A92F-AF7C0F40597A}"/>
              </a:ext>
            </a:extLst>
          </p:cNvPr>
          <p:cNvSpPr/>
          <p:nvPr/>
        </p:nvSpPr>
        <p:spPr>
          <a:xfrm>
            <a:off x="7826148" y="308818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AD2D63D2-3CE3-FD45-AB77-5AF6264A3F34}"/>
              </a:ext>
            </a:extLst>
          </p:cNvPr>
          <p:cNvSpPr/>
          <p:nvPr/>
        </p:nvSpPr>
        <p:spPr>
          <a:xfrm>
            <a:off x="8258196" y="308818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0BF14EDF-8886-3649-9708-779B3B4C032D}"/>
              </a:ext>
            </a:extLst>
          </p:cNvPr>
          <p:cNvSpPr/>
          <p:nvPr/>
        </p:nvSpPr>
        <p:spPr>
          <a:xfrm>
            <a:off x="7394100" y="344035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2C9AA593-643F-154B-AC38-AD6268337D40}"/>
              </a:ext>
            </a:extLst>
          </p:cNvPr>
          <p:cNvSpPr/>
          <p:nvPr/>
        </p:nvSpPr>
        <p:spPr>
          <a:xfrm>
            <a:off x="7826148" y="344035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A51828B2-B7F3-D647-93E1-5A5C6B682A21}"/>
              </a:ext>
            </a:extLst>
          </p:cNvPr>
          <p:cNvSpPr/>
          <p:nvPr/>
        </p:nvSpPr>
        <p:spPr>
          <a:xfrm>
            <a:off x="8258196" y="344035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C8D89D92-53ED-C64A-9FCE-FB6395786AED}"/>
              </a:ext>
            </a:extLst>
          </p:cNvPr>
          <p:cNvSpPr/>
          <p:nvPr/>
        </p:nvSpPr>
        <p:spPr>
          <a:xfrm>
            <a:off x="7394100" y="379252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A86D802-3920-7A41-BD35-BB7973B99B58}"/>
              </a:ext>
            </a:extLst>
          </p:cNvPr>
          <p:cNvSpPr/>
          <p:nvPr/>
        </p:nvSpPr>
        <p:spPr>
          <a:xfrm>
            <a:off x="7826148" y="379252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47FF1466-43D0-094E-AA93-D71DFDB7327E}"/>
              </a:ext>
            </a:extLst>
          </p:cNvPr>
          <p:cNvSpPr/>
          <p:nvPr/>
        </p:nvSpPr>
        <p:spPr>
          <a:xfrm>
            <a:off x="8258196" y="3792525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182FCD3E-165E-CF49-9218-D5D59E2969C3}"/>
              </a:ext>
            </a:extLst>
          </p:cNvPr>
          <p:cNvSpPr/>
          <p:nvPr/>
        </p:nvSpPr>
        <p:spPr>
          <a:xfrm>
            <a:off x="7394100" y="414299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81F7EA97-CF97-6F47-BF88-6A64F4DB1450}"/>
              </a:ext>
            </a:extLst>
          </p:cNvPr>
          <p:cNvSpPr/>
          <p:nvPr/>
        </p:nvSpPr>
        <p:spPr>
          <a:xfrm>
            <a:off x="7826148" y="414299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8AA1B22F-264D-674A-80AA-1A3B8ABE9B06}"/>
              </a:ext>
            </a:extLst>
          </p:cNvPr>
          <p:cNvSpPr/>
          <p:nvPr/>
        </p:nvSpPr>
        <p:spPr>
          <a:xfrm>
            <a:off x="8258196" y="414299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A520C43E-3B49-1A42-BA77-72C274EF4206}"/>
              </a:ext>
            </a:extLst>
          </p:cNvPr>
          <p:cNvSpPr/>
          <p:nvPr/>
        </p:nvSpPr>
        <p:spPr>
          <a:xfrm>
            <a:off x="7394100" y="449347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D605F0B4-E5C5-8046-916A-0CC9E7FEC89C}"/>
              </a:ext>
            </a:extLst>
          </p:cNvPr>
          <p:cNvSpPr/>
          <p:nvPr/>
        </p:nvSpPr>
        <p:spPr>
          <a:xfrm>
            <a:off x="7826148" y="4493473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FC0ED173-F947-EC45-B5DF-EB512B2E09FF}"/>
              </a:ext>
            </a:extLst>
          </p:cNvPr>
          <p:cNvSpPr/>
          <p:nvPr/>
        </p:nvSpPr>
        <p:spPr>
          <a:xfrm>
            <a:off x="8258196" y="4493473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8B978B15-F200-0740-82B8-BBEEF27C4377}"/>
              </a:ext>
            </a:extLst>
          </p:cNvPr>
          <p:cNvSpPr/>
          <p:nvPr/>
        </p:nvSpPr>
        <p:spPr>
          <a:xfrm>
            <a:off x="7394100" y="484394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E8F9975A-7624-8443-B406-D1235DB463EE}"/>
              </a:ext>
            </a:extLst>
          </p:cNvPr>
          <p:cNvSpPr/>
          <p:nvPr/>
        </p:nvSpPr>
        <p:spPr>
          <a:xfrm>
            <a:off x="7826148" y="484394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73C21AFB-8CBD-D548-A61E-A1B0121CACAD}"/>
              </a:ext>
            </a:extLst>
          </p:cNvPr>
          <p:cNvSpPr/>
          <p:nvPr/>
        </p:nvSpPr>
        <p:spPr>
          <a:xfrm>
            <a:off x="8258196" y="484394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6A63089C-0704-6F44-887B-A2637E9295D0}"/>
              </a:ext>
            </a:extLst>
          </p:cNvPr>
          <p:cNvSpPr/>
          <p:nvPr/>
        </p:nvSpPr>
        <p:spPr>
          <a:xfrm>
            <a:off x="7394100" y="519442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3C1E2524-635D-9E44-A159-7DCBC39D1B3A}"/>
              </a:ext>
            </a:extLst>
          </p:cNvPr>
          <p:cNvSpPr/>
          <p:nvPr/>
        </p:nvSpPr>
        <p:spPr>
          <a:xfrm>
            <a:off x="7826148" y="519442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D219D580-5D9D-4D4E-B79D-85543FCB05C7}"/>
              </a:ext>
            </a:extLst>
          </p:cNvPr>
          <p:cNvSpPr/>
          <p:nvPr/>
        </p:nvSpPr>
        <p:spPr>
          <a:xfrm>
            <a:off x="8258196" y="5194421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72187A49-1711-3C4D-9ACC-286E013F15F7}"/>
              </a:ext>
            </a:extLst>
          </p:cNvPr>
          <p:cNvSpPr/>
          <p:nvPr/>
        </p:nvSpPr>
        <p:spPr>
          <a:xfrm>
            <a:off x="7394100" y="553871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D3AFB9FD-BE56-9847-9EFE-64E53BBEC911}"/>
              </a:ext>
            </a:extLst>
          </p:cNvPr>
          <p:cNvSpPr/>
          <p:nvPr/>
        </p:nvSpPr>
        <p:spPr>
          <a:xfrm>
            <a:off x="7826148" y="553871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A2731E70-3FDB-9A41-8405-594C0548598F}"/>
              </a:ext>
            </a:extLst>
          </p:cNvPr>
          <p:cNvSpPr/>
          <p:nvPr/>
        </p:nvSpPr>
        <p:spPr>
          <a:xfrm>
            <a:off x="8258196" y="553871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CC072677-A219-9A49-A33D-3BE8665FAE2C}"/>
              </a:ext>
            </a:extLst>
          </p:cNvPr>
          <p:cNvSpPr/>
          <p:nvPr/>
        </p:nvSpPr>
        <p:spPr>
          <a:xfrm>
            <a:off x="7394100" y="588301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2E9472FB-313D-2641-9FDE-7E2235250140}"/>
              </a:ext>
            </a:extLst>
          </p:cNvPr>
          <p:cNvSpPr/>
          <p:nvPr/>
        </p:nvSpPr>
        <p:spPr>
          <a:xfrm>
            <a:off x="7826148" y="588301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629E2C58-93DF-EA48-AFDE-75C543A3BB77}"/>
              </a:ext>
            </a:extLst>
          </p:cNvPr>
          <p:cNvSpPr/>
          <p:nvPr/>
        </p:nvSpPr>
        <p:spPr>
          <a:xfrm>
            <a:off x="8258196" y="5883013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3BF60CE9-8241-354C-B0D7-0BD4F547DC21}"/>
              </a:ext>
            </a:extLst>
          </p:cNvPr>
          <p:cNvSpPr/>
          <p:nvPr/>
        </p:nvSpPr>
        <p:spPr>
          <a:xfrm>
            <a:off x="7386507" y="622730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82DE1173-FCC1-9D41-8D44-E54802470070}"/>
              </a:ext>
            </a:extLst>
          </p:cNvPr>
          <p:cNvSpPr/>
          <p:nvPr/>
        </p:nvSpPr>
        <p:spPr>
          <a:xfrm>
            <a:off x="7818555" y="622730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2E6C3FB-654B-934B-8899-B2FCB5CD7B91}"/>
              </a:ext>
            </a:extLst>
          </p:cNvPr>
          <p:cNvSpPr/>
          <p:nvPr/>
        </p:nvSpPr>
        <p:spPr>
          <a:xfrm>
            <a:off x="8250603" y="622730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58917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896EAA-03DA-A048-9ACB-DEAB070CE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AFD438-E6FF-C945-BFCA-B84D843E2B8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pt-BR" dirty="0"/>
              <a:t>Perguntas e contagens</a:t>
            </a:r>
          </a:p>
          <a:p>
            <a:pPr lvl="2"/>
            <a:r>
              <a:rPr lang="pt-BR" dirty="0"/>
              <a:t>Qual a probabilidade delas serem todas vermelhas?</a:t>
            </a:r>
          </a:p>
          <a:p>
            <a:pPr lvl="3"/>
            <a:r>
              <a:rPr lang="pt-BR" dirty="0"/>
              <a:t>Sem reposição, e a ordem não importa</a:t>
            </a:r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r>
              <a:rPr lang="pt-BR" dirty="0"/>
              <a:t>Total de combinações = ?</a:t>
            </a:r>
          </a:p>
          <a:p>
            <a:pPr lvl="3"/>
            <a:r>
              <a:rPr lang="pt-BR" dirty="0"/>
              <a:t>Combinações que contêm apenas bolas vermelhas = 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F9D9F88-BCBB-614C-9ED1-DC398A370DEC}"/>
              </a:ext>
            </a:extLst>
          </p:cNvPr>
          <p:cNvSpPr/>
          <p:nvPr/>
        </p:nvSpPr>
        <p:spPr>
          <a:xfrm>
            <a:off x="612648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A5BE4C-AEC5-F24B-B32E-A7D558C290A0}"/>
              </a:ext>
            </a:extLst>
          </p:cNvPr>
          <p:cNvSpPr/>
          <p:nvPr/>
        </p:nvSpPr>
        <p:spPr>
          <a:xfrm>
            <a:off x="1044696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ED4549-E452-C44D-ABBC-2BFEA93DBACE}"/>
              </a:ext>
            </a:extLst>
          </p:cNvPr>
          <p:cNvSpPr/>
          <p:nvPr/>
        </p:nvSpPr>
        <p:spPr>
          <a:xfrm>
            <a:off x="1476744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91943B9-7B65-B04A-BE00-04B8DAD3B086}"/>
              </a:ext>
            </a:extLst>
          </p:cNvPr>
          <p:cNvSpPr/>
          <p:nvPr/>
        </p:nvSpPr>
        <p:spPr>
          <a:xfrm>
            <a:off x="612648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F7C4394-C6DF-C04E-9D48-443B21D4C75A}"/>
              </a:ext>
            </a:extLst>
          </p:cNvPr>
          <p:cNvSpPr/>
          <p:nvPr/>
        </p:nvSpPr>
        <p:spPr>
          <a:xfrm>
            <a:off x="1044696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5F5D035-B62E-3A49-9F89-902DF6C2947A}"/>
              </a:ext>
            </a:extLst>
          </p:cNvPr>
          <p:cNvSpPr/>
          <p:nvPr/>
        </p:nvSpPr>
        <p:spPr>
          <a:xfrm>
            <a:off x="1476744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DEF2B4D8-4B11-354A-9176-10F5EA9C7F79}"/>
              </a:ext>
            </a:extLst>
          </p:cNvPr>
          <p:cNvSpPr/>
          <p:nvPr/>
        </p:nvSpPr>
        <p:spPr>
          <a:xfrm>
            <a:off x="3995936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104A18F-C581-5942-8F48-C438509E1D17}"/>
              </a:ext>
            </a:extLst>
          </p:cNvPr>
          <p:cNvSpPr/>
          <p:nvPr/>
        </p:nvSpPr>
        <p:spPr>
          <a:xfrm>
            <a:off x="4427984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7755978-FF8E-DB4D-84CE-2888601E35DF}"/>
              </a:ext>
            </a:extLst>
          </p:cNvPr>
          <p:cNvSpPr/>
          <p:nvPr/>
        </p:nvSpPr>
        <p:spPr>
          <a:xfrm>
            <a:off x="4860032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D6A96E2-9BEE-004E-9E85-D3FAF82D0B7A}"/>
              </a:ext>
            </a:extLst>
          </p:cNvPr>
          <p:cNvSpPr/>
          <p:nvPr/>
        </p:nvSpPr>
        <p:spPr>
          <a:xfrm>
            <a:off x="3995936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3D61E22-02E6-C244-B101-B6AAB9372779}"/>
              </a:ext>
            </a:extLst>
          </p:cNvPr>
          <p:cNvSpPr/>
          <p:nvPr/>
        </p:nvSpPr>
        <p:spPr>
          <a:xfrm>
            <a:off x="4427984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5C882C0-79C3-104A-B094-E72FECD90D46}"/>
              </a:ext>
            </a:extLst>
          </p:cNvPr>
          <p:cNvSpPr/>
          <p:nvPr/>
        </p:nvSpPr>
        <p:spPr>
          <a:xfrm>
            <a:off x="4860032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6D7A3F08-0914-A344-8D96-B8016448DC09}"/>
              </a:ext>
            </a:extLst>
          </p:cNvPr>
          <p:cNvSpPr/>
          <p:nvPr/>
        </p:nvSpPr>
        <p:spPr>
          <a:xfrm>
            <a:off x="7394100" y="308818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D7BA49B6-88DF-D943-A92F-AF7C0F40597A}"/>
              </a:ext>
            </a:extLst>
          </p:cNvPr>
          <p:cNvSpPr/>
          <p:nvPr/>
        </p:nvSpPr>
        <p:spPr>
          <a:xfrm>
            <a:off x="7826148" y="308818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AD2D63D2-3CE3-FD45-AB77-5AF6264A3F34}"/>
              </a:ext>
            </a:extLst>
          </p:cNvPr>
          <p:cNvSpPr/>
          <p:nvPr/>
        </p:nvSpPr>
        <p:spPr>
          <a:xfrm>
            <a:off x="8258196" y="308818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0BF14EDF-8886-3649-9708-779B3B4C032D}"/>
              </a:ext>
            </a:extLst>
          </p:cNvPr>
          <p:cNvSpPr/>
          <p:nvPr/>
        </p:nvSpPr>
        <p:spPr>
          <a:xfrm>
            <a:off x="7394100" y="344035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2C9AA593-643F-154B-AC38-AD6268337D40}"/>
              </a:ext>
            </a:extLst>
          </p:cNvPr>
          <p:cNvSpPr/>
          <p:nvPr/>
        </p:nvSpPr>
        <p:spPr>
          <a:xfrm>
            <a:off x="7826148" y="344035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A51828B2-B7F3-D647-93E1-5A5C6B682A21}"/>
              </a:ext>
            </a:extLst>
          </p:cNvPr>
          <p:cNvSpPr/>
          <p:nvPr/>
        </p:nvSpPr>
        <p:spPr>
          <a:xfrm>
            <a:off x="8258196" y="344035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61741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896EAA-03DA-A048-9ACB-DEAB070CE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AFD438-E6FF-C945-BFCA-B84D843E2B8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pt-BR" dirty="0"/>
              <a:t>Perguntas e contagens</a:t>
            </a:r>
          </a:p>
          <a:p>
            <a:pPr lvl="2"/>
            <a:r>
              <a:rPr lang="pt-BR" dirty="0"/>
              <a:t>Qual a probabilidade delas serem todas vermelhas?</a:t>
            </a:r>
          </a:p>
          <a:p>
            <a:pPr lvl="3"/>
            <a:r>
              <a:rPr lang="pt-BR" dirty="0"/>
              <a:t>Sem reposição, e a ordem não importa</a:t>
            </a:r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r>
              <a:rPr lang="pt-BR" dirty="0"/>
              <a:t>Total de combinações = 56</a:t>
            </a:r>
          </a:p>
          <a:p>
            <a:pPr lvl="3"/>
            <a:r>
              <a:rPr lang="pt-BR" dirty="0"/>
              <a:t>Combinações que contêm apenas bolas vermelhas = 10</a:t>
            </a:r>
          </a:p>
          <a:p>
            <a:pPr lvl="3"/>
            <a:endParaRPr lang="pt-BR" dirty="0"/>
          </a:p>
          <a:p>
            <a:pPr lvl="3"/>
            <a:r>
              <a:rPr lang="pt-BR" dirty="0"/>
              <a:t>10/56 </a:t>
            </a:r>
            <a:r>
              <a:rPr lang="pt-BR" dirty="0" err="1"/>
              <a:t>x</a:t>
            </a:r>
            <a:r>
              <a:rPr lang="pt-BR" dirty="0"/>
              <a:t> 100% = 17,85%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F9D9F88-BCBB-614C-9ED1-DC398A370DEC}"/>
              </a:ext>
            </a:extLst>
          </p:cNvPr>
          <p:cNvSpPr/>
          <p:nvPr/>
        </p:nvSpPr>
        <p:spPr>
          <a:xfrm>
            <a:off x="612648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A5BE4C-AEC5-F24B-B32E-A7D558C290A0}"/>
              </a:ext>
            </a:extLst>
          </p:cNvPr>
          <p:cNvSpPr/>
          <p:nvPr/>
        </p:nvSpPr>
        <p:spPr>
          <a:xfrm>
            <a:off x="1044696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ED4549-E452-C44D-ABBC-2BFEA93DBACE}"/>
              </a:ext>
            </a:extLst>
          </p:cNvPr>
          <p:cNvSpPr/>
          <p:nvPr/>
        </p:nvSpPr>
        <p:spPr>
          <a:xfrm>
            <a:off x="1476744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91943B9-7B65-B04A-BE00-04B8DAD3B086}"/>
              </a:ext>
            </a:extLst>
          </p:cNvPr>
          <p:cNvSpPr/>
          <p:nvPr/>
        </p:nvSpPr>
        <p:spPr>
          <a:xfrm>
            <a:off x="612648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F7C4394-C6DF-C04E-9D48-443B21D4C75A}"/>
              </a:ext>
            </a:extLst>
          </p:cNvPr>
          <p:cNvSpPr/>
          <p:nvPr/>
        </p:nvSpPr>
        <p:spPr>
          <a:xfrm>
            <a:off x="1044696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5F5D035-B62E-3A49-9F89-902DF6C2947A}"/>
              </a:ext>
            </a:extLst>
          </p:cNvPr>
          <p:cNvSpPr/>
          <p:nvPr/>
        </p:nvSpPr>
        <p:spPr>
          <a:xfrm>
            <a:off x="1476744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DEF2B4D8-4B11-354A-9176-10F5EA9C7F79}"/>
              </a:ext>
            </a:extLst>
          </p:cNvPr>
          <p:cNvSpPr/>
          <p:nvPr/>
        </p:nvSpPr>
        <p:spPr>
          <a:xfrm>
            <a:off x="3995936" y="311340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104A18F-C581-5942-8F48-C438509E1D17}"/>
              </a:ext>
            </a:extLst>
          </p:cNvPr>
          <p:cNvSpPr/>
          <p:nvPr/>
        </p:nvSpPr>
        <p:spPr>
          <a:xfrm>
            <a:off x="4427984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7755978-FF8E-DB4D-84CE-2888601E35DF}"/>
              </a:ext>
            </a:extLst>
          </p:cNvPr>
          <p:cNvSpPr/>
          <p:nvPr/>
        </p:nvSpPr>
        <p:spPr>
          <a:xfrm>
            <a:off x="4860032" y="3113402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D6A96E2-9BEE-004E-9E85-D3FAF82D0B7A}"/>
              </a:ext>
            </a:extLst>
          </p:cNvPr>
          <p:cNvSpPr/>
          <p:nvPr/>
        </p:nvSpPr>
        <p:spPr>
          <a:xfrm>
            <a:off x="3995936" y="346557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3D61E22-02E6-C244-B101-B6AAB9372779}"/>
              </a:ext>
            </a:extLst>
          </p:cNvPr>
          <p:cNvSpPr/>
          <p:nvPr/>
        </p:nvSpPr>
        <p:spPr>
          <a:xfrm>
            <a:off x="4427984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5C882C0-79C3-104A-B094-E72FECD90D46}"/>
              </a:ext>
            </a:extLst>
          </p:cNvPr>
          <p:cNvSpPr/>
          <p:nvPr/>
        </p:nvSpPr>
        <p:spPr>
          <a:xfrm>
            <a:off x="4860032" y="3465570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6D7A3F08-0914-A344-8D96-B8016448DC09}"/>
              </a:ext>
            </a:extLst>
          </p:cNvPr>
          <p:cNvSpPr/>
          <p:nvPr/>
        </p:nvSpPr>
        <p:spPr>
          <a:xfrm>
            <a:off x="7394100" y="308818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5</a:t>
            </a: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D7BA49B6-88DF-D943-A92F-AF7C0F40597A}"/>
              </a:ext>
            </a:extLst>
          </p:cNvPr>
          <p:cNvSpPr/>
          <p:nvPr/>
        </p:nvSpPr>
        <p:spPr>
          <a:xfrm>
            <a:off x="7826148" y="308818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AD2D63D2-3CE3-FD45-AB77-5AF6264A3F34}"/>
              </a:ext>
            </a:extLst>
          </p:cNvPr>
          <p:cNvSpPr/>
          <p:nvPr/>
        </p:nvSpPr>
        <p:spPr>
          <a:xfrm>
            <a:off x="8258196" y="3088189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0BF14EDF-8886-3649-9708-779B3B4C032D}"/>
              </a:ext>
            </a:extLst>
          </p:cNvPr>
          <p:cNvSpPr/>
          <p:nvPr/>
        </p:nvSpPr>
        <p:spPr>
          <a:xfrm>
            <a:off x="7394100" y="344035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6</a:t>
            </a: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2C9AA593-643F-154B-AC38-AD6268337D40}"/>
              </a:ext>
            </a:extLst>
          </p:cNvPr>
          <p:cNvSpPr/>
          <p:nvPr/>
        </p:nvSpPr>
        <p:spPr>
          <a:xfrm>
            <a:off x="7826148" y="344035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7</a:t>
            </a: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A51828B2-B7F3-D647-93E1-5A5C6B682A21}"/>
              </a:ext>
            </a:extLst>
          </p:cNvPr>
          <p:cNvSpPr/>
          <p:nvPr/>
        </p:nvSpPr>
        <p:spPr>
          <a:xfrm>
            <a:off x="8258196" y="3440357"/>
            <a:ext cx="288032" cy="28803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14695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896EAA-03DA-A048-9ACB-DEAB070CE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 de contagem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15AFD438-E6FF-C945-BFCA-B84D843E2B8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lvl="1"/>
                <a:r>
                  <a:rPr lang="pt-BR" dirty="0"/>
                  <a:t>Perguntas e contagens</a:t>
                </a:r>
              </a:p>
              <a:p>
                <a:pPr lvl="2"/>
                <a:r>
                  <a:rPr lang="pt-BR" dirty="0"/>
                  <a:t>Qual a probabilidade delas serem todas vermelhas?</a:t>
                </a:r>
              </a:p>
              <a:p>
                <a:pPr lvl="3"/>
                <a:r>
                  <a:rPr lang="pt-BR" dirty="0"/>
                  <a:t>Sem reposição, e a ordem não importa</a:t>
                </a:r>
              </a:p>
              <a:p>
                <a:pPr lvl="3"/>
                <a:endParaRPr lang="pt-BR" dirty="0"/>
              </a:p>
              <a:p>
                <a:pPr lvl="2"/>
                <a:r>
                  <a:rPr lang="pt-BR" dirty="0"/>
                  <a:t>(Possível) raciocínio:</a:t>
                </a:r>
              </a:p>
              <a:p>
                <a:pPr lvl="3"/>
                <a:r>
                  <a:rPr lang="pt-BR" dirty="0"/>
                  <a:t>Probabilidade da primeira bola ser vermelha: 5/8</a:t>
                </a:r>
              </a:p>
              <a:p>
                <a:pPr lvl="3"/>
                <a:r>
                  <a:rPr lang="pt-BR" dirty="0"/>
                  <a:t>Probabilidade da segunda bola ser vermelha: 4/7</a:t>
                </a:r>
              </a:p>
              <a:p>
                <a:pPr lvl="4"/>
                <a:r>
                  <a:rPr lang="pt-BR" dirty="0"/>
                  <a:t>Não houve reposição da primeira vermelha, restando apenas 7 bolas, sendo 4 vermelhas</a:t>
                </a:r>
              </a:p>
              <a:p>
                <a:pPr lvl="3"/>
                <a:r>
                  <a:rPr lang="pt-BR" dirty="0"/>
                  <a:t>Probabilidade da terceira bola ser vermelha: 3/6</a:t>
                </a:r>
              </a:p>
              <a:p>
                <a:pPr lvl="3"/>
                <a:endParaRPr lang="pt-BR" dirty="0"/>
              </a:p>
              <a:p>
                <a:pPr lvl="3"/>
                <a:r>
                  <a:rPr lang="pt-BR" dirty="0"/>
                  <a:t>Resultado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15AFD438-E6FF-C945-BFCA-B84D843E2B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t="-106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1594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723</TotalTime>
  <Words>1240</Words>
  <Application>Microsoft Macintosh PowerPoint</Application>
  <PresentationFormat>Apresentação na tela (4:3)</PresentationFormat>
  <Paragraphs>384</Paragraphs>
  <Slides>20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8" baseType="lpstr">
      <vt:lpstr>Calibri</vt:lpstr>
      <vt:lpstr>Cambria Math</vt:lpstr>
      <vt:lpstr>Constantia</vt:lpstr>
      <vt:lpstr>Courier New</vt:lpstr>
      <vt:lpstr>Tw Cen MT</vt:lpstr>
      <vt:lpstr>Wingdings</vt:lpstr>
      <vt:lpstr>Wingdings 2</vt:lpstr>
      <vt:lpstr>Mediano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  <vt:lpstr>Princípio de contagem</vt:lpstr>
    </vt:vector>
  </TitlesOfParts>
  <Company>Escritório de Casa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Rosa</cp:lastModifiedBy>
  <cp:revision>101</cp:revision>
  <dcterms:created xsi:type="dcterms:W3CDTF">2010-07-26T15:10:49Z</dcterms:created>
  <dcterms:modified xsi:type="dcterms:W3CDTF">2021-05-20T14:50:34Z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