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274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4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5" r:id="rId27"/>
    <p:sldId id="297" r:id="rId28"/>
    <p:sldId id="298" r:id="rId29"/>
    <p:sldId id="299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9561" autoAdjust="0"/>
  </p:normalViewPr>
  <p:slideViewPr>
    <p:cSldViewPr>
      <p:cViewPr varScale="1">
        <p:scale>
          <a:sx n="97" d="100"/>
          <a:sy n="97" d="100"/>
        </p:scale>
        <p:origin x="19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(+) = 0.40</a:t>
            </a:r>
          </a:p>
          <a:p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I</a:t>
            </a:r>
            <a:r>
              <a:rPr lang="pt-BR" dirty="0"/>
              <a:t>) = 0.45</a:t>
            </a:r>
          </a:p>
          <a:p>
            <a:r>
              <a:rPr lang="pt-BR" dirty="0" err="1"/>
              <a:t>P</a:t>
            </a:r>
            <a:r>
              <a:rPr lang="pt-BR" dirty="0"/>
              <a:t>(+ * </a:t>
            </a:r>
            <a:r>
              <a:rPr lang="pt-BR" dirty="0" err="1"/>
              <a:t>I</a:t>
            </a:r>
            <a:r>
              <a:rPr lang="pt-BR" dirty="0"/>
              <a:t>) = 0.30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92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0.30 / 0.40 = 0.75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28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0.30 / 0.40 = 0.75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5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\</a:t>
            </a:r>
            <a:r>
              <a:rPr lang="pt-BR" dirty="0" err="1"/>
              <a:t>Omega</a:t>
            </a:r>
            <a:r>
              <a:rPr lang="pt-BR" dirty="0"/>
              <a:t> = </a:t>
            </a:r>
            <a:r>
              <a:rPr lang="pt-BR" dirty="0" err="1"/>
              <a:t>U</a:t>
            </a:r>
            <a:r>
              <a:rPr lang="pt-BR" dirty="0"/>
              <a:t>_{</a:t>
            </a:r>
            <a:r>
              <a:rPr lang="pt-BR" dirty="0" err="1"/>
              <a:t>i</a:t>
            </a:r>
            <a:r>
              <a:rPr lang="pt-BR" dirty="0"/>
              <a:t>=1}^m </a:t>
            </a:r>
            <a:r>
              <a:rPr lang="pt-BR" dirty="0" err="1"/>
              <a:t>A_i</a:t>
            </a:r>
            <a:endParaRPr lang="pt-BR" dirty="0"/>
          </a:p>
          <a:p>
            <a:r>
              <a:rPr lang="pt-BR" dirty="0" err="1"/>
              <a:t>A_i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A_j</a:t>
            </a:r>
            <a:r>
              <a:rPr lang="pt-BR" dirty="0"/>
              <a:t> = 0, \</a:t>
            </a:r>
            <a:r>
              <a:rPr lang="pt-BR" dirty="0" err="1"/>
              <a:t>forall</a:t>
            </a:r>
            <a:r>
              <a:rPr lang="pt-BR" dirty="0"/>
              <a:t> </a:t>
            </a:r>
            <a:r>
              <a:rPr lang="pt-BR" dirty="0" err="1"/>
              <a:t>i</a:t>
            </a:r>
            <a:r>
              <a:rPr lang="pt-BR" dirty="0"/>
              <a:t>, </a:t>
            </a:r>
            <a:r>
              <a:rPr lang="pt-BR" dirty="0" err="1"/>
              <a:t>j</a:t>
            </a:r>
            <a:r>
              <a:rPr lang="pt-BR" dirty="0"/>
              <a:t> | </a:t>
            </a:r>
            <a:r>
              <a:rPr lang="pt-BR" dirty="0" err="1"/>
              <a:t>i</a:t>
            </a:r>
            <a:r>
              <a:rPr lang="pt-BR" dirty="0"/>
              <a:t> \</a:t>
            </a:r>
            <a:r>
              <a:rPr lang="pt-BR" dirty="0" err="1"/>
              <a:t>neq</a:t>
            </a:r>
            <a:r>
              <a:rPr lang="pt-BR" dirty="0"/>
              <a:t> </a:t>
            </a:r>
            <a:r>
              <a:rPr lang="pt-BR" dirty="0" err="1"/>
              <a:t>j</a:t>
            </a:r>
            <a:endParaRPr lang="pt-BR" dirty="0"/>
          </a:p>
          <a:p>
            <a:r>
              <a:rPr lang="pt-BR" dirty="0"/>
              <a:t>\</a:t>
            </a:r>
            <a:r>
              <a:rPr lang="pt-BR" dirty="0" err="1"/>
              <a:t>cap</a:t>
            </a:r>
            <a:r>
              <a:rPr lang="pt-BR" dirty="0"/>
              <a:t> = interseção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4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\</a:t>
            </a:r>
            <a:r>
              <a:rPr lang="pt-BR" dirty="0" err="1"/>
              <a:t>Omega</a:t>
            </a:r>
            <a:r>
              <a:rPr lang="pt-BR" dirty="0"/>
              <a:t> = A1 </a:t>
            </a:r>
            <a:r>
              <a:rPr lang="pt-BR" dirty="0" err="1"/>
              <a:t>U</a:t>
            </a:r>
            <a:r>
              <a:rPr lang="pt-BR" dirty="0"/>
              <a:t> A2 </a:t>
            </a:r>
            <a:r>
              <a:rPr lang="pt-BR" dirty="0" err="1"/>
              <a:t>U</a:t>
            </a:r>
            <a:r>
              <a:rPr lang="pt-BR" dirty="0"/>
              <a:t> A3 </a:t>
            </a:r>
            <a:r>
              <a:rPr lang="pt-BR" dirty="0" err="1"/>
              <a:t>U</a:t>
            </a:r>
            <a:r>
              <a:rPr lang="pt-BR" dirty="0"/>
              <a:t> A4 </a:t>
            </a:r>
            <a:r>
              <a:rPr lang="pt-BR" dirty="0" err="1"/>
              <a:t>U</a:t>
            </a:r>
            <a:r>
              <a:rPr lang="pt-BR" dirty="0"/>
              <a:t> A5 </a:t>
            </a:r>
            <a:r>
              <a:rPr lang="pt-BR" dirty="0" err="1"/>
              <a:t>U</a:t>
            </a:r>
            <a:r>
              <a:rPr lang="pt-BR" dirty="0"/>
              <a:t> A6 </a:t>
            </a:r>
            <a:r>
              <a:rPr lang="pt-BR" dirty="0" err="1"/>
              <a:t>U</a:t>
            </a:r>
            <a:r>
              <a:rPr lang="pt-BR" dirty="0"/>
              <a:t> A7 -&gt; conjuntos disjuntos 2-a-2</a:t>
            </a:r>
          </a:p>
          <a:p>
            <a:r>
              <a:rPr lang="pt-BR" dirty="0" err="1"/>
              <a:t>B</a:t>
            </a:r>
            <a:r>
              <a:rPr lang="pt-BR" dirty="0"/>
              <a:t> = 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\</a:t>
            </a:r>
            <a:r>
              <a:rPr lang="pt-BR" dirty="0" err="1"/>
              <a:t>Omega</a:t>
            </a:r>
            <a:r>
              <a:rPr lang="pt-BR" dirty="0"/>
              <a:t> = 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(A1 </a:t>
            </a:r>
            <a:r>
              <a:rPr lang="pt-BR" dirty="0" err="1"/>
              <a:t>U</a:t>
            </a:r>
            <a:r>
              <a:rPr lang="pt-BR" dirty="0"/>
              <a:t> A2 </a:t>
            </a:r>
            <a:r>
              <a:rPr lang="pt-BR" dirty="0" err="1"/>
              <a:t>U</a:t>
            </a:r>
            <a:r>
              <a:rPr lang="pt-BR" dirty="0"/>
              <a:t> A3 </a:t>
            </a:r>
            <a:r>
              <a:rPr lang="pt-BR" dirty="0" err="1"/>
              <a:t>U</a:t>
            </a:r>
            <a:r>
              <a:rPr lang="pt-BR" dirty="0"/>
              <a:t> A4 </a:t>
            </a:r>
            <a:r>
              <a:rPr lang="pt-BR" dirty="0" err="1"/>
              <a:t>U</a:t>
            </a:r>
            <a:r>
              <a:rPr lang="pt-BR" dirty="0"/>
              <a:t> A5 </a:t>
            </a:r>
            <a:r>
              <a:rPr lang="pt-BR" dirty="0" err="1"/>
              <a:t>U</a:t>
            </a:r>
            <a:r>
              <a:rPr lang="pt-BR" dirty="0"/>
              <a:t> A6 </a:t>
            </a:r>
            <a:r>
              <a:rPr lang="pt-BR" dirty="0" err="1"/>
              <a:t>U</a:t>
            </a:r>
            <a:r>
              <a:rPr lang="pt-BR" dirty="0"/>
              <a:t> A7)</a:t>
            </a:r>
          </a:p>
          <a:p>
            <a:r>
              <a:rPr lang="pt-BR" dirty="0" err="1"/>
              <a:t>B</a:t>
            </a:r>
            <a:r>
              <a:rPr lang="pt-BR" dirty="0"/>
              <a:t> =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A1)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A2)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A3)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A4)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A5)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A6) </a:t>
            </a:r>
            <a:r>
              <a:rPr lang="pt-BR" dirty="0" err="1"/>
              <a:t>U</a:t>
            </a:r>
            <a:r>
              <a:rPr lang="pt-BR" dirty="0"/>
              <a:t> 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A7)</a:t>
            </a:r>
          </a:p>
          <a:p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Ai \in Ai, e como Ai é disjunto, 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Ai </a:t>
            </a:r>
            <a:r>
              <a:rPr lang="pt-BR" dirty="0" err="1"/>
              <a:t>tb</a:t>
            </a:r>
            <a:r>
              <a:rPr lang="pt-BR" dirty="0"/>
              <a:t> é disjunto</a:t>
            </a:r>
          </a:p>
          <a:p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A1)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A2)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A3)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A4)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A5)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A6) +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A7)</a:t>
            </a:r>
          </a:p>
          <a:p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 \</a:t>
            </a:r>
            <a:r>
              <a:rPr lang="pt-BR" dirty="0" err="1"/>
              <a:t>cap</a:t>
            </a:r>
            <a:r>
              <a:rPr lang="pt-BR" dirty="0"/>
              <a:t> Ai) = </a:t>
            </a:r>
            <a:r>
              <a:rPr lang="pt-BR" dirty="0" err="1"/>
              <a:t>P</a:t>
            </a:r>
            <a:r>
              <a:rPr lang="pt-BR" dirty="0"/>
              <a:t>(Ai)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B|Ai</a:t>
            </a:r>
            <a:r>
              <a:rPr lang="pt-BR" dirty="0"/>
              <a:t>)</a:t>
            </a:r>
          </a:p>
          <a:p>
            <a:r>
              <a:rPr lang="pt-BR" dirty="0"/>
              <a:t>Logo chegamos na lei da probabilidade total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608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8/12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57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73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1/2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796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07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639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3/4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519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386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3/4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34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3/10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150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(A|B) = </a:t>
            </a:r>
            <a:r>
              <a:rPr lang="pt-BR" dirty="0" err="1"/>
              <a:t>P</a:t>
            </a:r>
            <a:r>
              <a:rPr lang="pt-BR" dirty="0"/>
              <a:t>(A|!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(A)</a:t>
            </a:r>
          </a:p>
          <a:p>
            <a:r>
              <a:rPr lang="pt-BR" dirty="0" err="1"/>
              <a:t>P</a:t>
            </a:r>
            <a:r>
              <a:rPr lang="pt-BR" dirty="0"/>
              <a:t>(A|B) =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)/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!</a:t>
            </a:r>
            <a:r>
              <a:rPr lang="pt-BR" dirty="0" err="1"/>
              <a:t>B</a:t>
            </a:r>
            <a:r>
              <a:rPr lang="pt-BR" dirty="0"/>
              <a:t>)/</a:t>
            </a:r>
            <a:r>
              <a:rPr lang="pt-BR" dirty="0" err="1"/>
              <a:t>P</a:t>
            </a:r>
            <a:r>
              <a:rPr lang="pt-BR" dirty="0"/>
              <a:t>(!</a:t>
            </a:r>
            <a:r>
              <a:rPr lang="pt-BR" dirty="0" err="1"/>
              <a:t>B</a:t>
            </a:r>
            <a:r>
              <a:rPr lang="pt-BR" dirty="0"/>
              <a:t>)</a:t>
            </a:r>
          </a:p>
          <a:p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P</a:t>
            </a:r>
            <a:r>
              <a:rPr lang="pt-BR" dirty="0"/>
              <a:t>(!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!</a:t>
            </a:r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</a:t>
            </a:r>
          </a:p>
          <a:p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 (1 –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)) =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!</a:t>
            </a:r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!</a:t>
            </a:r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+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= (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 dirty="0" err="1"/>
              <a:t>B</a:t>
            </a:r>
            <a:r>
              <a:rPr lang="pt-BR" dirty="0"/>
              <a:t>) + </a:t>
            </a:r>
            <a:r>
              <a:rPr lang="pt-BR" dirty="0" err="1"/>
              <a:t>P</a:t>
            </a:r>
            <a:r>
              <a:rPr lang="pt-BR" dirty="0"/>
              <a:t>(A \</a:t>
            </a:r>
            <a:r>
              <a:rPr lang="pt-BR" dirty="0" err="1"/>
              <a:t>cap</a:t>
            </a:r>
            <a:r>
              <a:rPr lang="pt-BR" dirty="0"/>
              <a:t> !</a:t>
            </a:r>
            <a:r>
              <a:rPr lang="pt-BR" dirty="0" err="1"/>
              <a:t>B</a:t>
            </a:r>
            <a:r>
              <a:rPr lang="pt-BR" dirty="0"/>
              <a:t>) 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(A)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000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506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33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são independentes 2-a-2: </a:t>
            </a:r>
            <a:r>
              <a:rPr lang="pt-BR" dirty="0" err="1"/>
              <a:t>P</a:t>
            </a:r>
            <a:r>
              <a:rPr lang="pt-BR" dirty="0"/>
              <a:t>(A1 \</a:t>
            </a:r>
            <a:r>
              <a:rPr lang="pt-BR" dirty="0" err="1"/>
              <a:t>cap</a:t>
            </a:r>
            <a:r>
              <a:rPr lang="pt-BR" dirty="0"/>
              <a:t> A2) = ¼ = </a:t>
            </a:r>
            <a:r>
              <a:rPr lang="pt-BR" dirty="0" err="1"/>
              <a:t>P</a:t>
            </a:r>
            <a:r>
              <a:rPr lang="pt-BR" dirty="0"/>
              <a:t>(A1)</a:t>
            </a:r>
            <a:r>
              <a:rPr lang="pt-BR" dirty="0" err="1"/>
              <a:t>P</a:t>
            </a:r>
            <a:r>
              <a:rPr lang="pt-BR" dirty="0"/>
              <a:t>(A2), </a:t>
            </a:r>
            <a:r>
              <a:rPr lang="pt-BR" dirty="0" err="1"/>
              <a:t>P</a:t>
            </a:r>
            <a:r>
              <a:rPr lang="pt-BR" dirty="0"/>
              <a:t>(A1 \</a:t>
            </a:r>
            <a:r>
              <a:rPr lang="pt-BR" dirty="0" err="1"/>
              <a:t>cap</a:t>
            </a:r>
            <a:r>
              <a:rPr lang="pt-BR" dirty="0"/>
              <a:t> A3) = ¼ = </a:t>
            </a:r>
            <a:r>
              <a:rPr lang="pt-BR" dirty="0" err="1"/>
              <a:t>P</a:t>
            </a:r>
            <a:r>
              <a:rPr lang="pt-BR" dirty="0"/>
              <a:t>(A1)</a:t>
            </a:r>
            <a:r>
              <a:rPr lang="pt-BR" dirty="0" err="1"/>
              <a:t>P</a:t>
            </a:r>
            <a:r>
              <a:rPr lang="pt-BR" dirty="0"/>
              <a:t>(A3) e </a:t>
            </a:r>
            <a:r>
              <a:rPr lang="pt-BR" dirty="0" err="1"/>
              <a:t>P</a:t>
            </a:r>
            <a:r>
              <a:rPr lang="pt-BR" dirty="0"/>
              <a:t>(A2 \</a:t>
            </a:r>
            <a:r>
              <a:rPr lang="pt-BR" dirty="0" err="1"/>
              <a:t>cap</a:t>
            </a:r>
            <a:r>
              <a:rPr lang="pt-BR" dirty="0"/>
              <a:t> A3) = ¼ = </a:t>
            </a:r>
            <a:r>
              <a:rPr lang="pt-BR" dirty="0" err="1"/>
              <a:t>P</a:t>
            </a:r>
            <a:r>
              <a:rPr lang="pt-BR" dirty="0"/>
              <a:t>(A2)</a:t>
            </a:r>
            <a:r>
              <a:rPr lang="pt-BR" dirty="0" err="1"/>
              <a:t>P</a:t>
            </a:r>
            <a:r>
              <a:rPr lang="pt-BR" dirty="0"/>
              <a:t>(A3)</a:t>
            </a:r>
          </a:p>
          <a:p>
            <a:endParaRPr lang="pt-BR" dirty="0"/>
          </a:p>
          <a:p>
            <a:r>
              <a:rPr lang="pt-BR" dirty="0"/>
              <a:t>\</a:t>
            </a:r>
            <a:r>
              <a:rPr lang="pt-BR" dirty="0" err="1"/>
              <a:t>cap</a:t>
            </a:r>
            <a:r>
              <a:rPr lang="pt-BR" dirty="0"/>
              <a:t> </a:t>
            </a:r>
            <a:r>
              <a:rPr lang="pt-BR"/>
              <a:t>= intersecção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51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54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8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1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Seis eventos mutuamente disjuntos -&gt; </a:t>
            </a:r>
            <a:r>
              <a:rPr lang="pt-BR" dirty="0" err="1"/>
              <a:t>P</a:t>
            </a:r>
            <a:r>
              <a:rPr lang="pt-BR" dirty="0"/>
              <a:t>(“par”) = </a:t>
            </a:r>
            <a:r>
              <a:rPr lang="pt-BR" dirty="0" err="1"/>
              <a:t>P</a:t>
            </a:r>
            <a:r>
              <a:rPr lang="pt-BR" dirty="0"/>
              <a:t>(2) + </a:t>
            </a:r>
            <a:r>
              <a:rPr lang="pt-BR" dirty="0" err="1"/>
              <a:t>P</a:t>
            </a:r>
            <a:r>
              <a:rPr lang="pt-BR" dirty="0"/>
              <a:t>(4) + </a:t>
            </a:r>
            <a:r>
              <a:rPr lang="pt-BR" dirty="0" err="1"/>
              <a:t>P</a:t>
            </a:r>
            <a:r>
              <a:rPr lang="pt-BR" dirty="0"/>
              <a:t>(6)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38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B</a:t>
            </a:r>
            <a:r>
              <a:rPr lang="pt-BR" dirty="0"/>
              <a:t> = A + (!A . </a:t>
            </a:r>
            <a:r>
              <a:rPr lang="pt-BR" dirty="0" err="1"/>
              <a:t>B</a:t>
            </a:r>
            <a:r>
              <a:rPr lang="pt-BR" dirty="0"/>
              <a:t>) </a:t>
            </a:r>
          </a:p>
          <a:p>
            <a:r>
              <a:rPr lang="pt-BR" dirty="0"/>
              <a:t>A e (!A . </a:t>
            </a:r>
            <a:r>
              <a:rPr lang="pt-BR" dirty="0" err="1"/>
              <a:t>B</a:t>
            </a:r>
            <a:r>
              <a:rPr lang="pt-BR" dirty="0"/>
              <a:t>) são disjuntos -&gt; fácil por diagrama de </a:t>
            </a:r>
            <a:r>
              <a:rPr lang="pt-BR" dirty="0" err="1"/>
              <a:t>Venn</a:t>
            </a:r>
            <a:endParaRPr lang="pt-BR" dirty="0"/>
          </a:p>
          <a:p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 + </a:t>
            </a:r>
            <a:r>
              <a:rPr lang="pt-BR" dirty="0" err="1"/>
              <a:t>P</a:t>
            </a:r>
            <a:r>
              <a:rPr lang="pt-BR" dirty="0"/>
              <a:t>(!A . </a:t>
            </a:r>
            <a:r>
              <a:rPr lang="pt-BR" dirty="0" err="1"/>
              <a:t>B</a:t>
            </a:r>
            <a:r>
              <a:rPr lang="pt-BR" dirty="0"/>
              <a:t>) &lt;= </a:t>
            </a:r>
            <a:r>
              <a:rPr lang="pt-BR" dirty="0" err="1"/>
              <a:t>P</a:t>
            </a:r>
            <a:r>
              <a:rPr lang="pt-BR" dirty="0"/>
              <a:t>(</a:t>
            </a:r>
            <a:r>
              <a:rPr lang="pt-BR" dirty="0" err="1"/>
              <a:t>B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59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(homem + </a:t>
            </a:r>
            <a:r>
              <a:rPr lang="pt-BR" dirty="0" err="1"/>
              <a:t>corinthiano</a:t>
            </a:r>
            <a:r>
              <a:rPr lang="pt-BR" dirty="0"/>
              <a:t>) = </a:t>
            </a:r>
            <a:r>
              <a:rPr lang="pt-BR" dirty="0" err="1"/>
              <a:t>P</a:t>
            </a:r>
            <a:r>
              <a:rPr lang="pt-BR" dirty="0"/>
              <a:t>(homem) + </a:t>
            </a:r>
            <a:r>
              <a:rPr lang="pt-BR" dirty="0" err="1"/>
              <a:t>P</a:t>
            </a:r>
            <a:r>
              <a:rPr lang="pt-BR" dirty="0"/>
              <a:t>(corintiano) – </a:t>
            </a:r>
            <a:r>
              <a:rPr lang="pt-BR" dirty="0" err="1"/>
              <a:t>P</a:t>
            </a:r>
            <a:r>
              <a:rPr lang="pt-BR" dirty="0"/>
              <a:t>(homem * </a:t>
            </a:r>
            <a:r>
              <a:rPr lang="pt-BR" dirty="0" err="1"/>
              <a:t>corinthiano</a:t>
            </a:r>
            <a:r>
              <a:rPr lang="pt-BR"/>
              <a:t>) = 4/10 + 2/10 – 1/10 = 1/2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78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6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Probabilidade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Frequência relativa</a:t>
                </a:r>
              </a:p>
              <a:p>
                <a:pPr lvl="1"/>
                <a:r>
                  <a:rPr lang="pt-BR" dirty="0"/>
                  <a:t>Número de ocorrências de um evento</a:t>
                </a:r>
              </a:p>
              <a:p>
                <a:pPr lvl="2"/>
                <a:r>
                  <a:rPr lang="pt-BR" dirty="0"/>
                  <a:t>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experimentos</a:t>
                </a:r>
              </a:p>
              <a:p>
                <a:pPr lvl="1"/>
                <a:r>
                  <a:rPr lang="pt-BR" dirty="0"/>
                  <a:t>Relação com probabilidade</a:t>
                </a:r>
              </a:p>
              <a:p>
                <a:pPr lvl="2"/>
                <a:r>
                  <a:rPr lang="pt-BR" dirty="0"/>
                  <a:t>Considerando experimentos aleatórios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8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Frequência relativa</a:t>
                </a:r>
              </a:p>
              <a:p>
                <a:pPr lvl="1"/>
                <a:r>
                  <a:rPr lang="pt-BR" dirty="0"/>
                  <a:t>Subconjunto de eventos: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Frequência absoluta: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Número de ocorrências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Frequência relativa: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⋯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29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Frequência relativa</a:t>
                </a:r>
              </a:p>
              <a:p>
                <a:pPr lvl="1"/>
                <a:r>
                  <a:rPr lang="pt-BR" dirty="0"/>
                  <a:t>Exemplo</a:t>
                </a:r>
              </a:p>
              <a:p>
                <a:pPr lvl="2"/>
                <a:r>
                  <a:rPr lang="pt-BR" i="1" dirty="0"/>
                  <a:t>Roleta de cassino</a:t>
                </a:r>
              </a:p>
              <a:p>
                <a:pPr lvl="3"/>
                <a:r>
                  <a:rPr lang="pt-BR" i="1" dirty="0"/>
                  <a:t>37 números (zero a 36) </a:t>
                </a:r>
              </a:p>
              <a:p>
                <a:pPr lvl="3"/>
                <a:r>
                  <a:rPr lang="pt-BR" i="1" dirty="0"/>
                  <a:t>18 coloridos de vermelho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i="1" dirty="0"/>
                  <a:t>)</a:t>
                </a:r>
              </a:p>
              <a:p>
                <a:pPr lvl="3"/>
                <a:r>
                  <a:rPr lang="pt-BR" i="1" dirty="0"/>
                  <a:t>18 de preto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i="1" dirty="0"/>
                  <a:t>)</a:t>
                </a:r>
              </a:p>
              <a:p>
                <a:pPr lvl="3"/>
                <a:r>
                  <a:rPr lang="pt-BR" i="1" dirty="0"/>
                  <a:t>1 (um) de verde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i="1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pt-BR" i="1" dirty="0"/>
                  <a:t> rodadas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=240</m:t>
                    </m:r>
                  </m:oMath>
                </a14:m>
                <a:endParaRPr lang="pt-BR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endParaRPr lang="pt-BR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Quais as frequências relativas?</a:t>
                </a:r>
              </a:p>
              <a:p>
                <a:pPr lvl="3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1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4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Probabilidade</a:t>
                </a:r>
              </a:p>
              <a:p>
                <a:pPr lvl="1"/>
                <a:r>
                  <a:rPr lang="pt-BR" dirty="0"/>
                  <a:t>Da teoria dos grandes números</a:t>
                </a:r>
              </a:p>
              <a:p>
                <a:pPr lvl="2"/>
                <a:r>
                  <a:rPr lang="pt-BR" b="0" dirty="0" err="1">
                    <a:ea typeface="Cambria Math" panose="02040503050406030204" pitchFamily="18" charset="0"/>
                  </a:rPr>
                  <a:t>P</a:t>
                </a:r>
                <a:r>
                  <a:rPr lang="pt-BR" b="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e>
                    </m:func>
                  </m:oMath>
                </a14:m>
                <a:endParaRPr lang="pt-BR" dirty="0"/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☞ Probabilidade de ocorrência do evento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BR" dirty="0">
                    <a:ea typeface="Cambria Math" panose="02040503050406030204" pitchFamily="18" charset="0"/>
                  </a:rPr>
                  <a:t>Exemplo:</a:t>
                </a: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Qual a tendências dos três eventos anteriores se a roleta fosse “justa” (não viciada)?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08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Probabilidade de Laplace</a:t>
                </a:r>
              </a:p>
              <a:p>
                <a:pPr lvl="1"/>
                <a:r>
                  <a:rPr lang="pt-BR" dirty="0"/>
                  <a:t>Um “jeito” simples é assumir que</a:t>
                </a:r>
              </a:p>
              <a:p>
                <a:pPr lvl="2"/>
                <a:r>
                  <a:rPr lang="pt-BR" dirty="0" err="1"/>
                  <a:t>n</a:t>
                </a:r>
                <a:r>
                  <a:rPr lang="pt-BR" dirty="0"/>
                  <a:t> é finito</a:t>
                </a:r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Os eventos são equiprováveis</a:t>
                </a:r>
              </a:p>
              <a:p>
                <a:pPr lvl="3"/>
                <a:r>
                  <a:rPr lang="pt-BR" dirty="0"/>
                  <a:t>Não há nenhum privilegiado</a:t>
                </a:r>
              </a:p>
              <a:p>
                <a:pPr lvl="4"/>
                <a:r>
                  <a:rPr lang="pt-BR" dirty="0"/>
                  <a:t>Mesmo que o Timão seja melhor do que todos!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/>
                  <a:t>, onde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b="0" dirty="0"/>
              </a:p>
              <a:p>
                <a:pPr lvl="3"/>
                <a:r>
                  <a:rPr lang="pt-BR" dirty="0"/>
                  <a:t>Número de eventos do (sub)conjunto </a:t>
                </a:r>
                <a:r>
                  <a:rPr lang="pt-BR" dirty="0" err="1"/>
                  <a:t>X</a:t>
                </a:r>
                <a:endParaRPr lang="pt-BR" dirty="0"/>
              </a:p>
              <a:p>
                <a:pPr lvl="3"/>
                <a:r>
                  <a:rPr lang="pt-BR" dirty="0"/>
                  <a:t>Cardinalidade do (sub)conjunto </a:t>
                </a:r>
                <a:r>
                  <a:rPr lang="pt-BR" dirty="0" err="1"/>
                  <a:t>X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0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Axiomas da probabilidade (de </a:t>
                </a:r>
                <a:r>
                  <a:rPr lang="pt-BR" dirty="0" err="1"/>
                  <a:t>Kolmogorov</a:t>
                </a:r>
                <a:r>
                  <a:rPr lang="pt-BR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Se A e </a:t>
                </a:r>
                <a:r>
                  <a:rPr lang="pt-BR" dirty="0" err="1"/>
                  <a:t>B</a:t>
                </a:r>
                <a:r>
                  <a:rPr lang="pt-BR" dirty="0"/>
                  <a:t> são conjuntos disjuntos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Teorema da aditividade de eventos disjuntos</a:t>
                </a:r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Qual a probabilidade de um dado de seis faces (1-6) produzir um número par?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2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Corolários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Porque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pt-BR" dirty="0"/>
                  <a:t> é disjunto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pt-BR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Se A e </a:t>
                </a:r>
                <a:r>
                  <a:rPr lang="pt-BR" dirty="0" err="1"/>
                  <a:t>B</a:t>
                </a:r>
                <a:r>
                  <a:rPr lang="pt-BR" dirty="0"/>
                  <a:t> não são conjuntos disjuntos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Teorema da aditividade da probabilidade</a:t>
                </a:r>
              </a:p>
              <a:p>
                <a:pPr lvl="1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, então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15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Corolários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Exemplo</m:t>
                    </m:r>
                  </m:oMath>
                </a14:m>
                <a:r>
                  <a:rPr lang="pt-BR" dirty="0"/>
                  <a:t>:</a:t>
                </a:r>
              </a:p>
              <a:p>
                <a:pPr lvl="2"/>
                <a:r>
                  <a:rPr lang="pt-BR" i="1" dirty="0"/>
                  <a:t>Uma peça com 10 atores, 6 são mulheres.</a:t>
                </a:r>
              </a:p>
              <a:p>
                <a:pPr lvl="2"/>
                <a:r>
                  <a:rPr lang="pt-BR" i="1" dirty="0"/>
                  <a:t>Dois atuam como </a:t>
                </a:r>
                <a:r>
                  <a:rPr lang="pt-BR" i="1" dirty="0" err="1"/>
                  <a:t>corinthianos</a:t>
                </a:r>
                <a:endParaRPr lang="pt-BR" i="1" dirty="0"/>
              </a:p>
              <a:p>
                <a:pPr lvl="3"/>
                <a:r>
                  <a:rPr lang="pt-BR" i="1" dirty="0"/>
                  <a:t>Um homem e uma mulher</a:t>
                </a:r>
              </a:p>
              <a:p>
                <a:pPr lvl="2"/>
                <a:r>
                  <a:rPr lang="pt-BR" i="1" dirty="0"/>
                  <a:t>Qual a probabilidade de escolher um ator homem ou um ator que atue como </a:t>
                </a:r>
                <a:r>
                  <a:rPr lang="pt-BR" i="1" dirty="0" err="1"/>
                  <a:t>corinthiano</a:t>
                </a:r>
                <a:r>
                  <a:rPr lang="pt-BR" i="1" dirty="0"/>
                  <a:t>?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6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85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CF8746-B2C8-3543-802B-4D6FE11143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Há alguma informação extra</a:t>
            </a:r>
          </a:p>
          <a:p>
            <a:pPr lvl="2"/>
            <a:r>
              <a:rPr lang="pt-BR" dirty="0"/>
              <a:t>Conhecimento </a:t>
            </a:r>
            <a:r>
              <a:rPr lang="pt-BR" b="1" dirty="0">
                <a:solidFill>
                  <a:srgbClr val="FF0000"/>
                </a:solidFill>
              </a:rPr>
              <a:t>A PRIORI</a:t>
            </a:r>
            <a:r>
              <a:rPr lang="pt-BR" dirty="0"/>
              <a:t> ☞ Menor espaço amostral</a:t>
            </a:r>
          </a:p>
          <a:p>
            <a:pPr lvl="2"/>
            <a:r>
              <a:rPr lang="pt-BR" dirty="0"/>
              <a:t>Resultado análogo ao das </a:t>
            </a:r>
            <a:r>
              <a:rPr lang="pt-BR" i="1" dirty="0"/>
              <a:t>tabelas de contingência</a:t>
            </a:r>
          </a:p>
          <a:p>
            <a:pPr lvl="3"/>
            <a:r>
              <a:rPr lang="pt-BR" dirty="0"/>
              <a:t>Veremos isso mais tarde!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35B90-26B2-394E-A40F-833881F69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9798"/>
              </p:ext>
            </p:extLst>
          </p:nvPr>
        </p:nvGraphicFramePr>
        <p:xfrm>
          <a:off x="1524000" y="4599136"/>
          <a:ext cx="6096000" cy="1854200"/>
        </p:xfrm>
        <a:graphic>
          <a:graphicData uri="http://schemas.openxmlformats.org/drawingml/2006/table">
            <a:tbl>
              <a:tblPr firstRow="1" lastRow="1" lastCol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150894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9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83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9138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83978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Infecção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46843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Possui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Possui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7420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98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227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63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2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CF8746-B2C8-3543-802B-4D6FE11143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  <a:p>
            <a:pPr lvl="1"/>
            <a:r>
              <a:rPr lang="pt-BR" dirty="0"/>
              <a:t>Preliminares via Exemplo</a:t>
            </a:r>
          </a:p>
          <a:p>
            <a:pPr lvl="2"/>
            <a:r>
              <a:rPr lang="pt-BR" dirty="0"/>
              <a:t>Avaliação de medicação para infecção.</a:t>
            </a:r>
          </a:p>
          <a:p>
            <a:pPr lvl="3"/>
            <a:r>
              <a:rPr lang="pt-BR" dirty="0"/>
              <a:t>Um teste confiável avalia os efeitos da medicação</a:t>
            </a:r>
          </a:p>
          <a:p>
            <a:pPr lvl="3"/>
            <a:r>
              <a:rPr lang="pt-BR" dirty="0"/>
              <a:t>Verdadeiros positivos/negativos</a:t>
            </a:r>
          </a:p>
          <a:p>
            <a:pPr lvl="3"/>
            <a:r>
              <a:rPr lang="pt-BR" dirty="0"/>
              <a:t>Falsos positivos/negativos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35B90-26B2-394E-A40F-833881F69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74900"/>
              </p:ext>
            </p:extLst>
          </p:nvPr>
        </p:nvGraphicFramePr>
        <p:xfrm>
          <a:off x="1524000" y="4599136"/>
          <a:ext cx="6096000" cy="1854200"/>
        </p:xfrm>
        <a:graphic>
          <a:graphicData uri="http://schemas.openxmlformats.org/drawingml/2006/table">
            <a:tbl>
              <a:tblPr firstRow="1" lastRow="1" lastCol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150894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9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83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9138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83978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Absoluta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Infecção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46843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Possui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Possui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7420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98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227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63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97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618A6-C0F7-1043-88E1-B2470846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CBDA1-38EC-5D43-945F-7D1868EC16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  <a:p>
            <a:pPr lvl="1"/>
            <a:r>
              <a:rPr lang="pt-BR" dirty="0"/>
              <a:t>Será que hoje vai chover?</a:t>
            </a:r>
          </a:p>
          <a:p>
            <a:pPr lvl="1"/>
            <a:r>
              <a:rPr lang="pt-BR" dirty="0"/>
              <a:t>Será que a internet vai funcionar?</a:t>
            </a:r>
          </a:p>
          <a:p>
            <a:pPr lvl="1"/>
            <a:r>
              <a:rPr lang="pt-BR" dirty="0"/>
              <a:t>As ações da companhia A vão subir mais de 10%? 20%? 30%?</a:t>
            </a:r>
          </a:p>
          <a:p>
            <a:pPr lvl="1"/>
            <a:r>
              <a:rPr lang="pt-BR" dirty="0"/>
              <a:t>Quais candidatos a presidência irão ao segundo turno?</a:t>
            </a:r>
          </a:p>
          <a:p>
            <a:pPr lvl="1"/>
            <a:r>
              <a:rPr lang="pt-BR" dirty="0"/>
              <a:t>Qual o time será o </a:t>
            </a:r>
            <a:r>
              <a:rPr lang="pt-BR" dirty="0" err="1"/>
              <a:t>vice-colocado</a:t>
            </a:r>
            <a:r>
              <a:rPr lang="pt-BR" dirty="0"/>
              <a:t> no campeonato brasileiro?</a:t>
            </a:r>
          </a:p>
          <a:p>
            <a:pPr lvl="2"/>
            <a:r>
              <a:rPr lang="pt-BR" dirty="0"/>
              <a:t>Já que o vencedor será o Timão, com certeza!</a:t>
            </a:r>
          </a:p>
        </p:txBody>
      </p:sp>
    </p:spTree>
    <p:extLst>
      <p:ext uri="{BB962C8B-B14F-4D97-AF65-F5344CB8AC3E}">
        <p14:creationId xmlns:p14="http://schemas.microsoft.com/office/powerpoint/2010/main" val="10110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CF8746-B2C8-3543-802B-4D6FE11143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  <a:p>
            <a:pPr lvl="1"/>
            <a:r>
              <a:rPr lang="pt-BR" dirty="0"/>
              <a:t>Preliminares via Exemplo</a:t>
            </a:r>
          </a:p>
          <a:p>
            <a:pPr lvl="2"/>
            <a:r>
              <a:rPr lang="pt-BR" dirty="0"/>
              <a:t>Probabilidade de um teste dar positivo: ?</a:t>
            </a:r>
          </a:p>
          <a:p>
            <a:pPr lvl="2"/>
            <a:r>
              <a:rPr lang="pt-BR" dirty="0"/>
              <a:t>Probabilidade de um sujeito possuir infecção?</a:t>
            </a:r>
          </a:p>
          <a:p>
            <a:pPr lvl="2"/>
            <a:r>
              <a:rPr lang="pt-BR" dirty="0"/>
              <a:t>Probabilidade de um sujeito possuir infecção e o teste dar positivo: 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35B90-26B2-394E-A40F-833881F69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65423"/>
              </p:ext>
            </p:extLst>
          </p:nvPr>
        </p:nvGraphicFramePr>
        <p:xfrm>
          <a:off x="1524000" y="4599136"/>
          <a:ext cx="6096000" cy="1854200"/>
        </p:xfrm>
        <a:graphic>
          <a:graphicData uri="http://schemas.openxmlformats.org/drawingml/2006/table">
            <a:tbl>
              <a:tblPr firstRow="1" lastRow="1" lastCol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150894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9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83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9138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83978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Relativa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Infecção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46843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Possui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Possui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7420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98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227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63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15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CF8746-B2C8-3543-802B-4D6FE11143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  <a:p>
            <a:pPr lvl="1"/>
            <a:r>
              <a:rPr lang="pt-BR" dirty="0"/>
              <a:t>Preliminares via Exemplo</a:t>
            </a:r>
          </a:p>
          <a:p>
            <a:pPr lvl="2"/>
            <a:r>
              <a:rPr lang="pt-BR" dirty="0"/>
              <a:t>Probabilidade de um sujeito possuir infecção </a:t>
            </a:r>
            <a:r>
              <a:rPr lang="pt-BR" b="1" dirty="0">
                <a:solidFill>
                  <a:srgbClr val="FF0000"/>
                </a:solidFill>
              </a:rPr>
              <a:t>SABENDO QUE</a:t>
            </a:r>
            <a:r>
              <a:rPr lang="pt-BR" dirty="0"/>
              <a:t> o resultado do teste é positivo?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35B90-26B2-394E-A40F-833881F69A5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599136"/>
          <a:ext cx="6096000" cy="1854200"/>
        </p:xfrm>
        <a:graphic>
          <a:graphicData uri="http://schemas.openxmlformats.org/drawingml/2006/table">
            <a:tbl>
              <a:tblPr firstRow="1" lastRow="1" lastCol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150894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9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83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9138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83978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Relativa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Infecção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46843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Possui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Possui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7420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98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227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63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1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3417-9CA2-4445-A74F-F6B7C4F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Probabilidade condicional</a:t>
                </a:r>
              </a:p>
              <a:p>
                <a:pPr lvl="1"/>
                <a:r>
                  <a:rPr lang="pt-BR" dirty="0"/>
                  <a:t>Preliminares via Exemplo</a:t>
                </a:r>
              </a:p>
              <a:p>
                <a:pPr lvl="2"/>
                <a:r>
                  <a:rPr lang="pt-BR" dirty="0"/>
                  <a:t>Probabilidade de um sujeito possuir infecção </a:t>
                </a:r>
                <a:r>
                  <a:rPr lang="pt-BR" b="1" dirty="0">
                    <a:solidFill>
                      <a:srgbClr val="FF0000"/>
                    </a:solidFill>
                  </a:rPr>
                  <a:t>SABENDO QUE</a:t>
                </a:r>
                <a:r>
                  <a:rPr lang="pt-BR" dirty="0"/>
                  <a:t> o resultado do teste é positivo?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infec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Resultado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+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Com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infec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Resultado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Resultado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+</m:t>
                        </m:r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Com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infec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Resultado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 +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0.30</m:t>
                        </m:r>
                      </m:num>
                      <m:den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0.40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=0.75=75%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CF8746-B2C8-3543-802B-4D6FE1114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35B90-26B2-394E-A40F-833881F69A5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599136"/>
          <a:ext cx="6096000" cy="1854200"/>
        </p:xfrm>
        <a:graphic>
          <a:graphicData uri="http://schemas.openxmlformats.org/drawingml/2006/table">
            <a:tbl>
              <a:tblPr firstRow="1" lastRow="1" lastCol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150894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9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83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91389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839782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 Relativa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Infecção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46843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Possui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Possui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7420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do Teste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98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227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63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6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29C2E-994D-9047-8EB6-FB60E828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C1D1300-E0E8-204A-AEC8-C4E79D1FB3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Probabilidade condicional</a:t>
                </a:r>
              </a:p>
              <a:p>
                <a:pPr lvl="1"/>
                <a:r>
                  <a:rPr lang="pt-BR" dirty="0"/>
                  <a:t>Definições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 i="0" smtClean="0">
                                <a:latin typeface="Cambria Math" panose="02040503050406030204" pitchFamily="18" charset="0"/>
                              </a:rPr>
                              <m:t> ∩ </m:t>
                            </m:r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den>
                    </m:f>
                    <m:r>
                      <a:rPr lang="pt-BR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Logo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Teorema da multiplicação de probabilidades</a:t>
                </a:r>
              </a:p>
              <a:p>
                <a:pPr lvl="4"/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pt-BR" dirty="0"/>
                  <a:t> formam uma </a:t>
                </a:r>
                <a:r>
                  <a:rPr lang="pt-BR" b="1" dirty="0">
                    <a:solidFill>
                      <a:srgbClr val="FF0000"/>
                    </a:solidFill>
                  </a:rPr>
                  <a:t>decomposição completa</a:t>
                </a:r>
                <a:r>
                  <a:rPr lang="pt-BR" b="1" dirty="0"/>
                  <a:t> </a:t>
                </a:r>
                <a:r>
                  <a:rPr lang="pt-BR" dirty="0"/>
                  <a:t>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Lei da probabilidade total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C1D1300-E0E8-204A-AEC8-C4E79D1FB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76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26CD8-701F-6843-A6AF-E0D708C2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6D85C-3979-3848-9CA4-5C854A85D2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129484-478E-1344-A233-FDD40B938E92}"/>
              </a:ext>
            </a:extLst>
          </p:cNvPr>
          <p:cNvSpPr/>
          <p:nvPr/>
        </p:nvSpPr>
        <p:spPr>
          <a:xfrm>
            <a:off x="1763688" y="2492896"/>
            <a:ext cx="5616624" cy="3024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F2DF03-49FD-734D-94C0-4413286A7594}"/>
              </a:ext>
            </a:extLst>
          </p:cNvPr>
          <p:cNvSpPr/>
          <p:nvPr/>
        </p:nvSpPr>
        <p:spPr>
          <a:xfrm>
            <a:off x="2123728" y="2819128"/>
            <a:ext cx="3528392" cy="2266055"/>
          </a:xfrm>
          <a:prstGeom prst="ellipse">
            <a:avLst/>
          </a:prstGeom>
          <a:solidFill>
            <a:schemeClr val="accent1">
              <a:alpha val="52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F41B2C-E31B-1B4B-83CF-419FD4331E67}"/>
              </a:ext>
            </a:extLst>
          </p:cNvPr>
          <p:cNvSpPr/>
          <p:nvPr/>
        </p:nvSpPr>
        <p:spPr>
          <a:xfrm>
            <a:off x="3635896" y="2819129"/>
            <a:ext cx="3528392" cy="2266054"/>
          </a:xfrm>
          <a:prstGeom prst="ellipse">
            <a:avLst/>
          </a:prstGeom>
          <a:solidFill>
            <a:schemeClr val="accent1">
              <a:alpha val="52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FA3E9E-9F4F-6D4F-AAA0-D2C66F1B567A}"/>
                  </a:ext>
                </a:extLst>
              </p:cNvPr>
              <p:cNvSpPr txBox="1"/>
              <p:nvPr/>
            </p:nvSpPr>
            <p:spPr>
              <a:xfrm>
                <a:off x="6974432" y="2492896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FA3E9E-9F4F-6D4F-AAA0-D2C66F1B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32" y="2492896"/>
                <a:ext cx="4058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DD7FC0-D4D7-A14B-8005-536D02992018}"/>
                  </a:ext>
                </a:extLst>
              </p:cNvPr>
              <p:cNvSpPr txBox="1"/>
              <p:nvPr/>
            </p:nvSpPr>
            <p:spPr>
              <a:xfrm>
                <a:off x="2670991" y="3767489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DD7FC0-D4D7-A14B-8005-536D02992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91" y="3767489"/>
                <a:ext cx="3969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B3EB6D3-1025-E445-B41E-120FA75324F3}"/>
                  </a:ext>
                </a:extLst>
              </p:cNvPr>
              <p:cNvSpPr txBox="1"/>
              <p:nvPr/>
            </p:nvSpPr>
            <p:spPr>
              <a:xfrm>
                <a:off x="6271456" y="3767489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B3EB6D3-1025-E445-B41E-120FA7532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6" y="3767489"/>
                <a:ext cx="405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438B511-7272-1049-BAEB-D2694E4E149C}"/>
                  </a:ext>
                </a:extLst>
              </p:cNvPr>
              <p:cNvSpPr txBox="1"/>
              <p:nvPr/>
            </p:nvSpPr>
            <p:spPr>
              <a:xfrm>
                <a:off x="2446202" y="5754369"/>
                <a:ext cx="813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438B511-7272-1049-BAEB-D2694E4E1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02" y="5754369"/>
                <a:ext cx="8134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FB099EA-7261-FC4D-84CC-CAE9CE86BB48}"/>
                  </a:ext>
                </a:extLst>
              </p:cNvPr>
              <p:cNvSpPr txBox="1"/>
              <p:nvPr/>
            </p:nvSpPr>
            <p:spPr>
              <a:xfrm>
                <a:off x="4165254" y="5754369"/>
                <a:ext cx="813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FB099EA-7261-FC4D-84CC-CAE9CE86B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54" y="5754369"/>
                <a:ext cx="8134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C7EE2C5-61CD-F24D-8497-457D4A14C4F0}"/>
                  </a:ext>
                </a:extLst>
              </p:cNvPr>
              <p:cNvSpPr txBox="1"/>
              <p:nvPr/>
            </p:nvSpPr>
            <p:spPr>
              <a:xfrm>
                <a:off x="5652120" y="5754369"/>
                <a:ext cx="822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C7EE2C5-61CD-F24D-8497-457D4A14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754369"/>
                <a:ext cx="8222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8CDE5E6C-C4F9-CA4D-9998-47823F041639}"/>
              </a:ext>
            </a:extLst>
          </p:cNvPr>
          <p:cNvCxnSpPr>
            <a:stCxn id="11" idx="0"/>
          </p:cNvCxnSpPr>
          <p:nvPr/>
        </p:nvCxnSpPr>
        <p:spPr>
          <a:xfrm flipV="1">
            <a:off x="2852948" y="4581128"/>
            <a:ext cx="406746" cy="117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DA3FFB4-9755-0043-9BBC-BCA9372B455D}"/>
              </a:ext>
            </a:extLst>
          </p:cNvPr>
          <p:cNvCxnSpPr>
            <a:cxnSpLocks/>
          </p:cNvCxnSpPr>
          <p:nvPr/>
        </p:nvCxnSpPr>
        <p:spPr>
          <a:xfrm flipV="1">
            <a:off x="4568489" y="4628997"/>
            <a:ext cx="3511" cy="1122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C352364-B91A-744E-8BD1-ACC155FD2F84}"/>
              </a:ext>
            </a:extLst>
          </p:cNvPr>
          <p:cNvCxnSpPr>
            <a:cxnSpLocks/>
          </p:cNvCxnSpPr>
          <p:nvPr/>
        </p:nvCxnSpPr>
        <p:spPr>
          <a:xfrm flipH="1" flipV="1">
            <a:off x="5809498" y="4628997"/>
            <a:ext cx="258152" cy="1122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62DA719-695D-EF47-9E14-354DB330393A}"/>
                  </a:ext>
                </a:extLst>
              </p:cNvPr>
              <p:cNvSpPr txBox="1"/>
              <p:nvPr/>
            </p:nvSpPr>
            <p:spPr>
              <a:xfrm>
                <a:off x="3966802" y="3767489"/>
                <a:ext cx="39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62DA719-695D-EF47-9E14-354DB3303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02" y="3767489"/>
                <a:ext cx="3969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449F573-4A4C-7F4B-9496-77B171566A61}"/>
                  </a:ext>
                </a:extLst>
              </p:cNvPr>
              <p:cNvSpPr txBox="1"/>
              <p:nvPr/>
            </p:nvSpPr>
            <p:spPr>
              <a:xfrm>
                <a:off x="4804973" y="3767489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449F573-4A4C-7F4B-9496-77B17156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73" y="3767489"/>
                <a:ext cx="4058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7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E444F-537A-3240-A1DC-45952A98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458C51-03A4-1948-8522-B1513F1C3C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r>
              <a:rPr lang="pt-BR" dirty="0"/>
              <a:t>Probabilidade condicional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3F9F3B-5DCC-DD42-818E-E17A74431B0C}"/>
              </a:ext>
            </a:extLst>
          </p:cNvPr>
          <p:cNvSpPr/>
          <p:nvPr/>
        </p:nvSpPr>
        <p:spPr>
          <a:xfrm>
            <a:off x="3851920" y="2636135"/>
            <a:ext cx="1440160" cy="3669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9CD559-5179-7640-8EA5-DC2740650FCD}"/>
              </a:ext>
            </a:extLst>
          </p:cNvPr>
          <p:cNvSpPr/>
          <p:nvPr/>
        </p:nvSpPr>
        <p:spPr>
          <a:xfrm>
            <a:off x="5292080" y="2636136"/>
            <a:ext cx="1656184" cy="12241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5B74178-1D44-DF40-9B54-A07FDDD2E880}"/>
              </a:ext>
            </a:extLst>
          </p:cNvPr>
          <p:cNvSpPr/>
          <p:nvPr/>
        </p:nvSpPr>
        <p:spPr>
          <a:xfrm>
            <a:off x="5292080" y="3856959"/>
            <a:ext cx="1656184" cy="1224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2041E38-ED76-E749-BAB8-4FA6CE8DF293}"/>
              </a:ext>
            </a:extLst>
          </p:cNvPr>
          <p:cNvSpPr/>
          <p:nvPr/>
        </p:nvSpPr>
        <p:spPr>
          <a:xfrm>
            <a:off x="5292080" y="5081095"/>
            <a:ext cx="1656184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10B69E7-2BA0-4348-BF26-7FAEDE55025E}"/>
              </a:ext>
            </a:extLst>
          </p:cNvPr>
          <p:cNvSpPr/>
          <p:nvPr/>
        </p:nvSpPr>
        <p:spPr>
          <a:xfrm>
            <a:off x="2195736" y="2636136"/>
            <a:ext cx="165618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2C45B5C-CF16-0C4D-AEE4-2C5B9097A55D}"/>
              </a:ext>
            </a:extLst>
          </p:cNvPr>
          <p:cNvSpPr/>
          <p:nvPr/>
        </p:nvSpPr>
        <p:spPr>
          <a:xfrm>
            <a:off x="2195736" y="3856959"/>
            <a:ext cx="1656184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22F29DC-0B99-5643-9C40-FE9B6D8C4EF4}"/>
              </a:ext>
            </a:extLst>
          </p:cNvPr>
          <p:cNvSpPr/>
          <p:nvPr/>
        </p:nvSpPr>
        <p:spPr>
          <a:xfrm>
            <a:off x="2195736" y="5081095"/>
            <a:ext cx="1656184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924E7897-93F8-9640-99AC-9C1C934A3653}"/>
                  </a:ext>
                </a:extLst>
              </p:cNvPr>
              <p:cNvSpPr/>
              <p:nvPr/>
            </p:nvSpPr>
            <p:spPr>
              <a:xfrm>
                <a:off x="2216493" y="2652025"/>
                <a:ext cx="496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924E7897-93F8-9640-99AC-9C1C934A3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93" y="2652025"/>
                <a:ext cx="49667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FD362CB-9115-204A-93F6-E5C1E4A27A19}"/>
                  </a:ext>
                </a:extLst>
              </p:cNvPr>
              <p:cNvSpPr/>
              <p:nvPr/>
            </p:nvSpPr>
            <p:spPr>
              <a:xfrm>
                <a:off x="2216493" y="3871940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FD362CB-9115-204A-93F6-E5C1E4A27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93" y="3871940"/>
                <a:ext cx="5019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09A943A-E302-F040-A536-57069AD20E00}"/>
                  </a:ext>
                </a:extLst>
              </p:cNvPr>
              <p:cNvSpPr/>
              <p:nvPr/>
            </p:nvSpPr>
            <p:spPr>
              <a:xfrm>
                <a:off x="2222104" y="5079066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09A943A-E302-F040-A536-57069AD20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04" y="5079066"/>
                <a:ext cx="5019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34F2F65-B94E-0E4E-A347-341A7AAC9076}"/>
                  </a:ext>
                </a:extLst>
              </p:cNvPr>
              <p:cNvSpPr/>
              <p:nvPr/>
            </p:nvSpPr>
            <p:spPr>
              <a:xfrm>
                <a:off x="6451590" y="2703165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34F2F65-B94E-0E4E-A347-341A7AAC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90" y="2703165"/>
                <a:ext cx="501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77244B6-5329-D845-90C2-91CC72A8AA68}"/>
                  </a:ext>
                </a:extLst>
              </p:cNvPr>
              <p:cNvSpPr/>
              <p:nvPr/>
            </p:nvSpPr>
            <p:spPr>
              <a:xfrm>
                <a:off x="6451590" y="3923080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77244B6-5329-D845-90C2-91CC72A8A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90" y="3923080"/>
                <a:ext cx="501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9936890-6F78-8A47-BEE1-A39011EDC1EC}"/>
                  </a:ext>
                </a:extLst>
              </p:cNvPr>
              <p:cNvSpPr/>
              <p:nvPr/>
            </p:nvSpPr>
            <p:spPr>
              <a:xfrm>
                <a:off x="6457201" y="5130206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9936890-6F78-8A47-BEE1-A39011EDC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201" y="5130206"/>
                <a:ext cx="501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81D3834-29E5-374B-8B4C-A714ABD7A0A3}"/>
                  </a:ext>
                </a:extLst>
              </p:cNvPr>
              <p:cNvSpPr/>
              <p:nvPr/>
            </p:nvSpPr>
            <p:spPr>
              <a:xfrm>
                <a:off x="3853629" y="2652025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81D3834-29E5-374B-8B4C-A714ABD7A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629" y="2652025"/>
                <a:ext cx="501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4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E444F-537A-3240-A1DC-45952A98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458C51-03A4-1948-8522-B1513F1C3C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r>
              <a:rPr lang="pt-BR" dirty="0"/>
              <a:t>Probabilidade condicional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3F9F3B-5DCC-DD42-818E-E17A74431B0C}"/>
              </a:ext>
            </a:extLst>
          </p:cNvPr>
          <p:cNvSpPr/>
          <p:nvPr/>
        </p:nvSpPr>
        <p:spPr>
          <a:xfrm>
            <a:off x="3851920" y="2636135"/>
            <a:ext cx="1440160" cy="3669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9CD559-5179-7640-8EA5-DC2740650FCD}"/>
              </a:ext>
            </a:extLst>
          </p:cNvPr>
          <p:cNvSpPr/>
          <p:nvPr/>
        </p:nvSpPr>
        <p:spPr>
          <a:xfrm>
            <a:off x="5292080" y="2636136"/>
            <a:ext cx="1656184" cy="12241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5B74178-1D44-DF40-9B54-A07FDDD2E880}"/>
              </a:ext>
            </a:extLst>
          </p:cNvPr>
          <p:cNvSpPr/>
          <p:nvPr/>
        </p:nvSpPr>
        <p:spPr>
          <a:xfrm>
            <a:off x="5292080" y="3856959"/>
            <a:ext cx="1656184" cy="1224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2041E38-ED76-E749-BAB8-4FA6CE8DF293}"/>
              </a:ext>
            </a:extLst>
          </p:cNvPr>
          <p:cNvSpPr/>
          <p:nvPr/>
        </p:nvSpPr>
        <p:spPr>
          <a:xfrm>
            <a:off x="5292080" y="5081095"/>
            <a:ext cx="1656184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10B69E7-2BA0-4348-BF26-7FAEDE55025E}"/>
              </a:ext>
            </a:extLst>
          </p:cNvPr>
          <p:cNvSpPr/>
          <p:nvPr/>
        </p:nvSpPr>
        <p:spPr>
          <a:xfrm>
            <a:off x="2195736" y="2636136"/>
            <a:ext cx="165618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2C45B5C-CF16-0C4D-AEE4-2C5B9097A55D}"/>
              </a:ext>
            </a:extLst>
          </p:cNvPr>
          <p:cNvSpPr/>
          <p:nvPr/>
        </p:nvSpPr>
        <p:spPr>
          <a:xfrm>
            <a:off x="2195736" y="3856959"/>
            <a:ext cx="1656184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22F29DC-0B99-5643-9C40-FE9B6D8C4EF4}"/>
              </a:ext>
            </a:extLst>
          </p:cNvPr>
          <p:cNvSpPr/>
          <p:nvPr/>
        </p:nvSpPr>
        <p:spPr>
          <a:xfrm>
            <a:off x="2195736" y="5081095"/>
            <a:ext cx="1656184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924E7897-93F8-9640-99AC-9C1C934A3653}"/>
                  </a:ext>
                </a:extLst>
              </p:cNvPr>
              <p:cNvSpPr/>
              <p:nvPr/>
            </p:nvSpPr>
            <p:spPr>
              <a:xfrm>
                <a:off x="2216493" y="2652025"/>
                <a:ext cx="496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924E7897-93F8-9640-99AC-9C1C934A3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93" y="2652025"/>
                <a:ext cx="4966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FD362CB-9115-204A-93F6-E5C1E4A27A19}"/>
                  </a:ext>
                </a:extLst>
              </p:cNvPr>
              <p:cNvSpPr/>
              <p:nvPr/>
            </p:nvSpPr>
            <p:spPr>
              <a:xfrm>
                <a:off x="2216493" y="3871940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FD362CB-9115-204A-93F6-E5C1E4A27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93" y="3871940"/>
                <a:ext cx="5019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09A943A-E302-F040-A536-57069AD20E00}"/>
                  </a:ext>
                </a:extLst>
              </p:cNvPr>
              <p:cNvSpPr/>
              <p:nvPr/>
            </p:nvSpPr>
            <p:spPr>
              <a:xfrm>
                <a:off x="2222104" y="5079066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09A943A-E302-F040-A536-57069AD20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04" y="5079066"/>
                <a:ext cx="501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34F2F65-B94E-0E4E-A347-341A7AAC9076}"/>
                  </a:ext>
                </a:extLst>
              </p:cNvPr>
              <p:cNvSpPr/>
              <p:nvPr/>
            </p:nvSpPr>
            <p:spPr>
              <a:xfrm>
                <a:off x="6451590" y="2703165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34F2F65-B94E-0E4E-A347-341A7AAC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90" y="2703165"/>
                <a:ext cx="501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77244B6-5329-D845-90C2-91CC72A8AA68}"/>
                  </a:ext>
                </a:extLst>
              </p:cNvPr>
              <p:cNvSpPr/>
              <p:nvPr/>
            </p:nvSpPr>
            <p:spPr>
              <a:xfrm>
                <a:off x="6451590" y="3923080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77244B6-5329-D845-90C2-91CC72A8A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90" y="3923080"/>
                <a:ext cx="501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9936890-6F78-8A47-BEE1-A39011EDC1EC}"/>
                  </a:ext>
                </a:extLst>
              </p:cNvPr>
              <p:cNvSpPr/>
              <p:nvPr/>
            </p:nvSpPr>
            <p:spPr>
              <a:xfrm>
                <a:off x="6457201" y="5130206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9936890-6F78-8A47-BEE1-A39011EDC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201" y="5130206"/>
                <a:ext cx="501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81D3834-29E5-374B-8B4C-A714ABD7A0A3}"/>
                  </a:ext>
                </a:extLst>
              </p:cNvPr>
              <p:cNvSpPr/>
              <p:nvPr/>
            </p:nvSpPr>
            <p:spPr>
              <a:xfrm>
                <a:off x="3853629" y="2652025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81D3834-29E5-374B-8B4C-A714ABD7A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629" y="2652025"/>
                <a:ext cx="5019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64915D5B-3D4B-CC43-BF27-A9C529CF46B1}"/>
              </a:ext>
            </a:extLst>
          </p:cNvPr>
          <p:cNvSpPr/>
          <p:nvPr/>
        </p:nvSpPr>
        <p:spPr>
          <a:xfrm>
            <a:off x="3023828" y="3140968"/>
            <a:ext cx="3096344" cy="2736304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38EE8D9-D132-6E47-9D5D-5BE55E8FC7F5}"/>
                  </a:ext>
                </a:extLst>
              </p:cNvPr>
              <p:cNvSpPr/>
              <p:nvPr/>
            </p:nvSpPr>
            <p:spPr>
              <a:xfrm>
                <a:off x="4338809" y="4284361"/>
                <a:ext cx="405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38EE8D9-D132-6E47-9D5D-5BE55E8F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09" y="4284361"/>
                <a:ext cx="4056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21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dirty="0"/>
                  <a:t>Sim, dos modelos bayesianos</a:t>
                </a:r>
              </a:p>
              <a:p>
                <a:pPr lvl="1"/>
                <a:r>
                  <a:rPr lang="pt-BR" dirty="0"/>
                  <a:t>Reconhecimento de padrões, </a:t>
                </a:r>
                <a:r>
                  <a:rPr lang="pt-BR" i="1" dirty="0" err="1"/>
                  <a:t>machine</a:t>
                </a:r>
                <a:r>
                  <a:rPr lang="pt-BR" i="1" dirty="0"/>
                  <a:t> </a:t>
                </a:r>
                <a:r>
                  <a:rPr lang="pt-BR" i="1" dirty="0" err="1"/>
                  <a:t>learning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Conexão entre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Apenas usando probabilidade condicional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913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dirty="0"/>
                  <a:t>Consequência natural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pt-BR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pt-BR" dirty="0"/>
                  <a:t> ☞ decomposição completa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∀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pPr lvl="4"/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☞ probabilidade a priori (Conhecimento prévio)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☞ probabilidades do modelo</a:t>
                </a:r>
              </a:p>
              <a:p>
                <a:pPr lvl="4"/>
                <a:r>
                  <a:rPr lang="pt-BR" dirty="0"/>
                  <a:t>Treinado de alguma forma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pt-BR" dirty="0"/>
                  <a:t> ☞ probabilidade a posteriori (meu interesse)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74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Considere que o Timão tem 2 trajes completos para jogos oficiais (o oficial –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i="1" dirty="0"/>
                  <a:t> – e o reversa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i="1" dirty="0"/>
                  <a:t>).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Os jogos ganhos são eventos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Derrotas e empates são eventos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4"/>
                <a:r>
                  <a:rPr lang="pt-BR" i="1" dirty="0" err="1"/>
                  <a:t>Prob</a:t>
                </a:r>
                <a:r>
                  <a:rPr lang="pt-BR" i="1" dirty="0"/>
                  <a:t>. de ganhar estando com a camisa oficial</a:t>
                </a:r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2"/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14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64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618A6-C0F7-1043-88E1-B2470846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CBDA1-38EC-5D43-945F-7D1868EC16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  <a:p>
            <a:pPr lvl="1"/>
            <a:r>
              <a:rPr lang="pt-BR" dirty="0"/>
              <a:t>Em todos os casos, há incertezas envolvidas.</a:t>
            </a:r>
          </a:p>
          <a:p>
            <a:pPr lvl="2"/>
            <a:r>
              <a:rPr lang="pt-BR" dirty="0"/>
              <a:t>Aleatoriedades (</a:t>
            </a:r>
            <a:r>
              <a:rPr lang="pt-BR" i="1" dirty="0" err="1"/>
              <a:t>randomness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Mas também a algumas certezas</a:t>
            </a:r>
          </a:p>
          <a:p>
            <a:pPr lvl="2"/>
            <a:r>
              <a:rPr lang="pt-BR" dirty="0"/>
              <a:t>Se o Timão é um grande vencedor, há muita chance de continuar vencedor!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073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Considere que o Timão tem 2 trajes completos para jogos oficiais (o oficial –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i="1" dirty="0"/>
                  <a:t> – e o reversa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i="1" dirty="0"/>
                  <a:t>).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Os jogos ganhos são eventos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Derrotas e empates são eventos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4"/>
                <a:r>
                  <a:rPr lang="pt-BR" i="1" dirty="0" err="1"/>
                  <a:t>Prob</a:t>
                </a:r>
                <a:r>
                  <a:rPr lang="pt-BR" i="1" dirty="0"/>
                  <a:t>. de ganhar estando com a camisa reserva</a:t>
                </a:r>
              </a:p>
              <a:p>
                <a:pPr lvl="2"/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1402" b="-5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93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ganhar?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18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ganhar?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974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ganhar E estar vestindo a camisa oficial?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7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55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ganhar E estar vestindo a camisa oficial?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7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30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estar vestindo a camisa oficial em um jogo vitorioso?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429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estar vestindo a camisa oficial em um jogo vitorioso?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601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estar vestindo a camisa oficial em um jogo em que não venceu?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373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estar vestindo a camisa oficial em um jogo em que não venceu?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52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Teorema de </a:t>
                </a:r>
                <a:r>
                  <a:rPr lang="pt-BR" dirty="0" err="1"/>
                  <a:t>Bayes</a:t>
                </a:r>
                <a:endParaRPr lang="pt-BR" dirty="0"/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Em jogos,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t-BR" i="1" dirty="0"/>
              </a:p>
              <a:p>
                <a:pPr lvl="2"/>
                <a:r>
                  <a:rPr lang="pt-BR" i="1" dirty="0"/>
                  <a:t>Dadas as probabilidades condicionais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=0.8333</m:t>
                    </m:r>
                  </m:oMath>
                </a14:m>
                <a:r>
                  <a:rPr lang="pt-BR" b="0" i="1" dirty="0"/>
                  <a:t> ☞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pt-BR" b="0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0.4167</m:t>
                    </m:r>
                  </m:oMath>
                </a14:m>
                <a:r>
                  <a:rPr lang="pt-BR" i="1" dirty="0"/>
                  <a:t> ☞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Qual a probabilidade do timão estar vestindo a camisa oficial em um jogo em que não venceu?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7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B2F2B-974F-9B44-854A-27C92ACB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8C55B-D4D4-524B-8AB8-A5038D2BE6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Experimento aleatório</a:t>
            </a:r>
          </a:p>
          <a:p>
            <a:pPr lvl="1"/>
            <a:r>
              <a:rPr lang="pt-BR" dirty="0"/>
              <a:t>Podemos </a:t>
            </a:r>
            <a:r>
              <a:rPr lang="pt-BR" b="1" dirty="0">
                <a:solidFill>
                  <a:srgbClr val="FF0000"/>
                </a:solidFill>
              </a:rPr>
              <a:t>repeti-lo</a:t>
            </a:r>
            <a:r>
              <a:rPr lang="pt-BR" dirty="0"/>
              <a:t> quantas vezes quisermos</a:t>
            </a:r>
          </a:p>
          <a:p>
            <a:pPr lvl="2"/>
            <a:r>
              <a:rPr lang="pt-BR" dirty="0"/>
              <a:t>Nas </a:t>
            </a:r>
            <a:r>
              <a:rPr lang="pt-BR" b="1" dirty="0">
                <a:solidFill>
                  <a:srgbClr val="FF0000"/>
                </a:solidFill>
              </a:rPr>
              <a:t>mesmas condições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Resultado</a:t>
            </a:r>
            <a:r>
              <a:rPr lang="pt-BR" dirty="0"/>
              <a:t> conhecido </a:t>
            </a:r>
            <a:r>
              <a:rPr lang="pt-BR" b="1" dirty="0">
                <a:solidFill>
                  <a:srgbClr val="FF0000"/>
                </a:solidFill>
              </a:rPr>
              <a:t>APENAS ao final</a:t>
            </a:r>
            <a:r>
              <a:rPr lang="pt-BR" dirty="0"/>
              <a:t> de cada repetição/experimento</a:t>
            </a:r>
          </a:p>
        </p:txBody>
      </p:sp>
    </p:spTree>
    <p:extLst>
      <p:ext uri="{BB962C8B-B14F-4D97-AF65-F5344CB8AC3E}">
        <p14:creationId xmlns:p14="http://schemas.microsoft.com/office/powerpoint/2010/main" val="3650314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Independência entre eventos</a:t>
                </a:r>
              </a:p>
              <a:p>
                <a:pPr lvl="1"/>
                <a:r>
                  <a:rPr lang="pt-BR" dirty="0"/>
                  <a:t>Um evento depende ou não de outro!</a:t>
                </a:r>
              </a:p>
              <a:p>
                <a:pPr lvl="2"/>
                <a:r>
                  <a:rPr lang="pt-BR" dirty="0"/>
                  <a:t>A probabilidade de um evento não afeta a probabilidade de outro evento!</a:t>
                </a:r>
              </a:p>
              <a:p>
                <a:pPr lvl="2"/>
                <a:endParaRPr lang="pt-BR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/>
                  <a:t>Eventos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estocasticamente</a:t>
                </a:r>
                <a:r>
                  <a:rPr lang="pt-BR" dirty="0"/>
                  <a:t> independentes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935" b="-106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827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Independência entre eventos</a:t>
                </a:r>
              </a:p>
              <a:p>
                <a:pPr lvl="1"/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eventos mutuamente independentes</a:t>
                </a:r>
              </a:p>
              <a:p>
                <a:pPr lvl="2"/>
                <a:r>
                  <a:rPr lang="pt-BR" dirty="0"/>
                  <a:t>No sentido estocástico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BR" dirty="0"/>
                  <a:t>... qualquer subconjunto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eventos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):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… ∩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Se m=2 ☞ independência dois-a-dois</a:t>
                </a:r>
              </a:p>
              <a:p>
                <a:pPr lvl="2"/>
                <a:r>
                  <a:rPr lang="pt-BR" dirty="0"/>
                  <a:t>Independência “fraca”</a:t>
                </a:r>
              </a:p>
              <a:p>
                <a:pPr lvl="2"/>
                <a:r>
                  <a:rPr lang="pt-BR" dirty="0"/>
                  <a:t>Ideal: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520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Independência entre eventos</a:t>
                </a:r>
              </a:p>
              <a:p>
                <a:pPr lvl="1"/>
                <a:r>
                  <a:rPr lang="pt-BR" dirty="0"/>
                  <a:t>Aprendendo com exemplos</a:t>
                </a:r>
              </a:p>
              <a:p>
                <a:pPr lvl="2"/>
                <a:r>
                  <a:rPr lang="pt-BR" dirty="0"/>
                  <a:t>Urna com 4 bolas: 000, 011, 101, 110</a:t>
                </a:r>
              </a:p>
              <a:p>
                <a:pPr lvl="2"/>
                <a:r>
                  <a:rPr lang="pt-BR" dirty="0"/>
                  <a:t>Eventos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: primeiro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: segundo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: terceiro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=1/8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Os três eventos não são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estocasticamente</a:t>
                </a:r>
                <a:r>
                  <a:rPr lang="pt-BR" dirty="0"/>
                  <a:t> independentes</a:t>
                </a:r>
              </a:p>
              <a:p>
                <a:pPr lvl="4"/>
                <a:r>
                  <a:rPr lang="pt-BR" dirty="0"/>
                  <a:t>Não existe uma bola 111!</a:t>
                </a:r>
              </a:p>
              <a:p>
                <a:pPr lvl="4"/>
                <a:r>
                  <a:rPr lang="pt-BR" dirty="0"/>
                  <a:t>Parece pegadinha mas não é!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65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E40EF-181E-FC47-8FB9-AFD689B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condicional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Independência entre eventos</a:t>
                </a:r>
              </a:p>
              <a:p>
                <a:pPr lvl="1"/>
                <a:r>
                  <a:rPr lang="pt-BR" dirty="0"/>
                  <a:t>Aprendendo com exemplos</a:t>
                </a:r>
              </a:p>
              <a:p>
                <a:pPr lvl="2"/>
                <a:r>
                  <a:rPr lang="pt-BR" dirty="0"/>
                  <a:t>Urna com 4 bolas: 000, 011, 101, 110</a:t>
                </a:r>
              </a:p>
              <a:p>
                <a:pPr lvl="2"/>
                <a:r>
                  <a:rPr lang="pt-BR" dirty="0"/>
                  <a:t>Eventos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: primeiro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: segundo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: terceiro dígito da bola é 1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)=1/2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Mas são independentes dois a dois?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5300EB-F680-CE47-A320-8F91CE94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4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B2F2B-974F-9B44-854A-27C92ACB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F8C55B-D4D4-524B-8AB8-A5038D2BE6A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Experimento aleatório</a:t>
                </a:r>
              </a:p>
              <a:p>
                <a:pPr lvl="1"/>
                <a:r>
                  <a:rPr lang="pt-BR" dirty="0"/>
                  <a:t>Cada resultado ☞ </a:t>
                </a:r>
                <a:r>
                  <a:rPr lang="pt-BR" b="1" dirty="0">
                    <a:solidFill>
                      <a:srgbClr val="FF0000"/>
                    </a:solidFill>
                  </a:rPr>
                  <a:t>Evento simples</a:t>
                </a:r>
                <a:r>
                  <a:rPr lang="pt-B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 err="1"/>
                  <a:t>i-ésimo</a:t>
                </a:r>
                <a:r>
                  <a:rPr lang="pt-BR" dirty="0"/>
                  <a:t> evento/resultado</a:t>
                </a:r>
              </a:p>
              <a:p>
                <a:pPr lvl="1"/>
                <a:r>
                  <a:rPr lang="pt-BR" dirty="0"/>
                  <a:t>Todos os eventos possíveis do experimento ☞ </a:t>
                </a:r>
                <a:r>
                  <a:rPr lang="pt-BR" b="1" dirty="0">
                    <a:solidFill>
                      <a:srgbClr val="FF0000"/>
                    </a:solidFill>
                  </a:rPr>
                  <a:t>Espaço amostral</a:t>
                </a:r>
                <a:r>
                  <a:rPr lang="pt-BR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⋯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Agrupamento de alguns eventos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pt-BR" dirty="0"/>
                  <a:t>)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  <a:p>
                <a:pPr lvl="2"/>
                <a:r>
                  <a:rPr lang="pt-BR" i="1" dirty="0"/>
                  <a:t>Exemplo: todos os números pares</a:t>
                </a:r>
                <a:endParaRPr lang="pt-BR" dirty="0"/>
              </a:p>
              <a:p>
                <a:pPr lvl="1"/>
                <a:r>
                  <a:rPr lang="pt-BR" dirty="0"/>
                  <a:t>Complementar de eventos de 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Evento </a:t>
                </a:r>
                <a:r>
                  <a:rPr lang="pt-BR" dirty="0" err="1"/>
                  <a:t>não-A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F8C55B-D4D4-524B-8AB8-A5038D2BE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3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B2F2B-974F-9B44-854A-27C92ACB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F8C55B-D4D4-524B-8AB8-A5038D2BE6A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Experimento aleatório</a:t>
                </a:r>
              </a:p>
              <a:p>
                <a:pPr lvl="1"/>
                <a:r>
                  <a:rPr lang="pt-BR" dirty="0"/>
                  <a:t>Exemplo – Resultados do lançamento de um dado</a:t>
                </a:r>
              </a:p>
              <a:p>
                <a:pPr lvl="2"/>
                <a:r>
                  <a:rPr lang="pt-BR" dirty="0"/>
                  <a:t>Eventos possíveis = 1, 2, 3, 4, 5, 6</a:t>
                </a:r>
              </a:p>
              <a:p>
                <a:pPr lvl="2"/>
                <a:r>
                  <a:rPr lang="pt-BR" dirty="0"/>
                  <a:t>Espaço amostral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2, 3, 4, 5, 6</m:t>
                        </m:r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Um subespaço amostral: todos os pares = 2, 4, 6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2, 4, 6</m:t>
                        </m:r>
                      </m:e>
                    </m:d>
                  </m:oMath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/>
                  <a:t>Outro subespaço amostral: todos os não-pares = 2, 4, 6</a:t>
                </a:r>
              </a:p>
              <a:p>
                <a:pPr lvl="3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1, 3, 5</m:t>
                        </m:r>
                      </m:e>
                    </m:d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Observe que o complemento é feito 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F8C55B-D4D4-524B-8AB8-A5038D2BE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9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1A891-D9A6-494C-B04D-465A055B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79B523-3268-8A4E-B337-DBD49727E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Espaço amostral</a:t>
                </a:r>
              </a:p>
              <a:p>
                <a:pPr lvl="1"/>
                <a:r>
                  <a:rPr lang="pt-BR" dirty="0"/>
                  <a:t>Evento impossível</a:t>
                </a:r>
              </a:p>
              <a:p>
                <a:pPr lvl="2"/>
                <a:r>
                  <a:rPr lang="pt-BR" dirty="0"/>
                  <a:t>{} ou </a:t>
                </a:r>
                <a14:m>
                  <m:oMath xmlns:m="http://schemas.openxmlformats.org/officeDocument/2006/math"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Operações</a:t>
                </a:r>
              </a:p>
              <a:p>
                <a:pPr lvl="2"/>
                <a:r>
                  <a:rPr lang="pt-BR" dirty="0"/>
                  <a:t>Teoria de conjuntos</a:t>
                </a:r>
              </a:p>
              <a:p>
                <a:pPr lvl="3"/>
                <a:r>
                  <a:rPr lang="pt-BR" dirty="0"/>
                  <a:t>União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 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), Intersecção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 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Subconjunto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Complementar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Diagrama de </a:t>
                </a:r>
                <a:r>
                  <a:rPr lang="pt-BR" dirty="0" err="1"/>
                  <a:t>Venn</a:t>
                </a:r>
                <a:endParaRPr lang="pt-BR" dirty="0"/>
              </a:p>
              <a:p>
                <a:pPr lvl="3"/>
                <a:r>
                  <a:rPr lang="pt-BR" dirty="0"/>
                  <a:t>Representação pictográfica das operações com conjuntos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79B523-3268-8A4E-B337-DBD49727E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91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1A891-D9A6-494C-B04D-465A055B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9B523-3268-8A4E-B337-DBD49727E7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Espaço amostral</a:t>
            </a:r>
          </a:p>
          <a:p>
            <a:pPr lvl="1"/>
            <a:r>
              <a:rPr lang="pt-BR" dirty="0"/>
              <a:t>Operações</a:t>
            </a:r>
          </a:p>
          <a:p>
            <a:pPr lvl="2"/>
            <a:r>
              <a:rPr lang="pt-BR" dirty="0"/>
              <a:t>Diagrama de </a:t>
            </a:r>
            <a:r>
              <a:rPr lang="pt-BR" dirty="0" err="1"/>
              <a:t>Venn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6E5F62-72C2-B84B-81A2-AE8BDD49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19" y="3068960"/>
            <a:ext cx="5486400" cy="1841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8607E1-7BC9-7F42-A8FF-A922A01E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69" y="4912568"/>
            <a:ext cx="54991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3457F12-FCA9-454A-8B2D-57A7B34B44AA}"/>
                  </a:ext>
                </a:extLst>
              </p:cNvPr>
              <p:cNvSpPr txBox="1"/>
              <p:nvPr/>
            </p:nvSpPr>
            <p:spPr>
              <a:xfrm>
                <a:off x="1907704" y="4603217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3457F12-FCA9-454A-8B2D-57A7B34B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603217"/>
                <a:ext cx="221214" cy="276999"/>
              </a:xfrm>
              <a:prstGeom prst="rect">
                <a:avLst/>
              </a:prstGeom>
              <a:blipFill>
                <a:blip r:embed="rId4"/>
                <a:stretch>
                  <a:fillRect l="-15789" r="-15789" b="-4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3DD6B-C994-9340-9EB6-B14622C750AB}"/>
                  </a:ext>
                </a:extLst>
              </p:cNvPr>
              <p:cNvSpPr txBox="1"/>
              <p:nvPr/>
            </p:nvSpPr>
            <p:spPr>
              <a:xfrm>
                <a:off x="4644081" y="460321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03DD6B-C994-9340-9EB6-B14622C7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81" y="4603216"/>
                <a:ext cx="221214" cy="276999"/>
              </a:xfrm>
              <a:prstGeom prst="rect">
                <a:avLst/>
              </a:prstGeom>
              <a:blipFill>
                <a:blip r:embed="rId5"/>
                <a:stretch>
                  <a:fillRect l="-22222" r="-16667" b="-4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0AD4927-71A4-2B40-81E4-5733572BF35C}"/>
                  </a:ext>
                </a:extLst>
              </p:cNvPr>
              <p:cNvSpPr txBox="1"/>
              <p:nvPr/>
            </p:nvSpPr>
            <p:spPr>
              <a:xfrm>
                <a:off x="1907704" y="6461089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0AD4927-71A4-2B40-81E4-5733572B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6461089"/>
                <a:ext cx="221214" cy="276999"/>
              </a:xfrm>
              <a:prstGeom prst="rect">
                <a:avLst/>
              </a:prstGeom>
              <a:blipFill>
                <a:blip r:embed="rId6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992502E-A8F1-9D4F-9ADF-823C97900793}"/>
                  </a:ext>
                </a:extLst>
              </p:cNvPr>
              <p:cNvSpPr txBox="1"/>
              <p:nvPr/>
            </p:nvSpPr>
            <p:spPr>
              <a:xfrm>
                <a:off x="4644081" y="6422848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992502E-A8F1-9D4F-9ADF-823C97900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81" y="6422848"/>
                <a:ext cx="221214" cy="276999"/>
              </a:xfrm>
              <a:prstGeom prst="rect">
                <a:avLst/>
              </a:prstGeom>
              <a:blipFill>
                <a:blip r:embed="rId7"/>
                <a:stretch>
                  <a:fillRect l="-22222" r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6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1A891-D9A6-494C-B04D-465A055B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79B523-3268-8A4E-B337-DBD49727E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Espaço amostral</a:t>
                </a:r>
              </a:p>
              <a:p>
                <a:pPr lvl="1"/>
                <a:r>
                  <a:rPr lang="pt-BR" dirty="0"/>
                  <a:t>Algumas definições</a:t>
                </a:r>
              </a:p>
              <a:p>
                <a:pPr lvl="2"/>
                <a:r>
                  <a:rPr lang="pt-BR" dirty="0"/>
                  <a:t>Conjunto A e </a:t>
                </a:r>
                <a:r>
                  <a:rPr lang="pt-BR" dirty="0" err="1"/>
                  <a:t>B</a:t>
                </a:r>
                <a:r>
                  <a:rPr lang="pt-BR" dirty="0"/>
                  <a:t> são disjuntos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Múltiplos conjuntos são mutuamente disjuntos</a:t>
                </a:r>
              </a:p>
              <a:p>
                <a:pPr lvl="3"/>
                <a:r>
                  <a:rPr lang="pt-BR" dirty="0"/>
                  <a:t>São disjuntos dois-a-dois</a:t>
                </a:r>
              </a:p>
              <a:p>
                <a:pPr lvl="2"/>
                <a:r>
                  <a:rPr lang="pt-BR" dirty="0"/>
                  <a:t>Conjuntos formam uma decomposição completa se</a:t>
                </a:r>
              </a:p>
              <a:p>
                <a:pPr lvl="3"/>
                <a:r>
                  <a:rPr lang="pt-BR" dirty="0"/>
                  <a:t>São mutuamente disjuntos</a:t>
                </a:r>
              </a:p>
              <a:p>
                <a:pPr lvl="3"/>
                <a:r>
                  <a:rPr lang="pt-BR" dirty="0"/>
                  <a:t>Sua união é o espaço amostral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79B523-3268-8A4E-B337-DBD49727E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311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1714</TotalTime>
  <Words>2752</Words>
  <Application>Microsoft Macintosh PowerPoint</Application>
  <PresentationFormat>Apresentação na tela (4:3)</PresentationFormat>
  <Paragraphs>533</Paragraphs>
  <Slides>43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Calibri</vt:lpstr>
      <vt:lpstr>Cambria Math</vt:lpstr>
      <vt:lpstr>Constantia</vt:lpstr>
      <vt:lpstr>Tw Cen MT</vt:lpstr>
      <vt:lpstr>Wingdings</vt:lpstr>
      <vt:lpstr>Wingdings 2</vt:lpstr>
      <vt:lpstr>Mediano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  <vt:lpstr>Probabilidade condicional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155</cp:revision>
  <dcterms:created xsi:type="dcterms:W3CDTF">2010-07-26T15:10:49Z</dcterms:created>
  <dcterms:modified xsi:type="dcterms:W3CDTF">2021-04-19T21:16:14Z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