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05" autoAdjust="0"/>
  </p:normalViewPr>
  <p:slideViewPr>
    <p:cSldViewPr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Lembrar: às vezes atribui-se valores para variáveis quantitativas mas não há lógica em algumas situações: 1-homem, 2-mulheres: homem&lt;mulher, faz sentido?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1413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794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977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8784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4758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252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Marcelo de Oliveira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variáveis</a:t>
            </a:r>
          </a:p>
          <a:p>
            <a:pPr lvl="1"/>
            <a:r>
              <a:rPr lang="pt-BR" dirty="0"/>
              <a:t>Qualitativas</a:t>
            </a:r>
          </a:p>
          <a:p>
            <a:pPr lvl="2"/>
            <a:r>
              <a:rPr lang="pt-BR" dirty="0"/>
              <a:t>Seus valores não podem ser ordenados</a:t>
            </a:r>
          </a:p>
          <a:p>
            <a:pPr lvl="3"/>
            <a:r>
              <a:rPr lang="pt-BR" i="1" dirty="0"/>
              <a:t>Nome do time de futebol</a:t>
            </a:r>
          </a:p>
          <a:p>
            <a:pPr lvl="3"/>
            <a:r>
              <a:rPr lang="pt-BR" i="1" dirty="0"/>
              <a:t>Cor principal da camisa oficial do time</a:t>
            </a:r>
          </a:p>
          <a:p>
            <a:pPr lvl="3"/>
            <a:r>
              <a:rPr lang="pt-BR" i="1" dirty="0"/>
              <a:t>Sexo ou gênero do torcedor</a:t>
            </a:r>
            <a:endParaRPr lang="pt-BR" dirty="0"/>
          </a:p>
          <a:p>
            <a:pPr lvl="3"/>
            <a:endParaRPr lang="pt-BR" dirty="0"/>
          </a:p>
          <a:p>
            <a:pPr lvl="1"/>
            <a:r>
              <a:rPr lang="pt-BR" dirty="0"/>
              <a:t>Quantitativas</a:t>
            </a:r>
          </a:p>
          <a:p>
            <a:pPr lvl="2"/>
            <a:r>
              <a:rPr lang="pt-BR" dirty="0"/>
              <a:t>Quantidades mensuráveis e ordenáveis</a:t>
            </a:r>
          </a:p>
          <a:p>
            <a:pPr lvl="3"/>
            <a:r>
              <a:rPr lang="pt-BR" i="1" dirty="0"/>
              <a:t>Altura/peso dos torcedores</a:t>
            </a:r>
          </a:p>
          <a:p>
            <a:pPr lvl="3"/>
            <a:r>
              <a:rPr lang="pt-BR" i="1" dirty="0"/>
              <a:t>Nível de alegria com seu time (de 0 a 100%)</a:t>
            </a:r>
          </a:p>
        </p:txBody>
      </p:sp>
    </p:spTree>
    <p:extLst>
      <p:ext uri="{BB962C8B-B14F-4D97-AF65-F5344CB8AC3E}">
        <p14:creationId xmlns:p14="http://schemas.microsoft.com/office/powerpoint/2010/main" val="3192785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variáveis</a:t>
            </a:r>
          </a:p>
          <a:p>
            <a:pPr lvl="1"/>
            <a:r>
              <a:rPr lang="pt-BR" dirty="0"/>
              <a:t>Contínuas</a:t>
            </a:r>
          </a:p>
          <a:p>
            <a:pPr lvl="2"/>
            <a:r>
              <a:rPr lang="pt-BR" dirty="0" err="1"/>
              <a:t>S</a:t>
            </a:r>
            <a:r>
              <a:rPr lang="pt-BR" dirty="0"/>
              <a:t> contém infinitos valores</a:t>
            </a:r>
          </a:p>
          <a:p>
            <a:pPr lvl="3"/>
            <a:r>
              <a:rPr lang="pt-BR" dirty="0"/>
              <a:t>Mesmo variáveis como peso e idade podem assumir infinitos valores – infinitos dígitos depois da vírgula!</a:t>
            </a:r>
          </a:p>
          <a:p>
            <a:pPr lvl="3"/>
            <a:r>
              <a:rPr lang="pt-BR" i="1" dirty="0"/>
              <a:t>Peso(“Marcelo”) = 80,0000000000000000000001</a:t>
            </a:r>
          </a:p>
          <a:p>
            <a:pPr marL="1143000" lvl="3" indent="0">
              <a:buNone/>
            </a:pPr>
            <a:endParaRPr lang="pt-BR" dirty="0"/>
          </a:p>
          <a:p>
            <a:pPr lvl="1"/>
            <a:r>
              <a:rPr lang="pt-BR" dirty="0"/>
              <a:t>Discretas</a:t>
            </a:r>
          </a:p>
          <a:p>
            <a:pPr lvl="2"/>
            <a:r>
              <a:rPr lang="pt-BR" dirty="0" err="1"/>
              <a:t>S</a:t>
            </a:r>
            <a:r>
              <a:rPr lang="pt-BR" dirty="0"/>
              <a:t> contém um número finito de valores</a:t>
            </a:r>
          </a:p>
          <a:p>
            <a:pPr lvl="3"/>
            <a:r>
              <a:rPr lang="pt-BR" dirty="0"/>
              <a:t>Conjunto </a:t>
            </a:r>
            <a:r>
              <a:rPr lang="pt-BR" dirty="0" err="1"/>
              <a:t>S</a:t>
            </a:r>
            <a:r>
              <a:rPr lang="pt-BR" dirty="0"/>
              <a:t> é finito</a:t>
            </a:r>
          </a:p>
          <a:p>
            <a:pPr lvl="3"/>
            <a:r>
              <a:rPr lang="pt-BR" dirty="0"/>
              <a:t>Toda variável qualitativa é discreta</a:t>
            </a:r>
          </a:p>
          <a:p>
            <a:pPr lvl="3"/>
            <a:endParaRPr lang="pt-BR" dirty="0"/>
          </a:p>
          <a:p>
            <a:pPr lvl="2"/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890482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variáveis</a:t>
            </a:r>
          </a:p>
          <a:p>
            <a:pPr lvl="1"/>
            <a:r>
              <a:rPr lang="pt-BR" dirty="0"/>
              <a:t>Escala das variáveis</a:t>
            </a:r>
          </a:p>
          <a:p>
            <a:pPr lvl="2"/>
            <a:r>
              <a:rPr lang="pt-BR" dirty="0"/>
              <a:t>Escala nominal</a:t>
            </a:r>
          </a:p>
          <a:p>
            <a:pPr lvl="3"/>
            <a:r>
              <a:rPr lang="pt-BR" dirty="0"/>
              <a:t>Não podem ser ordenadas</a:t>
            </a:r>
          </a:p>
          <a:p>
            <a:pPr lvl="4"/>
            <a:r>
              <a:rPr lang="pt-BR" i="1" dirty="0"/>
              <a:t>Gênero dos torcedores</a:t>
            </a:r>
          </a:p>
          <a:p>
            <a:pPr lvl="4"/>
            <a:endParaRPr lang="pt-BR" dirty="0"/>
          </a:p>
          <a:p>
            <a:pPr lvl="2"/>
            <a:r>
              <a:rPr lang="pt-BR" dirty="0"/>
              <a:t>Escala ordinária</a:t>
            </a:r>
          </a:p>
          <a:p>
            <a:pPr lvl="3"/>
            <a:r>
              <a:rPr lang="pt-BR" dirty="0"/>
              <a:t>Podemos ordenadas MAS</a:t>
            </a:r>
            <a:br>
              <a:rPr lang="pt-BR" dirty="0"/>
            </a:br>
            <a:r>
              <a:rPr lang="pt-BR" dirty="0"/>
              <a:t>a distância entre valores não tem significado</a:t>
            </a:r>
          </a:p>
          <a:p>
            <a:pPr lvl="4"/>
            <a:r>
              <a:rPr lang="pt-BR" i="1" dirty="0"/>
              <a:t>Nível educacional dos torcedores:</a:t>
            </a:r>
            <a:br>
              <a:rPr lang="pt-BR" i="1" dirty="0"/>
            </a:br>
            <a:r>
              <a:rPr lang="pt-BR" i="1" dirty="0" err="1"/>
              <a:t>S</a:t>
            </a:r>
            <a:r>
              <a:rPr lang="pt-BR" i="1" dirty="0"/>
              <a:t> = {não tem, primário, secundário, graduação, pós}</a:t>
            </a:r>
          </a:p>
        </p:txBody>
      </p:sp>
    </p:spTree>
    <p:extLst>
      <p:ext uri="{BB962C8B-B14F-4D97-AF65-F5344CB8AC3E}">
        <p14:creationId xmlns:p14="http://schemas.microsoft.com/office/powerpoint/2010/main" val="2873060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variáveis</a:t>
            </a:r>
          </a:p>
          <a:p>
            <a:pPr lvl="1"/>
            <a:r>
              <a:rPr lang="pt-BR" dirty="0"/>
              <a:t>Escala das variáveis</a:t>
            </a:r>
          </a:p>
          <a:p>
            <a:pPr lvl="2"/>
            <a:r>
              <a:rPr lang="pt-BR" dirty="0"/>
              <a:t>Escala ordinária</a:t>
            </a:r>
          </a:p>
          <a:p>
            <a:pPr lvl="3"/>
            <a:r>
              <a:rPr lang="pt-BR" dirty="0"/>
              <a:t>Podemos ordená-las MAS</a:t>
            </a:r>
            <a:br>
              <a:rPr lang="pt-BR" dirty="0"/>
            </a:br>
            <a:r>
              <a:rPr lang="pt-BR" dirty="0"/>
              <a:t>a distância entre valores não tem significado</a:t>
            </a:r>
          </a:p>
          <a:p>
            <a:pPr lvl="4"/>
            <a:r>
              <a:rPr lang="pt-BR" i="1" dirty="0"/>
              <a:t>Nível educacional dos torcedores:</a:t>
            </a:r>
            <a:br>
              <a:rPr lang="pt-BR" i="1" dirty="0"/>
            </a:br>
            <a:r>
              <a:rPr lang="pt-BR" i="1" dirty="0" err="1"/>
              <a:t>S</a:t>
            </a:r>
            <a:r>
              <a:rPr lang="pt-BR" i="1" dirty="0"/>
              <a:t> = {não tem, primário, secundário, graduação, pós}</a:t>
            </a:r>
          </a:p>
          <a:p>
            <a:pPr lvl="2"/>
            <a:endParaRPr lang="pt-BR" dirty="0"/>
          </a:p>
          <a:p>
            <a:pPr lvl="2"/>
            <a:r>
              <a:rPr lang="pt-BR" dirty="0"/>
              <a:t>Escala contínua</a:t>
            </a:r>
          </a:p>
          <a:p>
            <a:pPr lvl="3"/>
            <a:r>
              <a:rPr lang="pt-BR" dirty="0"/>
              <a:t>Podemos ordená-las E</a:t>
            </a:r>
            <a:br>
              <a:rPr lang="pt-BR" dirty="0"/>
            </a:br>
            <a:r>
              <a:rPr lang="pt-BR" dirty="0"/>
              <a:t>a distância entre valores tem significado</a:t>
            </a:r>
          </a:p>
          <a:p>
            <a:pPr lvl="4"/>
            <a:r>
              <a:rPr lang="pt-BR" i="1" dirty="0"/>
              <a:t>Renda dos torcedores</a:t>
            </a:r>
          </a:p>
        </p:txBody>
      </p:sp>
    </p:spTree>
    <p:extLst>
      <p:ext uri="{BB962C8B-B14F-4D97-AF65-F5344CB8AC3E}">
        <p14:creationId xmlns:p14="http://schemas.microsoft.com/office/powerpoint/2010/main" val="2905219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variáveis</a:t>
            </a:r>
          </a:p>
          <a:p>
            <a:pPr lvl="1"/>
            <a:r>
              <a:rPr lang="pt-BR" dirty="0"/>
              <a:t>Agrupadas ou não</a:t>
            </a:r>
          </a:p>
          <a:p>
            <a:pPr lvl="2"/>
            <a:r>
              <a:rPr lang="pt-BR" dirty="0"/>
              <a:t>Agrupamentos ☞ </a:t>
            </a:r>
            <a:r>
              <a:rPr lang="pt-BR" b="1" dirty="0">
                <a:solidFill>
                  <a:srgbClr val="FF0000"/>
                </a:solidFill>
              </a:rPr>
              <a:t>categorias</a:t>
            </a:r>
          </a:p>
          <a:p>
            <a:pPr lvl="2"/>
            <a:r>
              <a:rPr lang="pt-BR" dirty="0"/>
              <a:t>Agrupar valores segundo algum critério para melhor tratamento dos valores ☞ categórica</a:t>
            </a:r>
          </a:p>
          <a:p>
            <a:pPr lvl="3"/>
            <a:r>
              <a:rPr lang="pt-BR" i="1" dirty="0"/>
              <a:t>Faixa salarial (critério IBGE) dos torcedores</a:t>
            </a:r>
          </a:p>
          <a:p>
            <a:pPr lvl="2"/>
            <a:r>
              <a:rPr lang="pt-BR" dirty="0"/>
              <a:t>Agrupar valores de pouca ocorrência</a:t>
            </a:r>
          </a:p>
          <a:p>
            <a:pPr lvl="3"/>
            <a:r>
              <a:rPr lang="pt-BR" i="1" dirty="0"/>
              <a:t>“outros” = número de torcedores de times com poucos torcedores </a:t>
            </a:r>
          </a:p>
          <a:p>
            <a:pPr lvl="2"/>
            <a:r>
              <a:rPr lang="pt-BR" dirty="0"/>
              <a:t>Agrupamentos binários</a:t>
            </a:r>
          </a:p>
          <a:p>
            <a:pPr lvl="3"/>
            <a:r>
              <a:rPr lang="pt-BR" i="1" dirty="0" err="1"/>
              <a:t>S</a:t>
            </a:r>
            <a:r>
              <a:rPr lang="pt-BR" i="1" dirty="0"/>
              <a:t> = {“</a:t>
            </a:r>
            <a:r>
              <a:rPr lang="pt-BR" i="1" dirty="0" err="1"/>
              <a:t>corinthianos</a:t>
            </a:r>
            <a:r>
              <a:rPr lang="pt-BR" i="1" dirty="0"/>
              <a:t>”, “não-</a:t>
            </a:r>
            <a:r>
              <a:rPr lang="pt-BR" i="1" dirty="0" err="1"/>
              <a:t>corinthianos</a:t>
            </a:r>
            <a:r>
              <a:rPr lang="pt-BR" i="1" dirty="0"/>
              <a:t>”}</a:t>
            </a:r>
          </a:p>
        </p:txBody>
      </p:sp>
    </p:spTree>
    <p:extLst>
      <p:ext uri="{BB962C8B-B14F-4D97-AF65-F5344CB8AC3E}">
        <p14:creationId xmlns:p14="http://schemas.microsoft.com/office/powerpoint/2010/main" val="1733608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variáveis</a:t>
            </a:r>
          </a:p>
        </p:txBody>
      </p:sp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053C39D5-FDBA-514D-A0F0-A7BF84A8AB71}"/>
              </a:ext>
            </a:extLst>
          </p:cNvPr>
          <p:cNvSpPr/>
          <p:nvPr/>
        </p:nvSpPr>
        <p:spPr>
          <a:xfrm>
            <a:off x="4929009" y="4581128"/>
            <a:ext cx="1800200" cy="36004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quantitativa</a:t>
            </a:r>
          </a:p>
        </p:txBody>
      </p:sp>
      <p:sp>
        <p:nvSpPr>
          <p:cNvPr id="5" name="Retângulo Arredondado 4">
            <a:extLst>
              <a:ext uri="{FF2B5EF4-FFF2-40B4-BE49-F238E27FC236}">
                <a16:creationId xmlns:a16="http://schemas.microsoft.com/office/drawing/2014/main" id="{B5F7B51B-452F-6B4E-A165-300ADE0B7C6F}"/>
              </a:ext>
            </a:extLst>
          </p:cNvPr>
          <p:cNvSpPr/>
          <p:nvPr/>
        </p:nvSpPr>
        <p:spPr>
          <a:xfrm>
            <a:off x="612648" y="2406588"/>
            <a:ext cx="1800200" cy="36004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nominal</a:t>
            </a:r>
          </a:p>
        </p:txBody>
      </p:sp>
      <p:sp>
        <p:nvSpPr>
          <p:cNvPr id="6" name="Retângulo Arredondado 5">
            <a:extLst>
              <a:ext uri="{FF2B5EF4-FFF2-40B4-BE49-F238E27FC236}">
                <a16:creationId xmlns:a16="http://schemas.microsoft.com/office/drawing/2014/main" id="{16F117A0-0025-D04B-83D0-F983F5309F41}"/>
              </a:ext>
            </a:extLst>
          </p:cNvPr>
          <p:cNvSpPr/>
          <p:nvPr/>
        </p:nvSpPr>
        <p:spPr>
          <a:xfrm>
            <a:off x="1512748" y="4581128"/>
            <a:ext cx="1800200" cy="36004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qualitativa</a:t>
            </a:r>
          </a:p>
        </p:txBody>
      </p:sp>
      <p:sp>
        <p:nvSpPr>
          <p:cNvPr id="7" name="Retângulo Arredondado 6">
            <a:extLst>
              <a:ext uri="{FF2B5EF4-FFF2-40B4-BE49-F238E27FC236}">
                <a16:creationId xmlns:a16="http://schemas.microsoft.com/office/drawing/2014/main" id="{357FCEA1-21FE-854F-909A-68BF94B6D31B}"/>
              </a:ext>
            </a:extLst>
          </p:cNvPr>
          <p:cNvSpPr/>
          <p:nvPr/>
        </p:nvSpPr>
        <p:spPr>
          <a:xfrm>
            <a:off x="3312948" y="3573016"/>
            <a:ext cx="1800200" cy="36004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categórica</a:t>
            </a:r>
          </a:p>
        </p:txBody>
      </p:sp>
      <p:sp>
        <p:nvSpPr>
          <p:cNvPr id="8" name="Retângulo Arredondado 7">
            <a:extLst>
              <a:ext uri="{FF2B5EF4-FFF2-40B4-BE49-F238E27FC236}">
                <a16:creationId xmlns:a16="http://schemas.microsoft.com/office/drawing/2014/main" id="{DA573161-BC1C-3A41-8C32-D2D983FC7B6D}"/>
              </a:ext>
            </a:extLst>
          </p:cNvPr>
          <p:cNvSpPr/>
          <p:nvPr/>
        </p:nvSpPr>
        <p:spPr>
          <a:xfrm>
            <a:off x="2889148" y="5772895"/>
            <a:ext cx="1800200" cy="360040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discreta</a:t>
            </a:r>
          </a:p>
        </p:txBody>
      </p:sp>
      <p:sp>
        <p:nvSpPr>
          <p:cNvPr id="9" name="Retângulo Arredondado 8">
            <a:extLst>
              <a:ext uri="{FF2B5EF4-FFF2-40B4-BE49-F238E27FC236}">
                <a16:creationId xmlns:a16="http://schemas.microsoft.com/office/drawing/2014/main" id="{CC2A82BC-15CB-3247-AD74-1A4CE0B2D7AB}"/>
              </a:ext>
            </a:extLst>
          </p:cNvPr>
          <p:cNvSpPr/>
          <p:nvPr/>
        </p:nvSpPr>
        <p:spPr>
          <a:xfrm>
            <a:off x="6065748" y="5741724"/>
            <a:ext cx="1800200" cy="360040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contínua</a:t>
            </a:r>
          </a:p>
        </p:txBody>
      </p:sp>
      <p:sp>
        <p:nvSpPr>
          <p:cNvPr id="10" name="Retângulo Arredondado 9">
            <a:extLst>
              <a:ext uri="{FF2B5EF4-FFF2-40B4-BE49-F238E27FC236}">
                <a16:creationId xmlns:a16="http://schemas.microsoft.com/office/drawing/2014/main" id="{86391A8A-63F4-4E49-8223-FC6321740CBC}"/>
              </a:ext>
            </a:extLst>
          </p:cNvPr>
          <p:cNvSpPr/>
          <p:nvPr/>
        </p:nvSpPr>
        <p:spPr>
          <a:xfrm>
            <a:off x="3671900" y="2422086"/>
            <a:ext cx="1800200" cy="36004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ordinal</a:t>
            </a:r>
          </a:p>
        </p:txBody>
      </p:sp>
      <p:sp>
        <p:nvSpPr>
          <p:cNvPr id="11" name="Retângulo Arredondado 10">
            <a:extLst>
              <a:ext uri="{FF2B5EF4-FFF2-40B4-BE49-F238E27FC236}">
                <a16:creationId xmlns:a16="http://schemas.microsoft.com/office/drawing/2014/main" id="{6C40A76D-2B34-784F-A1BB-D9EC438FD26C}"/>
              </a:ext>
            </a:extLst>
          </p:cNvPr>
          <p:cNvSpPr/>
          <p:nvPr/>
        </p:nvSpPr>
        <p:spPr>
          <a:xfrm>
            <a:off x="6731152" y="2422086"/>
            <a:ext cx="1800200" cy="360040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contínua</a:t>
            </a: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3254AD68-87AA-594A-AE3E-BA500C199F89}"/>
              </a:ext>
            </a:extLst>
          </p:cNvPr>
          <p:cNvCxnSpPr>
            <a:cxnSpLocks/>
          </p:cNvCxnSpPr>
          <p:nvPr/>
        </p:nvCxnSpPr>
        <p:spPr>
          <a:xfrm>
            <a:off x="1276109" y="2782126"/>
            <a:ext cx="804037" cy="1809794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CE42BE53-7C06-5345-A524-3E3D0F308CF3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2412848" y="4941168"/>
            <a:ext cx="981046" cy="84252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267F9F52-2E6A-DF4D-832E-17BA46F64BE4}"/>
              </a:ext>
            </a:extLst>
          </p:cNvPr>
          <p:cNvCxnSpPr>
            <a:cxnSpLocks/>
          </p:cNvCxnSpPr>
          <p:nvPr/>
        </p:nvCxnSpPr>
        <p:spPr>
          <a:xfrm>
            <a:off x="2080146" y="2782126"/>
            <a:ext cx="1838312" cy="79089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ector de Seta Reta 21">
            <a:extLst>
              <a:ext uri="{FF2B5EF4-FFF2-40B4-BE49-F238E27FC236}">
                <a16:creationId xmlns:a16="http://schemas.microsoft.com/office/drawing/2014/main" id="{0D869F07-12A7-294B-AB3E-9CBA2E99C4B1}"/>
              </a:ext>
            </a:extLst>
          </p:cNvPr>
          <p:cNvCxnSpPr>
            <a:cxnSpLocks/>
            <a:stCxn id="10" idx="2"/>
          </p:cNvCxnSpPr>
          <p:nvPr/>
        </p:nvCxnSpPr>
        <p:spPr>
          <a:xfrm flipH="1">
            <a:off x="4407371" y="2782126"/>
            <a:ext cx="164629" cy="79089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09B6DB09-62D8-B84C-AF8F-4FE6B4A8614D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200555" y="2782126"/>
            <a:ext cx="628554" cy="1799002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66658199-2870-0A41-BFFE-271E8AECA347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6100656" y="2782126"/>
            <a:ext cx="1530596" cy="1799002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6524939B-0CE9-DE4C-9CC3-DB77668D52CF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6065748" y="4962128"/>
            <a:ext cx="900100" cy="779596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0D680349-FEAD-A44A-922D-B49148FD6A72}"/>
              </a:ext>
            </a:extLst>
          </p:cNvPr>
          <p:cNvCxnSpPr>
            <a:cxnSpLocks/>
          </p:cNvCxnSpPr>
          <p:nvPr/>
        </p:nvCxnSpPr>
        <p:spPr>
          <a:xfrm flipV="1">
            <a:off x="4237696" y="4941168"/>
            <a:ext cx="1234404" cy="84252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E1535DE3-C01F-0743-B35B-8A28F2552BB3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flipH="1">
            <a:off x="3789248" y="3933056"/>
            <a:ext cx="423800" cy="1839839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onector de Seta Reta 42">
            <a:extLst>
              <a:ext uri="{FF2B5EF4-FFF2-40B4-BE49-F238E27FC236}">
                <a16:creationId xmlns:a16="http://schemas.microsoft.com/office/drawing/2014/main" id="{8915DC67-BB72-E845-B757-1B22ABE7939F}"/>
              </a:ext>
            </a:extLst>
          </p:cNvPr>
          <p:cNvCxnSpPr>
            <a:cxnSpLocks/>
          </p:cNvCxnSpPr>
          <p:nvPr/>
        </p:nvCxnSpPr>
        <p:spPr>
          <a:xfrm flipV="1">
            <a:off x="2569059" y="3908394"/>
            <a:ext cx="1133375" cy="698074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ector de Seta Reta 45">
            <a:extLst>
              <a:ext uri="{FF2B5EF4-FFF2-40B4-BE49-F238E27FC236}">
                <a16:creationId xmlns:a16="http://schemas.microsoft.com/office/drawing/2014/main" id="{B97C81C5-FF29-BE44-A47F-331DA9AB5D68}"/>
              </a:ext>
            </a:extLst>
          </p:cNvPr>
          <p:cNvCxnSpPr>
            <a:cxnSpLocks/>
          </p:cNvCxnSpPr>
          <p:nvPr/>
        </p:nvCxnSpPr>
        <p:spPr>
          <a:xfrm>
            <a:off x="4689348" y="3964052"/>
            <a:ext cx="872248" cy="617076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onector Angulado 64">
            <a:extLst>
              <a:ext uri="{FF2B5EF4-FFF2-40B4-BE49-F238E27FC236}">
                <a16:creationId xmlns:a16="http://schemas.microsoft.com/office/drawing/2014/main" id="{CAE0CF46-8BA8-B14F-AA10-F8F570DB53B1}"/>
              </a:ext>
            </a:extLst>
          </p:cNvPr>
          <p:cNvCxnSpPr>
            <a:cxnSpLocks/>
            <a:endCxn id="8" idx="1"/>
          </p:cNvCxnSpPr>
          <p:nvPr/>
        </p:nvCxnSpPr>
        <p:spPr>
          <a:xfrm rot="16200000" flipH="1">
            <a:off x="351329" y="3415096"/>
            <a:ext cx="3164440" cy="1911197"/>
          </a:xfrm>
          <a:prstGeom prst="bentConnector2">
            <a:avLst/>
          </a:prstGeom>
          <a:ln w="57150"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Conector Angulado 67">
            <a:extLst>
              <a:ext uri="{FF2B5EF4-FFF2-40B4-BE49-F238E27FC236}">
                <a16:creationId xmlns:a16="http://schemas.microsoft.com/office/drawing/2014/main" id="{9AF10C19-AB89-2243-8A84-6D0347C36C24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 rot="5400000" flipH="1" flipV="1">
            <a:off x="2325199" y="3886135"/>
            <a:ext cx="3710849" cy="782752"/>
          </a:xfrm>
          <a:prstGeom prst="bentConnector5">
            <a:avLst>
              <a:gd name="adj1" fmla="val -6160"/>
              <a:gd name="adj2" fmla="val 637275"/>
              <a:gd name="adj3" fmla="val 106160"/>
            </a:avLst>
          </a:prstGeom>
          <a:ln w="57150"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13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Na maioria das vezes...</a:t>
            </a:r>
          </a:p>
          <a:p>
            <a:pPr lvl="1"/>
            <a:r>
              <a:rPr lang="pt-BR" dirty="0"/>
              <a:t>Não temos todos os dados disponíveis</a:t>
            </a:r>
          </a:p>
          <a:p>
            <a:pPr lvl="2"/>
            <a:r>
              <a:rPr lang="pt-BR" dirty="0"/>
              <a:t>Pesquisa eleitoral</a:t>
            </a:r>
          </a:p>
          <a:p>
            <a:pPr lvl="1"/>
            <a:r>
              <a:rPr lang="pt-BR" dirty="0"/>
              <a:t>Não temos capacidade de processamento</a:t>
            </a:r>
          </a:p>
          <a:p>
            <a:pPr lvl="2"/>
            <a:r>
              <a:rPr lang="pt-BR" dirty="0"/>
              <a:t>Tendências de votação no BBB</a:t>
            </a:r>
          </a:p>
          <a:p>
            <a:pPr lvl="1"/>
            <a:r>
              <a:rPr lang="pt-BR" dirty="0"/>
              <a:t>Não temos tempo de analisar todos os dados</a:t>
            </a:r>
          </a:p>
          <a:p>
            <a:pPr lvl="2"/>
            <a:r>
              <a:rPr lang="pt-BR" dirty="0"/>
              <a:t>Pesquisa de boca de urna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BBDC5-135F-F84E-8822-96132136D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75443A-641D-484F-B3DF-203F2F45F1F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Temos que nos “contentar” com um “pedaço” dos dados “disponíveis”</a:t>
            </a:r>
          </a:p>
          <a:p>
            <a:endParaRPr lang="pt-BR" dirty="0"/>
          </a:p>
          <a:p>
            <a:r>
              <a:rPr lang="pt-BR" dirty="0"/>
              <a:t>Se é um pedaço, deve ser um “bom pedaço”</a:t>
            </a:r>
          </a:p>
          <a:p>
            <a:pPr lvl="1"/>
            <a:r>
              <a:rPr lang="pt-BR" dirty="0"/>
              <a:t>Pedaço “representativo” do todo</a:t>
            </a:r>
          </a:p>
        </p:txBody>
      </p:sp>
    </p:spTree>
    <p:extLst>
      <p:ext uri="{BB962C8B-B14F-4D97-AF65-F5344CB8AC3E}">
        <p14:creationId xmlns:p14="http://schemas.microsoft.com/office/powerpoint/2010/main" val="3967294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574A7-E4CA-1547-B7A9-4382977E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38BE67C-B91A-7649-BE0C-C51CDBF85B70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Nomenclatura</a:t>
                </a:r>
              </a:p>
              <a:p>
                <a:pPr lvl="1"/>
                <a:r>
                  <a:rPr lang="pt-BR" b="1" dirty="0">
                    <a:solidFill>
                      <a:srgbClr val="FF0000"/>
                    </a:solidFill>
                  </a:rPr>
                  <a:t>População</a:t>
                </a:r>
                <a:r>
                  <a:rPr lang="pt-BR" dirty="0"/>
                  <a:t> ☞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pt-BR" dirty="0"/>
              </a:p>
              <a:p>
                <a:pPr lvl="2"/>
                <a:r>
                  <a:rPr lang="pt-BR" dirty="0"/>
                  <a:t>O “todo”</a:t>
                </a:r>
              </a:p>
              <a:p>
                <a:pPr lvl="2"/>
                <a:endParaRPr lang="pt-BR" dirty="0"/>
              </a:p>
              <a:p>
                <a:pPr lvl="1"/>
                <a:r>
                  <a:rPr lang="pt-BR" dirty="0"/>
                  <a:t>Um elemento da população 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pt-BR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l-GR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pt-BR" dirty="0"/>
              </a:p>
              <a:p>
                <a:pPr lvl="2"/>
                <a:r>
                  <a:rPr lang="pt-BR" dirty="0"/>
                  <a:t>Também pode ser chamado de </a:t>
                </a:r>
                <a:r>
                  <a:rPr lang="pt-BR" b="1" dirty="0">
                    <a:solidFill>
                      <a:srgbClr val="FF0000"/>
                    </a:solidFill>
                  </a:rPr>
                  <a:t>observação</a:t>
                </a:r>
              </a:p>
              <a:p>
                <a:pPr lvl="2"/>
                <a:endParaRPr lang="pt-BR" dirty="0"/>
              </a:p>
              <a:p>
                <a:pPr lvl="1"/>
                <a:r>
                  <a:rPr lang="pt-BR" b="1" dirty="0">
                    <a:solidFill>
                      <a:srgbClr val="FF0000"/>
                    </a:solidFill>
                  </a:rPr>
                  <a:t>Amostra</a:t>
                </a:r>
                <a:r>
                  <a:rPr lang="pt-BR" dirty="0"/>
                  <a:t> 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{</m:t>
                        </m:r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e>
                      <m:sub>
                        <m: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,…}</m:t>
                    </m:r>
                    <m:r>
                      <a:rPr lang="pt-BR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l-GR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pt-BR" dirty="0"/>
              </a:p>
              <a:p>
                <a:pPr lvl="2"/>
                <a:r>
                  <a:rPr lang="pt-BR" dirty="0"/>
                  <a:t>Um “pedaço” do todo</a:t>
                </a:r>
              </a:p>
              <a:p>
                <a:pPr lvl="2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38BE67C-B91A-7649-BE0C-C51CDBF85B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767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574A7-E4CA-1547-B7A9-4382977E6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8BE67C-B91A-7649-BE0C-C51CDBF85B7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i="1" dirty="0"/>
              <a:t>Exemplos</a:t>
            </a:r>
          </a:p>
          <a:p>
            <a:pPr lvl="1"/>
            <a:r>
              <a:rPr lang="pt-BR" i="1" dirty="0"/>
              <a:t>Temperatura no centro de Curitiba</a:t>
            </a:r>
          </a:p>
          <a:p>
            <a:pPr lvl="2"/>
            <a:r>
              <a:rPr lang="pt-BR" i="1" dirty="0"/>
              <a:t>População: toda a série histórica</a:t>
            </a:r>
          </a:p>
          <a:p>
            <a:pPr lvl="2"/>
            <a:r>
              <a:rPr lang="pt-BR" i="1" dirty="0"/>
              <a:t>Amostra: Ao longo de 2020</a:t>
            </a:r>
          </a:p>
          <a:p>
            <a:pPr lvl="1"/>
            <a:r>
              <a:rPr lang="pt-BR" i="1" dirty="0"/>
              <a:t>Torcedores do Corinthians</a:t>
            </a:r>
          </a:p>
          <a:p>
            <a:pPr lvl="2"/>
            <a:r>
              <a:rPr lang="pt-BR" i="1" dirty="0"/>
              <a:t>População: todos</a:t>
            </a:r>
          </a:p>
          <a:p>
            <a:pPr lvl="3"/>
            <a:r>
              <a:rPr lang="pt-BR" i="1" dirty="0"/>
              <a:t>Todo o Brasil </a:t>
            </a:r>
            <a:r>
              <a:rPr lang="pt-BR" i="1" dirty="0">
                <a:sym typeface="Wingdings" pitchFamily="2" charset="2"/>
              </a:rPr>
              <a:t></a:t>
            </a:r>
            <a:endParaRPr lang="pt-BR" i="1" dirty="0"/>
          </a:p>
          <a:p>
            <a:pPr lvl="2"/>
            <a:r>
              <a:rPr lang="pt-BR" i="1" dirty="0"/>
              <a:t>Amostra: </a:t>
            </a:r>
            <a:r>
              <a:rPr lang="pt-BR" i="1" dirty="0" err="1"/>
              <a:t>corinthianos</a:t>
            </a:r>
            <a:r>
              <a:rPr lang="pt-BR" i="1" dirty="0"/>
              <a:t> residentes em Curitiba</a:t>
            </a:r>
          </a:p>
          <a:p>
            <a:pPr lvl="1"/>
            <a:r>
              <a:rPr lang="pt-BR" i="1" dirty="0"/>
              <a:t>Companhias em mercado aberto</a:t>
            </a:r>
          </a:p>
          <a:p>
            <a:pPr lvl="2"/>
            <a:r>
              <a:rPr lang="pt-BR" i="1" dirty="0"/>
              <a:t>Amostra: as de maior movimentação financeira</a:t>
            </a:r>
          </a:p>
        </p:txBody>
      </p:sp>
    </p:spTree>
    <p:extLst>
      <p:ext uri="{BB962C8B-B14F-4D97-AF65-F5344CB8AC3E}">
        <p14:creationId xmlns:p14="http://schemas.microsoft.com/office/powerpoint/2010/main" val="324790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Nomenclatura</a:t>
            </a:r>
          </a:p>
          <a:p>
            <a:pPr lvl="1"/>
            <a:r>
              <a:rPr lang="pt-BR" dirty="0"/>
              <a:t>Variável ☞ </a:t>
            </a:r>
            <a:r>
              <a:rPr lang="pt-BR" dirty="0" err="1"/>
              <a:t>X</a:t>
            </a:r>
            <a:endParaRPr lang="pt-BR" dirty="0"/>
          </a:p>
          <a:p>
            <a:pPr lvl="2"/>
            <a:r>
              <a:rPr lang="pt-BR" dirty="0"/>
              <a:t>Ou “variável estatística”</a:t>
            </a:r>
          </a:p>
          <a:p>
            <a:pPr lvl="3"/>
            <a:r>
              <a:rPr lang="pt-BR" dirty="0"/>
              <a:t>Usamos letra maiúscula</a:t>
            </a:r>
          </a:p>
          <a:p>
            <a:pPr lvl="3"/>
            <a:endParaRPr lang="pt-BR" dirty="0"/>
          </a:p>
          <a:p>
            <a:pPr lvl="2"/>
            <a:r>
              <a:rPr lang="pt-BR" dirty="0"/>
              <a:t>Define uma característica/propriedade das observações</a:t>
            </a:r>
          </a:p>
          <a:p>
            <a:pPr lvl="3"/>
            <a:r>
              <a:rPr lang="pt-BR" i="1" dirty="0"/>
              <a:t>Sexo dos torcedores </a:t>
            </a:r>
            <a:r>
              <a:rPr lang="pt-BR" i="1" dirty="0" err="1"/>
              <a:t>corinthianos</a:t>
            </a:r>
            <a:endParaRPr lang="pt-BR" i="1" dirty="0"/>
          </a:p>
          <a:p>
            <a:pPr lvl="3"/>
            <a:r>
              <a:rPr lang="pt-BR" i="1" dirty="0"/>
              <a:t>Faixa salarial dos eleitores</a:t>
            </a:r>
          </a:p>
        </p:txBody>
      </p:sp>
    </p:spTree>
    <p:extLst>
      <p:ext uri="{BB962C8B-B14F-4D97-AF65-F5344CB8AC3E}">
        <p14:creationId xmlns:p14="http://schemas.microsoft.com/office/powerpoint/2010/main" val="2771386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856889-42EA-9949-B687-34A1D685FA7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Nomenclatura</a:t>
                </a:r>
              </a:p>
              <a:p>
                <a:pPr lvl="1"/>
                <a:r>
                  <a:rPr lang="pt-BR" dirty="0"/>
                  <a:t>Variável ☞ </a:t>
                </a:r>
                <a:r>
                  <a:rPr lang="pt-BR" dirty="0" err="1"/>
                  <a:t>X</a:t>
                </a:r>
                <a:endParaRPr lang="pt-BR" i="1" dirty="0"/>
              </a:p>
              <a:p>
                <a:pPr lvl="2"/>
                <a:r>
                  <a:rPr lang="pt-BR" dirty="0"/>
                  <a:t>Formalmente</a:t>
                </a:r>
              </a:p>
              <a:p>
                <a:pPr lvl="3"/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sty m:val="p"/>
                              <m:brk m:alnAt="7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pt-B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BR" i="0">
                              <a:latin typeface="Cambria Math" panose="02040503050406030204" pitchFamily="18" charset="0"/>
                            </a:rPr>
                            <m:t>: 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  <m:r>
                            <a:rPr lang="pt-B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pt-B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t-BR" i="0"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</m:mr>
                      <m:mr>
                        <m: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⟼ </m:t>
                          </m:r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x</m:t>
                          </m:r>
                        </m:e>
                      </m:mr>
                    </m:m>
                  </m:oMath>
                </a14:m>
                <a:endParaRPr lang="pt-BR" b="0" dirty="0"/>
              </a:p>
              <a:p>
                <a:pPr lvl="3"/>
                <a:endParaRPr lang="pt-BR" dirty="0"/>
              </a:p>
              <a:p>
                <a:pPr lvl="3"/>
                <a:r>
                  <a:rPr lang="pt-BR" dirty="0"/>
                  <a:t>Atribui-se um valor para cada observação da população</a:t>
                </a:r>
              </a:p>
              <a:p>
                <a:pPr lvl="3"/>
                <a:r>
                  <a:rPr lang="pt-BR" dirty="0" err="1"/>
                  <a:t>S</a:t>
                </a:r>
                <a:r>
                  <a:rPr lang="pt-BR" dirty="0"/>
                  <a:t> ☞ conjunto dos valores possíveis</a:t>
                </a:r>
                <a:endParaRPr lang="pt-BR" i="1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856889-42EA-9949-B687-34A1D685FA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9391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856889-42EA-9949-B687-34A1D685FA7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Nomenclatura</a:t>
                </a:r>
              </a:p>
              <a:p>
                <a:pPr lvl="1"/>
                <a:r>
                  <a:rPr lang="pt-BR" dirty="0"/>
                  <a:t>Variável ☞ </a:t>
                </a:r>
                <a:r>
                  <a:rPr lang="pt-BR" dirty="0" err="1"/>
                  <a:t>X</a:t>
                </a:r>
                <a:endParaRPr lang="pt-BR" i="1" dirty="0"/>
              </a:p>
              <a:p>
                <a:pPr lvl="2"/>
                <a:r>
                  <a:rPr lang="pt-BR" i="1" dirty="0"/>
                  <a:t>Exemplos:</a:t>
                </a:r>
              </a:p>
              <a:p>
                <a:pPr lvl="3"/>
                <a:r>
                  <a:rPr lang="pt-BR" i="1" dirty="0" err="1"/>
                  <a:t>Corinthianos</a:t>
                </a:r>
                <a:endParaRPr lang="pt-BR" i="1" dirty="0"/>
              </a:p>
              <a:p>
                <a:pPr lvl="4"/>
                <a:r>
                  <a:rPr lang="pt-BR" i="1" dirty="0" err="1"/>
                  <a:t>S</a:t>
                </a:r>
                <a:r>
                  <a:rPr lang="pt-BR" i="1" dirty="0"/>
                  <a:t> = {“homem”, “mulher”}</a:t>
                </a:r>
              </a:p>
              <a:p>
                <a:pPr lvl="3"/>
                <a:r>
                  <a:rPr lang="pt-BR" i="1" dirty="0"/>
                  <a:t>Faixa salarial dos eleitores (IBGE, 2020)</a:t>
                </a:r>
              </a:p>
              <a:p>
                <a:pPr lvl="4"/>
                <a14:m>
                  <m:oMath xmlns:m="http://schemas.openxmlformats.org/officeDocument/2006/math">
                    <m:r>
                      <a:rPr lang="pt-BR" i="1" dirty="0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pt-BR" i="1" dirty="0" smtClean="0">
                        <a:latin typeface="Cambria Math" panose="02040503050406030204" pitchFamily="18" charset="0"/>
                      </a:rPr>
                      <m:t> = </m:t>
                    </m:r>
                    <m:d>
                      <m:dPr>
                        <m:begChr m:val="{"/>
                        <m:endChr m:val="}"/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pt-BR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pt-BR" b="0" i="1" dirty="0" smtClean="0">
                                  <a:latin typeface="Cambria Math" panose="02040503050406030204" pitchFamily="18" charset="0"/>
                                </a:rPr>
                                <m:t>0,00</m:t>
                              </m:r>
                              <m:r>
                                <a:rPr lang="pt-BR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pt-BR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BR" b="0" i="1" dirty="0" smtClean="0">
                                  <a:latin typeface="Cambria Math" panose="02040503050406030204" pitchFamily="18" charset="0"/>
                                </a:rPr>
                                <m:t>090,00</m:t>
                              </m:r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pt-BR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pt-BR" b="0" i="1" dirty="0" smtClean="0">
                                        <a:latin typeface="Cambria Math" panose="02040503050406030204" pitchFamily="18" charset="0"/>
                                      </a:rPr>
                                      <m:t>2090,01</m:t>
                                    </m:r>
                                    <m:r>
                                      <a:rPr lang="pt-BR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⊢</m:t>
                                    </m:r>
                                    <m:r>
                                      <a:rPr lang="pt-BR" i="1" dirty="0" smtClean="0">
                                        <a:latin typeface="Cambria Math" panose="02040503050406030204" pitchFamily="18" charset="0"/>
                                      </a:rPr>
                                      <m:t>4180,00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pt-BR" i="1" dirty="0" smtClean="0">
                                        <a:latin typeface="Cambria Math" panose="02040503050406030204" pitchFamily="18" charset="0"/>
                                      </a:rPr>
                                      <m:t>4180,0</m:t>
                                    </m:r>
                                    <m:r>
                                      <a:rPr lang="pt-BR" b="0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pt-BR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⊢</m:t>
                                    </m:r>
                                    <m:r>
                                      <a:rPr lang="pt-BR" i="1" dirty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pt-BR" b="0" i="1" dirty="0" smtClean="0">
                                        <a:latin typeface="Cambria Math" panose="02040503050406030204" pitchFamily="18" charset="0"/>
                                      </a:rPr>
                                      <m:t>0450,00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pt-BR" b="0" i="1" dirty="0" smtClean="0">
                                        <a:latin typeface="Cambria Math" panose="02040503050406030204" pitchFamily="18" charset="0"/>
                                      </a:rPr>
                                      <m:t>10450,01</m:t>
                                    </m:r>
                                    <m:r>
                                      <a:rPr lang="pt-BR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⊢</m:t>
                                    </m:r>
                                    <m:r>
                                      <a:rPr lang="pt-BR" b="0" i="1" dirty="0" smtClean="0">
                                        <a:latin typeface="Cambria Math" panose="02040503050406030204" pitchFamily="18" charset="0"/>
                                      </a:rPr>
                                      <m:t>20900,00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r>
                                <a:rPr lang="pt-BR" b="0" i="1" dirty="0" smtClean="0">
                                  <a:latin typeface="Cambria Math" panose="02040503050406030204" pitchFamily="18" charset="0"/>
                                </a:rPr>
                                <m:t>20900,01</m:t>
                              </m:r>
                              <m:r>
                                <a:rPr lang="pt-BR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pt-BR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…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pt-BR" i="1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A856889-42EA-9949-B687-34A1D685FA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1636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84B9-A93D-EE4C-ADCD-B0F875BDC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Amostra e população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856889-42EA-9949-B687-34A1D685FA7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Tipos de variáveis</a:t>
            </a:r>
          </a:p>
          <a:p>
            <a:pPr lvl="1"/>
            <a:r>
              <a:rPr lang="pt-BR" dirty="0"/>
              <a:t>Diferentes tipos ☞ diferentes informações</a:t>
            </a:r>
          </a:p>
          <a:p>
            <a:pPr lvl="2"/>
            <a:r>
              <a:rPr lang="pt-BR" dirty="0"/>
              <a:t>Não dá para comparar bananas com laranjas</a:t>
            </a:r>
          </a:p>
          <a:p>
            <a:pPr lvl="2"/>
            <a:endParaRPr lang="pt-BR" dirty="0"/>
          </a:p>
          <a:p>
            <a:pPr lvl="1"/>
            <a:r>
              <a:rPr lang="pt-BR" dirty="0"/>
              <a:t>“Divisão do mundo”</a:t>
            </a:r>
          </a:p>
          <a:p>
            <a:pPr lvl="2"/>
            <a:r>
              <a:rPr lang="pt-BR" dirty="0"/>
              <a:t>Qualitativas </a:t>
            </a:r>
            <a:r>
              <a:rPr lang="pt-BR" dirty="0" err="1"/>
              <a:t>vs</a:t>
            </a:r>
            <a:r>
              <a:rPr lang="pt-BR" dirty="0"/>
              <a:t> Quantitativas</a:t>
            </a:r>
          </a:p>
          <a:p>
            <a:pPr lvl="2"/>
            <a:r>
              <a:rPr lang="pt-BR" dirty="0"/>
              <a:t>Contínuas </a:t>
            </a:r>
            <a:r>
              <a:rPr lang="pt-BR" dirty="0" err="1"/>
              <a:t>vs</a:t>
            </a:r>
            <a:r>
              <a:rPr lang="pt-BR" dirty="0"/>
              <a:t> Discretas</a:t>
            </a:r>
          </a:p>
          <a:p>
            <a:pPr lvl="2"/>
            <a:r>
              <a:rPr lang="pt-BR" dirty="0"/>
              <a:t>Quanto à escala de valores</a:t>
            </a:r>
          </a:p>
          <a:p>
            <a:pPr lvl="2"/>
            <a:r>
              <a:rPr lang="pt-BR" dirty="0"/>
              <a:t>Agrupadas ou não</a:t>
            </a:r>
          </a:p>
        </p:txBody>
      </p:sp>
    </p:spTree>
    <p:extLst>
      <p:ext uri="{BB962C8B-B14F-4D97-AF65-F5344CB8AC3E}">
        <p14:creationId xmlns:p14="http://schemas.microsoft.com/office/powerpoint/2010/main" val="550701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810</TotalTime>
  <Words>616</Words>
  <Application>Microsoft Macintosh PowerPoint</Application>
  <PresentationFormat>Apresentação na tela (4:3)</PresentationFormat>
  <Paragraphs>143</Paragraphs>
  <Slides>15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2" baseType="lpstr">
      <vt:lpstr>Calibri</vt:lpstr>
      <vt:lpstr>Cambria Math</vt:lpstr>
      <vt:lpstr>Constantia</vt:lpstr>
      <vt:lpstr>Tw Cen MT</vt:lpstr>
      <vt:lpstr>Wingdings</vt:lpstr>
      <vt:lpstr>Wingdings 2</vt:lpstr>
      <vt:lpstr>Mediano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  <vt:lpstr>Amostra e população</vt:lpstr>
    </vt:vector>
  </TitlesOfParts>
  <Company>Escritório de Casa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Rosa</cp:lastModifiedBy>
  <cp:revision>101</cp:revision>
  <dcterms:created xsi:type="dcterms:W3CDTF">2010-07-26T15:10:49Z</dcterms:created>
  <dcterms:modified xsi:type="dcterms:W3CDTF">2021-04-19T14:08:34Z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