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6"/>
  </p:notes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3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9" r:id="rId28"/>
    <p:sldId id="287" r:id="rId29"/>
    <p:sldId id="288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296" r:id="rId38"/>
    <p:sldId id="299" r:id="rId39"/>
    <p:sldId id="300" r:id="rId40"/>
    <p:sldId id="301" r:id="rId41"/>
    <p:sldId id="302" r:id="rId42"/>
    <p:sldId id="303" r:id="rId43"/>
    <p:sldId id="306" r:id="rId44"/>
    <p:sldId id="307" r:id="rId45"/>
    <p:sldId id="308" r:id="rId46"/>
    <p:sldId id="309" r:id="rId47"/>
    <p:sldId id="310" r:id="rId48"/>
    <p:sldId id="314" r:id="rId49"/>
    <p:sldId id="311" r:id="rId50"/>
    <p:sldId id="313" r:id="rId51"/>
    <p:sldId id="312" r:id="rId52"/>
    <p:sldId id="315" r:id="rId53"/>
    <p:sldId id="316" r:id="rId54"/>
    <p:sldId id="304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9864" autoAdjust="0"/>
  </p:normalViewPr>
  <p:slideViewPr>
    <p:cSldViewPr>
      <p:cViewPr varScale="1">
        <p:scale>
          <a:sx n="98" d="100"/>
          <a:sy n="98" d="100"/>
        </p:scale>
        <p:origin x="1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136A-486B-45D9-9CB8-B04557EFBAC7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7371-F64F-4705-B36B-0FEE13CBE0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2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2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48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76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92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 para a turma: 1, -1, 1, -1, 1, -1, 1, -1, 1000, 1, -1, 1, -1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002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680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e_{m-1} -&gt; pouco antes da metade das observações agrupadas</a:t>
            </a:r>
          </a:p>
          <a:p>
            <a:r>
              <a:rPr lang="pt-BR" dirty="0"/>
              <a:t>Fração -&gt; adição para chegar na metade dos dados agrupados (de acordo com a frequência relativa acumulada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207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 -&gt; 0, 6, 21, 4, 0</a:t>
            </a:r>
          </a:p>
          <a:p>
            <a:r>
              <a:rPr lang="pt-BR" dirty="0" err="1"/>
              <a:t>Fi</a:t>
            </a:r>
            <a:r>
              <a:rPr lang="pt-BR" dirty="0"/>
              <a:t> -&gt; 0, 6/31, 21/31, 4/31, 0/31</a:t>
            </a:r>
          </a:p>
          <a:p>
            <a:r>
              <a:rPr lang="pt-BR" dirty="0" err="1"/>
              <a:t>Sum_fi</a:t>
            </a:r>
            <a:r>
              <a:rPr lang="pt-BR" dirty="0"/>
              <a:t> -&gt; 0, 6/31, 27/31, 1, 1</a:t>
            </a:r>
          </a:p>
          <a:p>
            <a:r>
              <a:rPr lang="pt-BR" dirty="0"/>
              <a:t>M = 3</a:t>
            </a:r>
          </a:p>
          <a:p>
            <a:r>
              <a:rPr lang="pt-BR" dirty="0"/>
              <a:t>Mediana = 25.97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402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722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124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68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90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472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420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727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627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029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(1.01 * 1.015 * 1.025 * 1.03^6)^(1/9) = 1.0255 = 2.55%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822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429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813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mediana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383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mediana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67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171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Soma de diferenças alternadas pode levar a </a:t>
            </a:r>
            <a:r>
              <a:rPr lang="pt-BR" dirty="0" err="1"/>
              <a:t>D</a:t>
            </a:r>
            <a:r>
              <a:rPr lang="pt-BR" dirty="0"/>
              <a:t>(A) = 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165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187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115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3255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359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0866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955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617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Álgebra simples!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527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Álgebra simples!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7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0112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6644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Álgebra simples!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742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97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79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8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Cuidado nos extremos: precisa de um centro de massa</a:t>
            </a:r>
          </a:p>
          <a:p>
            <a:r>
              <a:rPr lang="pt-BR" dirty="0" err="1"/>
              <a:t>Avg</a:t>
            </a:r>
            <a:r>
              <a:rPr lang="pt-BR" dirty="0"/>
              <a:t> = 26.48</a:t>
            </a:r>
          </a:p>
          <a:p>
            <a:r>
              <a:rPr lang="pt-BR" dirty="0"/>
              <a:t>Média ponderada = 27.17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86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5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Exemplo para a turma: 1, -1, 1, -1, 1, -1, 1, -1, 1000, 1, -1, 1, -1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99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453530"/>
            <a:ext cx="26670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11/05/2021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53336"/>
            <a:ext cx="54210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8BED-F73A-4BFE-81B6-72FE6E5BE6BB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11/05/2021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2200" y="3501008"/>
            <a:ext cx="6477000" cy="2366392"/>
          </a:xfrm>
        </p:spPr>
        <p:txBody>
          <a:bodyPr>
            <a:normAutofit/>
          </a:bodyPr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Marcelo de Oliveira Rosa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Tendência central</a:t>
                </a:r>
              </a:p>
              <a:p>
                <a:pPr lvl="1"/>
                <a:r>
                  <a:rPr lang="pt-BR" dirty="0"/>
                  <a:t>Mediana</a:t>
                </a:r>
              </a:p>
              <a:p>
                <a:pPr lvl="2"/>
                <a:r>
                  <a:rPr lang="pt-BR" dirty="0"/>
                  <a:t>Ordena-se as amostras em ordem crescente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+1)/2)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se </a:t>
                </a:r>
                <a:r>
                  <a:rPr lang="pt-BR" dirty="0" err="1"/>
                  <a:t>n</a:t>
                </a:r>
                <a:r>
                  <a:rPr lang="pt-BR" dirty="0"/>
                  <a:t> é ímpar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/2)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≤…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se </a:t>
                </a:r>
                <a:r>
                  <a:rPr lang="pt-BR" dirty="0" err="1"/>
                  <a:t>n</a:t>
                </a:r>
                <a:r>
                  <a:rPr lang="pt-BR" dirty="0"/>
                  <a:t> é par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dirty="0"/>
                  <a:t> ☞ amostra da </a:t>
                </a:r>
                <a:r>
                  <a:rPr lang="pt-BR" dirty="0" err="1"/>
                  <a:t>i-ésima</a:t>
                </a:r>
                <a:r>
                  <a:rPr lang="pt-BR" dirty="0"/>
                  <a:t> posição ordenada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6639727-6302-FB49-AAC8-2D0EE9F3EE0C}"/>
                  </a:ext>
                </a:extLst>
              </p:cNvPr>
              <p:cNvSpPr txBox="1"/>
              <p:nvPr/>
            </p:nvSpPr>
            <p:spPr>
              <a:xfrm>
                <a:off x="2715145" y="5229200"/>
                <a:ext cx="3713709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((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+1)/2)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b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pt-BR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b="0" smtClean="0">
                                    <a:latin typeface="Cambria Math" panose="02040503050406030204" pitchFamily="18" charset="0"/>
                                  </a:rPr>
                                  <m:t>par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i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pt-B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pt-BR" i="0">
                                                    <a:latin typeface="Cambria Math" panose="02040503050406030204" pitchFamily="18" charset="0"/>
                                                  </a:rPr>
                                                  <m:t>n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pt-BR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sub>
                                    </m:s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i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pt-B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pt-BR" i="0">
                                                    <a:latin typeface="Cambria Math" panose="02040503050406030204" pitchFamily="18" charset="0"/>
                                                  </a:rPr>
                                                  <m:t>n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pt-BR" i="0">
                                                    <a:latin typeface="Cambria Math" panose="02040503050406030204" pitchFamily="18" charset="0"/>
                                                  </a:rPr>
                                                  <m:t>2+1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 í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mpar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6639727-6302-FB49-AAC8-2D0EE9F3E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45" y="5229200"/>
                <a:ext cx="3713709" cy="976614"/>
              </a:xfrm>
              <a:prstGeom prst="rect">
                <a:avLst/>
              </a:prstGeom>
              <a:blipFill>
                <a:blip r:embed="rId4"/>
                <a:stretch>
                  <a:fillRect l="-23208" t="-203846" b="-2897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77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Mediana</a:t>
            </a:r>
          </a:p>
          <a:p>
            <a:pPr lvl="1"/>
            <a:endParaRPr lang="pt-BR" dirty="0"/>
          </a:p>
          <a:p>
            <a:pPr lvl="2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median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endParaRPr lang="pt-BR" dirty="0"/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46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Mediana</a:t>
            </a:r>
          </a:p>
          <a:p>
            <a:pPr lvl="2"/>
            <a:r>
              <a:rPr lang="pt-BR" i="1" dirty="0"/>
              <a:t>A temperatura nos dias de jogos do Timão foi</a:t>
            </a:r>
          </a:p>
          <a:p>
            <a:pPr lvl="3"/>
            <a:r>
              <a:rPr lang="pt-BR" i="1" dirty="0"/>
              <a:t>22, 24, 21, 22, 25, 26, 25, 24, 23, 25, 25, 26, 27, 25, 26,</a:t>
            </a:r>
          </a:p>
          <a:p>
            <a:pPr lvl="3"/>
            <a:r>
              <a:rPr lang="pt-BR" i="1" dirty="0"/>
              <a:t>25, 26, 27, 27, 28, 29, 29, 29, 28, 30, 29, 30, 31, 30, 28, 29</a:t>
            </a:r>
          </a:p>
          <a:p>
            <a:pPr lvl="3"/>
            <a:endParaRPr lang="pt-BR" i="1" dirty="0"/>
          </a:p>
          <a:p>
            <a:pPr lvl="2"/>
            <a:r>
              <a:rPr lang="pt-BR" i="1" dirty="0"/>
              <a:t>Ordenando...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92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Tendência central</a:t>
                </a:r>
              </a:p>
              <a:p>
                <a:pPr lvl="1"/>
                <a:r>
                  <a:rPr lang="pt-BR" dirty="0"/>
                  <a:t>Mediana</a:t>
                </a:r>
              </a:p>
              <a:p>
                <a:pPr lvl="2"/>
                <a:r>
                  <a:rPr lang="pt-BR" i="1" dirty="0"/>
                  <a:t>A temperatura nos dias de jogos do Timão foi</a:t>
                </a:r>
              </a:p>
              <a:p>
                <a:pPr lvl="3"/>
                <a:r>
                  <a:rPr lang="pt-BR" i="1" dirty="0"/>
                  <a:t>22, 24, 21, 22, 25, 26, 25, 24, 23, 25, 25, 26, 27, 25, 26,</a:t>
                </a:r>
              </a:p>
              <a:p>
                <a:pPr lvl="3"/>
                <a:r>
                  <a:rPr lang="pt-BR" i="1" dirty="0"/>
                  <a:t>25, 26, 27, 27, 28, 29, 29, 29, 28, 30, 29, 30, 31, 30, 28, 29</a:t>
                </a:r>
              </a:p>
              <a:p>
                <a:pPr lvl="3"/>
                <a:endParaRPr lang="pt-BR" i="1" dirty="0"/>
              </a:p>
              <a:p>
                <a:pPr lvl="2"/>
                <a:r>
                  <a:rPr lang="pt-BR" i="1" dirty="0"/>
                  <a:t>Ordenando, e procurando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+1)/2)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3"/>
                <a:r>
                  <a:rPr lang="pt-BR" i="1" dirty="0"/>
                  <a:t>21, 22, 22, 23, 24, 24, 25, 25, 25, 25, 25, 25, 26, 26, 26, 26</a:t>
                </a:r>
              </a:p>
              <a:p>
                <a:pPr lvl="3"/>
                <a:r>
                  <a:rPr lang="pt-BR" i="1" dirty="0"/>
                  <a:t>27, 27, 27, 28, 28, 28, 29, 29, 29, 29 ,29, 30, 30, 30, 31</a:t>
                </a:r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F20A51D-7518-554C-9F6F-813222FE0B4F}"/>
              </a:ext>
            </a:extLst>
          </p:cNvPr>
          <p:cNvSpPr/>
          <p:nvPr/>
        </p:nvSpPr>
        <p:spPr>
          <a:xfrm>
            <a:off x="7416000" y="4869160"/>
            <a:ext cx="432048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62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Mediana</a:t>
            </a:r>
          </a:p>
          <a:p>
            <a:pPr lvl="2"/>
            <a:r>
              <a:rPr lang="pt-BR" dirty="0"/>
              <a:t>Para observações agrupadas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r>
              <a:rPr lang="pt-BR" dirty="0"/>
              <a:t>Determina intervalo mediana ☞ m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4"/>
            <a:r>
              <a:rPr lang="pt-BR" i="1" dirty="0"/>
              <a:t>Frequência acumulada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AD3C21-645D-114F-8E72-814274D6A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81084"/>
              </p:ext>
            </p:extLst>
          </p:nvPr>
        </p:nvGraphicFramePr>
        <p:xfrm>
          <a:off x="1007604" y="3108568"/>
          <a:ext cx="7128792" cy="11125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39935392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6482142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21001726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7533303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8078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Intervalos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[e</a:t>
                      </a:r>
                      <a:r>
                        <a:rPr lang="pt-BR" baseline="-25000" dirty="0"/>
                        <a:t>0</a:t>
                      </a:r>
                      <a:r>
                        <a:rPr lang="pt-BR" dirty="0"/>
                        <a:t> – e</a:t>
                      </a:r>
                      <a:r>
                        <a:rPr lang="pt-BR" baseline="-25000" dirty="0"/>
                        <a:t>1</a:t>
                      </a:r>
                      <a:r>
                        <a:rPr lang="pt-BR" baseline="0" dirty="0"/>
                        <a:t>[</a:t>
                      </a:r>
                      <a:endParaRPr lang="pt-BR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[e</a:t>
                      </a:r>
                      <a:r>
                        <a:rPr lang="pt-BR" baseline="-25000" dirty="0"/>
                        <a:t>1</a:t>
                      </a:r>
                      <a:r>
                        <a:rPr lang="pt-BR" dirty="0"/>
                        <a:t> – e</a:t>
                      </a:r>
                      <a:r>
                        <a:rPr lang="pt-BR" baseline="-25000" dirty="0"/>
                        <a:t>2</a:t>
                      </a:r>
                      <a:r>
                        <a:rPr lang="pt-BR" baseline="0" dirty="0"/>
                        <a:t>[</a:t>
                      </a:r>
                      <a:endParaRPr lang="pt-BR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[e</a:t>
                      </a:r>
                      <a:r>
                        <a:rPr lang="pt-BR" baseline="-25000" dirty="0"/>
                        <a:t>k-1</a:t>
                      </a:r>
                      <a:r>
                        <a:rPr lang="pt-BR" baseline="0" dirty="0"/>
                        <a:t> – </a:t>
                      </a:r>
                      <a:r>
                        <a:rPr lang="pt-BR" baseline="0" dirty="0" err="1"/>
                        <a:t>e</a:t>
                      </a:r>
                      <a:r>
                        <a:rPr lang="pt-BR" baseline="-25000" dirty="0" err="1"/>
                        <a:t>k</a:t>
                      </a:r>
                      <a:r>
                        <a:rPr lang="pt-BR" baseline="0" dirty="0"/>
                        <a:t>[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5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Freq. Absoluta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</a:t>
                      </a:r>
                      <a:r>
                        <a:rPr lang="pt-BR" baseline="-25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</a:t>
                      </a:r>
                      <a:r>
                        <a:rPr lang="pt-BR" baseline="-25000" dirty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n</a:t>
                      </a:r>
                      <a:r>
                        <a:rPr lang="pt-BR" baseline="-25000" dirty="0" err="1"/>
                        <a:t>k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155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Freq. Relativa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f</a:t>
                      </a:r>
                      <a:r>
                        <a:rPr lang="pt-BR" baseline="-25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f</a:t>
                      </a:r>
                      <a:r>
                        <a:rPr lang="pt-BR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f</a:t>
                      </a:r>
                      <a:r>
                        <a:rPr lang="pt-BR" baseline="-25000" dirty="0" err="1"/>
                        <a:t>k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9969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8500115-127B-7341-B782-BF1E13692F78}"/>
                  </a:ext>
                </a:extLst>
              </p:cNvPr>
              <p:cNvSpPr txBox="1"/>
              <p:nvPr/>
            </p:nvSpPr>
            <p:spPr>
              <a:xfrm>
                <a:off x="3169757" y="4797152"/>
                <a:ext cx="2809102" cy="870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≤0,5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≥0,5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8500115-127B-7341-B782-BF1E13692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757" y="4797152"/>
                <a:ext cx="2809102" cy="870559"/>
              </a:xfrm>
              <a:prstGeom prst="rect">
                <a:avLst/>
              </a:prstGeom>
              <a:blipFill>
                <a:blip r:embed="rId3"/>
                <a:stretch>
                  <a:fillRect l="-23423" t="-94203" b="-1507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51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Mediana</a:t>
            </a:r>
          </a:p>
          <a:p>
            <a:pPr lvl="2"/>
            <a:r>
              <a:rPr lang="pt-BR" dirty="0"/>
              <a:t>Para observações agrupadas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r>
              <a:rPr lang="pt-BR" dirty="0"/>
              <a:t>Encontra a mediana usando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AD3C21-645D-114F-8E72-814274D6A8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7604" y="3108568"/>
          <a:ext cx="7128792" cy="11125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39935392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6482142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21001726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7533303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8078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Intervalos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[e</a:t>
                      </a:r>
                      <a:r>
                        <a:rPr lang="pt-BR" baseline="-25000" dirty="0"/>
                        <a:t>0</a:t>
                      </a:r>
                      <a:r>
                        <a:rPr lang="pt-BR" dirty="0"/>
                        <a:t> – e</a:t>
                      </a:r>
                      <a:r>
                        <a:rPr lang="pt-BR" baseline="-25000" dirty="0"/>
                        <a:t>1</a:t>
                      </a:r>
                      <a:r>
                        <a:rPr lang="pt-BR" baseline="0" dirty="0"/>
                        <a:t>[</a:t>
                      </a:r>
                      <a:endParaRPr lang="pt-BR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[e</a:t>
                      </a:r>
                      <a:r>
                        <a:rPr lang="pt-BR" baseline="-25000" dirty="0"/>
                        <a:t>1</a:t>
                      </a:r>
                      <a:r>
                        <a:rPr lang="pt-BR" dirty="0"/>
                        <a:t> – e</a:t>
                      </a:r>
                      <a:r>
                        <a:rPr lang="pt-BR" baseline="-25000" dirty="0"/>
                        <a:t>2</a:t>
                      </a:r>
                      <a:r>
                        <a:rPr lang="pt-BR" baseline="0" dirty="0"/>
                        <a:t>[</a:t>
                      </a:r>
                      <a:endParaRPr lang="pt-BR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[e</a:t>
                      </a:r>
                      <a:r>
                        <a:rPr lang="pt-BR" baseline="-25000" dirty="0"/>
                        <a:t>k-1</a:t>
                      </a:r>
                      <a:r>
                        <a:rPr lang="pt-BR" baseline="0" dirty="0"/>
                        <a:t> – </a:t>
                      </a:r>
                      <a:r>
                        <a:rPr lang="pt-BR" baseline="0" dirty="0" err="1"/>
                        <a:t>e</a:t>
                      </a:r>
                      <a:r>
                        <a:rPr lang="pt-BR" baseline="-25000" dirty="0" err="1"/>
                        <a:t>k</a:t>
                      </a:r>
                      <a:r>
                        <a:rPr lang="pt-BR" baseline="0" dirty="0"/>
                        <a:t>[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5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Freq. Absoluta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</a:t>
                      </a:r>
                      <a:r>
                        <a:rPr lang="pt-BR" baseline="-25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</a:t>
                      </a:r>
                      <a:r>
                        <a:rPr lang="pt-BR" baseline="-25000" dirty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n</a:t>
                      </a:r>
                      <a:r>
                        <a:rPr lang="pt-BR" baseline="-25000" dirty="0" err="1"/>
                        <a:t>k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155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Freq. Relativa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f</a:t>
                      </a:r>
                      <a:r>
                        <a:rPr lang="pt-BR" baseline="-25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f</a:t>
                      </a:r>
                      <a:r>
                        <a:rPr lang="pt-BR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f</a:t>
                      </a:r>
                      <a:r>
                        <a:rPr lang="pt-BR" baseline="-25000" dirty="0" err="1"/>
                        <a:t>k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9969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8500115-127B-7341-B782-BF1E13692F78}"/>
                  </a:ext>
                </a:extLst>
              </p:cNvPr>
              <p:cNvSpPr txBox="1"/>
              <p:nvPr/>
            </p:nvSpPr>
            <p:spPr>
              <a:xfrm>
                <a:off x="2439718" y="4941168"/>
                <a:ext cx="4264565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0,5−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8500115-127B-7341-B782-BF1E13692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718" y="4941168"/>
                <a:ext cx="4264565" cy="706091"/>
              </a:xfrm>
              <a:prstGeom prst="rect">
                <a:avLst/>
              </a:prstGeom>
              <a:blipFill>
                <a:blip r:embed="rId3"/>
                <a:stretch>
                  <a:fillRect t="-54386" b="-42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24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Mediana</a:t>
            </a:r>
          </a:p>
          <a:p>
            <a:pPr lvl="2"/>
            <a:r>
              <a:rPr lang="pt-BR" i="1" dirty="0"/>
              <a:t>A temperatura nos dias de jogos do Timão foi</a:t>
            </a:r>
          </a:p>
          <a:p>
            <a:pPr lvl="3"/>
            <a:r>
              <a:rPr lang="pt-BR" i="1" dirty="0"/>
              <a:t>22, 24, 21, 22, 25, 26, 25, 24, 23, 25, 25, 26, 27, 25, 26,</a:t>
            </a:r>
          </a:p>
          <a:p>
            <a:pPr lvl="3"/>
            <a:r>
              <a:rPr lang="pt-BR" i="1" dirty="0"/>
              <a:t>25, 26, 27, 27, 28, 29, 29, 29, 28, 30, 29, 30, 31, 30, 28, 29</a:t>
            </a:r>
          </a:p>
          <a:p>
            <a:pPr lvl="3"/>
            <a:endParaRPr lang="pt-BR" i="1" dirty="0"/>
          </a:p>
          <a:p>
            <a:pPr lvl="2"/>
            <a:r>
              <a:rPr lang="pt-BR" i="1" dirty="0"/>
              <a:t>Use </a:t>
            </a:r>
            <a:r>
              <a:rPr lang="pt-BR" i="1" dirty="0" err="1"/>
              <a:t>R</a:t>
            </a:r>
            <a:r>
              <a:rPr lang="pt-BR" i="1" dirty="0"/>
              <a:t> para calcular a mediana</a:t>
            </a:r>
          </a:p>
          <a:p>
            <a:pPr lvl="3"/>
            <a:r>
              <a:rPr lang="pt-BR" i="1" dirty="0"/>
              <a:t>Considerando os seguintes intervalos de agrupamento de temperaturas</a:t>
            </a:r>
          </a:p>
          <a:p>
            <a:pPr lvl="4"/>
            <a:r>
              <a:rPr lang="pt-BR" i="1" dirty="0"/>
              <a:t>&lt; 20,</a:t>
            </a:r>
          </a:p>
          <a:p>
            <a:pPr lvl="4"/>
            <a:r>
              <a:rPr lang="pt-BR" i="1" dirty="0"/>
              <a:t>de 20 a 25, de 25 a 30 de 30 a 35</a:t>
            </a:r>
          </a:p>
          <a:p>
            <a:pPr lvl="4"/>
            <a:r>
              <a:rPr lang="pt-BR" i="1" dirty="0"/>
              <a:t>≥ 35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377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 err="1"/>
              <a:t>Quantils</a:t>
            </a:r>
            <a:endParaRPr lang="pt-BR" dirty="0"/>
          </a:p>
          <a:p>
            <a:pPr lvl="2"/>
            <a:r>
              <a:rPr lang="pt-BR" dirty="0"/>
              <a:t>Se dividimos os dados (ordenados) ao meio, podemos avaliar sua distribuição dividindo-o em diferentes tamanhos</a:t>
            </a:r>
          </a:p>
          <a:p>
            <a:pPr lvl="3"/>
            <a:r>
              <a:rPr lang="pt-BR" dirty="0"/>
              <a:t>Quartis ☞ quatro partes iguais</a:t>
            </a:r>
          </a:p>
          <a:p>
            <a:pPr lvl="4"/>
            <a:r>
              <a:rPr lang="pt-BR" dirty="0"/>
              <a:t>25%, 50% e 75%</a:t>
            </a:r>
          </a:p>
          <a:p>
            <a:pPr lvl="3"/>
            <a:r>
              <a:rPr lang="pt-BR" dirty="0" err="1"/>
              <a:t>Decils</a:t>
            </a:r>
            <a:r>
              <a:rPr lang="pt-BR" dirty="0"/>
              <a:t> ☞ 10 partes iguais</a:t>
            </a:r>
          </a:p>
          <a:p>
            <a:pPr lvl="4"/>
            <a:r>
              <a:rPr lang="pt-BR" dirty="0"/>
              <a:t>10%, 20%, ..., 50%, ..., 90%, 100%</a:t>
            </a:r>
          </a:p>
          <a:p>
            <a:pPr lvl="3"/>
            <a:r>
              <a:rPr lang="pt-BR" dirty="0" err="1"/>
              <a:t>Centils</a:t>
            </a:r>
            <a:r>
              <a:rPr lang="pt-BR" dirty="0"/>
              <a:t> ☞ 100 partes iguais</a:t>
            </a:r>
          </a:p>
          <a:p>
            <a:pPr lvl="4"/>
            <a:r>
              <a:rPr lang="pt-BR" dirty="0"/>
              <a:t>1%, 2%, ... 50%, ... 99%, 100%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5796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Tendência central</a:t>
                </a:r>
              </a:p>
              <a:p>
                <a:pPr lvl="1"/>
                <a:r>
                  <a:rPr lang="pt-BR" dirty="0" err="1"/>
                  <a:t>Quantils</a:t>
                </a:r>
                <a:endParaRPr lang="pt-BR" dirty="0"/>
              </a:p>
              <a:p>
                <a:pPr lvl="2"/>
                <a:r>
                  <a:rPr lang="pt-BR" dirty="0"/>
                  <a:t>É possível qualquer tipo de divisão das observações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pt-BR" dirty="0"/>
                  <a:t> ☞ quantil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×100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Divisão dos dados em dois grupos</a:t>
                </a:r>
              </a:p>
              <a:p>
                <a:pPr lvl="4"/>
                <a:r>
                  <a:rPr lang="pt-BR" dirty="0"/>
                  <a:t>Um grupo com até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×100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dirty="0"/>
                  <a:t> das observações</a:t>
                </a:r>
              </a:p>
              <a:p>
                <a:pPr lvl="4"/>
                <a:r>
                  <a:rPr lang="pt-BR" dirty="0"/>
                  <a:t>Outro grupo com até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×100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dirty="0"/>
                  <a:t> das observações</a:t>
                </a:r>
              </a:p>
              <a:p>
                <a:pPr lvl="3"/>
                <a:r>
                  <a:rPr lang="pt-BR" dirty="0"/>
                  <a:t>Na mediana ☞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0,5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r>
                  <a:rPr lang="pt-BR" dirty="0" err="1"/>
                  <a:t>R</a:t>
                </a:r>
                <a:r>
                  <a:rPr lang="pt-BR" dirty="0"/>
                  <a:t>: </a:t>
                </a:r>
                <a:r>
                  <a:rPr lang="pt-BR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quantile</a:t>
                </a:r>
                <a:r>
                  <a:rPr lang="pt-BR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44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Tendência central</a:t>
                </a:r>
              </a:p>
              <a:p>
                <a:pPr lvl="1"/>
                <a:r>
                  <a:rPr lang="pt-BR" dirty="0" err="1"/>
                  <a:t>Quantils</a:t>
                </a:r>
                <a:endParaRPr lang="pt-BR" dirty="0"/>
              </a:p>
              <a:p>
                <a:pPr lvl="2"/>
                <a:r>
                  <a:rPr lang="pt-BR" dirty="0"/>
                  <a:t>Considerando </a:t>
                </a:r>
                <a:r>
                  <a:rPr lang="pt-BR" dirty="0" err="1"/>
                  <a:t>n</a:t>
                </a:r>
                <a:r>
                  <a:rPr lang="pt-BR" dirty="0"/>
                  <a:t> observações ordenadas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≤…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dirty="0"/>
              </a:p>
              <a:p>
                <a:pPr lvl="2"/>
                <a:endParaRPr lang="pt-BR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A83FBDF-3D75-464D-A122-4B0DE0F4C0FE}"/>
                  </a:ext>
                </a:extLst>
              </p:cNvPr>
              <p:cNvSpPr txBox="1"/>
              <p:nvPr/>
            </p:nvSpPr>
            <p:spPr>
              <a:xfrm>
                <a:off x="2715145" y="3789040"/>
                <a:ext cx="4315349" cy="1117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l-G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m:rPr>
                                    <m:nor/>
                                  </m:rPr>
                                  <a:rPr lang="pt-B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pt-B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ã</m:t>
                                </m:r>
                                <m:r>
                                  <m:rPr>
                                    <m:nor/>
                                  </m:rPr>
                                  <a:rPr lang="pt-B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m:rPr>
                                    <m:nor/>
                                  </m:rPr>
                                  <a:rPr lang="pt-B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inteiro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i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  <m:r>
                                      <a:rPr lang="pt-BR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i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pt-B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m:rPr>
                                    <m:nor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m:rPr>
                                    <m:nor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inteiro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A83FBDF-3D75-464D-A122-4B0DE0F4C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45" y="3789040"/>
                <a:ext cx="4315349" cy="1117998"/>
              </a:xfrm>
              <a:prstGeom prst="rect">
                <a:avLst/>
              </a:prstGeom>
              <a:blipFill>
                <a:blip r:embed="rId4"/>
                <a:stretch>
                  <a:fillRect l="-26686" t="-208989" b="-2977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54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No mundo atual temos uma avalanche de dados</a:t>
            </a:r>
          </a:p>
          <a:p>
            <a:pPr lvl="1"/>
            <a:r>
              <a:rPr lang="pt-BR" dirty="0"/>
              <a:t>Como ter uma ideia do que “dizem”?</a:t>
            </a:r>
          </a:p>
          <a:p>
            <a:pPr lvl="1"/>
            <a:r>
              <a:rPr lang="pt-BR" dirty="0"/>
              <a:t>Como resumi-los?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Estatística descritiva</a:t>
            </a:r>
          </a:p>
          <a:p>
            <a:pPr lvl="2"/>
            <a:r>
              <a:rPr lang="pt-BR" dirty="0"/>
              <a:t>Tendência central</a:t>
            </a:r>
          </a:p>
          <a:p>
            <a:pPr lvl="2"/>
            <a:r>
              <a:rPr lang="pt-BR" dirty="0"/>
              <a:t>Dispersão</a:t>
            </a:r>
          </a:p>
          <a:p>
            <a:pPr lvl="2"/>
            <a:r>
              <a:rPr lang="pt-BR" dirty="0"/>
              <a:t>Distribuição</a:t>
            </a:r>
          </a:p>
          <a:p>
            <a:pPr lvl="2"/>
            <a:r>
              <a:rPr lang="pt-BR" dirty="0"/>
              <a:t>Gráficos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Tendência central</a:t>
                </a:r>
              </a:p>
              <a:p>
                <a:pPr lvl="1"/>
                <a:r>
                  <a:rPr lang="pt-BR" dirty="0"/>
                  <a:t>Moda</a:t>
                </a:r>
              </a:p>
              <a:p>
                <a:pPr lvl="2"/>
                <a:r>
                  <a:rPr lang="pt-BR" dirty="0"/>
                  <a:t>Qual o valor mais frequente de um conjunto de observações (“está na moda”)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 número de ocorrências do valor observado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 lvl="4"/>
                <a:endParaRPr lang="pt-BR" dirty="0"/>
              </a:p>
              <a:p>
                <a:pPr lvl="2"/>
                <a:r>
                  <a:rPr lang="pt-BR" dirty="0" err="1"/>
                  <a:t>R</a:t>
                </a:r>
                <a:r>
                  <a:rPr lang="pt-BR" dirty="0"/>
                  <a:t>: </a:t>
                </a:r>
                <a:r>
                  <a:rPr lang="pt-BR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table</a:t>
                </a:r>
                <a:r>
                  <a:rPr lang="pt-BR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lvl="3"/>
                <a:r>
                  <a:rPr lang="pt-BR" dirty="0"/>
                  <a:t>Método indireto: observação manual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48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Moda</a:t>
            </a:r>
          </a:p>
          <a:p>
            <a:pPr lvl="2"/>
            <a:r>
              <a:rPr lang="pt-BR" i="1" dirty="0"/>
              <a:t>A temperatura nos dias de jogos do Timão foi</a:t>
            </a:r>
          </a:p>
          <a:p>
            <a:pPr lvl="3"/>
            <a:r>
              <a:rPr lang="pt-BR" i="1" dirty="0"/>
              <a:t>22, 24, 21, 22, 25, 26, 25, 24, 23, 25, 25, 26, 27, 25, 26,</a:t>
            </a:r>
          </a:p>
          <a:p>
            <a:pPr lvl="3"/>
            <a:r>
              <a:rPr lang="pt-BR" i="1" dirty="0"/>
              <a:t>25, 26, 27, 27, 28, 29, 29, 29, 28, 30, 29, 30, 31, 30, 28, 29</a:t>
            </a:r>
          </a:p>
          <a:p>
            <a:pPr lvl="3"/>
            <a:endParaRPr lang="pt-BR" i="1" dirty="0"/>
          </a:p>
          <a:p>
            <a:pPr lvl="2"/>
            <a:r>
              <a:rPr lang="pt-BR" i="1" dirty="0"/>
              <a:t>Qual temperatura foi mais frequente durante os jogos (“vitoriosos – sempre”) do Timão?</a:t>
            </a:r>
          </a:p>
        </p:txBody>
      </p:sp>
    </p:spTree>
    <p:extLst>
      <p:ext uri="{BB962C8B-B14F-4D97-AF65-F5344CB8AC3E}">
        <p14:creationId xmlns:p14="http://schemas.microsoft.com/office/powerpoint/2010/main" val="1100904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Tendência central</a:t>
                </a:r>
              </a:p>
              <a:p>
                <a:pPr lvl="1"/>
                <a:r>
                  <a:rPr lang="pt-BR" dirty="0"/>
                  <a:t>Média geométrica</a:t>
                </a:r>
              </a:p>
              <a:p>
                <a:pPr lvl="2"/>
                <a:r>
                  <a:rPr lang="pt-BR" dirty="0"/>
                  <a:t>Avaliação de observações cujos valores crescem ou decrescem exponencialmente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 valor inicial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∗100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pt-BR" dirty="0"/>
                  <a:t> ☞ taxa de crescimento/decaimento</a:t>
                </a:r>
              </a:p>
              <a:p>
                <a:pPr lvl="2"/>
                <a:r>
                  <a:rPr lang="pt-BR" dirty="0"/>
                  <a:t>Investimentos, juros compostos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9E78F0D-2335-EF46-9B45-9302E84280C7}"/>
                  </a:ext>
                </a:extLst>
              </p:cNvPr>
              <p:cNvSpPr txBox="1"/>
              <p:nvPr/>
            </p:nvSpPr>
            <p:spPr>
              <a:xfrm>
                <a:off x="3059832" y="5139384"/>
                <a:ext cx="3062249" cy="1169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sty m:val="p"/>
                              <m:brk m:alnAt="7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g>
                        <m:e>
                          <m:nary>
                            <m:naryPr>
                              <m:chr m:val="∏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e>
                      </m:ra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9E78F0D-2335-EF46-9B45-9302E8428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139384"/>
                <a:ext cx="3062249" cy="1169936"/>
              </a:xfrm>
              <a:prstGeom prst="rect">
                <a:avLst/>
              </a:prstGeom>
              <a:blipFill>
                <a:blip r:embed="rId4"/>
                <a:stretch>
                  <a:fillRect t="-58065" b="-989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83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Média geométrica</a:t>
            </a:r>
          </a:p>
          <a:p>
            <a:pPr lvl="2"/>
            <a:r>
              <a:rPr lang="pt-BR" i="1" dirty="0"/>
              <a:t>Um pouco de álgebra...</a:t>
            </a:r>
          </a:p>
          <a:p>
            <a:pPr lvl="2"/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8051BDF-8709-3D4B-8728-9F1D232F3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15351"/>
              </p:ext>
            </p:extLst>
          </p:nvPr>
        </p:nvGraphicFramePr>
        <p:xfrm>
          <a:off x="1524000" y="3300184"/>
          <a:ext cx="6096000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7020926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1482245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04698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3529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Instante </a:t>
                      </a:r>
                      <a:r>
                        <a:rPr lang="pt-BR" dirty="0" err="1"/>
                        <a:t>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Quantidade B</a:t>
                      </a:r>
                      <a:r>
                        <a:rPr lang="pt-BR" baseline="-250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Fator de crescimento x</a:t>
                      </a:r>
                      <a:r>
                        <a:rPr lang="pt-BR" baseline="-250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Taxa de crescimento r</a:t>
                      </a:r>
                      <a:r>
                        <a:rPr lang="pt-BR" baseline="-25000" dirty="0"/>
                        <a:t>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63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  <a:r>
                        <a:rPr lang="pt-BR" baseline="-25000" dirty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33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  <a:r>
                        <a:rPr lang="pt-BR" baseline="-25000" dirty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x</a:t>
                      </a:r>
                      <a:r>
                        <a:rPr lang="pt-BR" baseline="-25000" dirty="0" err="1"/>
                        <a:t>n</a:t>
                      </a:r>
                      <a:r>
                        <a:rPr lang="pt-BR" baseline="0" dirty="0"/>
                        <a:t>=</a:t>
                      </a:r>
                      <a:r>
                        <a:rPr lang="pt-BR" baseline="0" dirty="0" err="1"/>
                        <a:t>B</a:t>
                      </a:r>
                      <a:r>
                        <a:rPr lang="pt-BR" baseline="-25000" dirty="0" err="1"/>
                        <a:t>n</a:t>
                      </a:r>
                      <a:r>
                        <a:rPr lang="pt-BR" baseline="0" dirty="0"/>
                        <a:t>/B</a:t>
                      </a:r>
                      <a:r>
                        <a:rPr lang="pt-BR" baseline="-25000" dirty="0"/>
                        <a:t>n-1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(x</a:t>
                      </a:r>
                      <a:r>
                        <a:rPr lang="pt-BR" baseline="-25000" dirty="0"/>
                        <a:t>1</a:t>
                      </a:r>
                      <a:r>
                        <a:rPr lang="pt-BR" baseline="0" dirty="0"/>
                        <a:t>-1)*100%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6575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</a:t>
                      </a:r>
                      <a:r>
                        <a:rPr lang="pt-BR" baseline="-25000" dirty="0"/>
                        <a:t>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x</a:t>
                      </a:r>
                      <a:r>
                        <a:rPr lang="pt-BR" baseline="-25000" dirty="0" err="1"/>
                        <a:t>n</a:t>
                      </a:r>
                      <a:r>
                        <a:rPr lang="pt-BR" baseline="0" dirty="0"/>
                        <a:t>=</a:t>
                      </a:r>
                      <a:r>
                        <a:rPr lang="pt-BR" baseline="0" dirty="0" err="1"/>
                        <a:t>B</a:t>
                      </a:r>
                      <a:r>
                        <a:rPr lang="pt-BR" baseline="-25000" dirty="0" err="1"/>
                        <a:t>n</a:t>
                      </a:r>
                      <a:r>
                        <a:rPr lang="pt-BR" baseline="0" dirty="0"/>
                        <a:t>/B</a:t>
                      </a:r>
                      <a:r>
                        <a:rPr lang="pt-BR" baseline="-25000" dirty="0"/>
                        <a:t>n-1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(x</a:t>
                      </a:r>
                      <a:r>
                        <a:rPr lang="pt-BR" baseline="-25000" dirty="0"/>
                        <a:t>2</a:t>
                      </a:r>
                      <a:r>
                        <a:rPr lang="pt-BR" baseline="0" dirty="0"/>
                        <a:t>-1)*100%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01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05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B</a:t>
                      </a:r>
                      <a:r>
                        <a:rPr lang="pt-BR" baseline="-25000" dirty="0" err="1"/>
                        <a:t>n</a:t>
                      </a:r>
                      <a:endParaRPr lang="pt-BR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x</a:t>
                      </a:r>
                      <a:r>
                        <a:rPr lang="pt-BR" baseline="-25000" dirty="0" err="1"/>
                        <a:t>n</a:t>
                      </a:r>
                      <a:r>
                        <a:rPr lang="pt-BR" baseline="0" dirty="0"/>
                        <a:t>=</a:t>
                      </a:r>
                      <a:r>
                        <a:rPr lang="pt-BR" baseline="0" dirty="0" err="1"/>
                        <a:t>B</a:t>
                      </a:r>
                      <a:r>
                        <a:rPr lang="pt-BR" baseline="-25000" dirty="0" err="1"/>
                        <a:t>n</a:t>
                      </a:r>
                      <a:r>
                        <a:rPr lang="pt-BR" baseline="0" dirty="0"/>
                        <a:t>/B</a:t>
                      </a:r>
                      <a:r>
                        <a:rPr lang="pt-BR" baseline="-25000" dirty="0"/>
                        <a:t>n-1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(x</a:t>
                      </a:r>
                      <a:r>
                        <a:rPr lang="pt-BR" baseline="-25000" dirty="0"/>
                        <a:t>n</a:t>
                      </a:r>
                      <a:r>
                        <a:rPr lang="pt-BR" baseline="0" dirty="0"/>
                        <a:t>-1)*100%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694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041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/>
              <a:lstStyle/>
              <a:p>
                <a:r>
                  <a:rPr lang="pt-BR" dirty="0"/>
                  <a:t>Tendência central</a:t>
                </a:r>
              </a:p>
              <a:p>
                <a:pPr lvl="1"/>
                <a:r>
                  <a:rPr lang="pt-BR" dirty="0"/>
                  <a:t>Média geométrica</a:t>
                </a:r>
              </a:p>
              <a:p>
                <a:pPr lvl="2"/>
                <a:r>
                  <a:rPr lang="pt-BR" i="1" dirty="0"/>
                  <a:t>Um pouco de álgebra...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∗…∗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sty m:val="p"/>
                            <m:brk m:alnAt="7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g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∗…∗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ra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sty m:val="p"/>
                            <m:brk m:alnAt="7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</m:deg>
                      <m:e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∗…∗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ra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sty m:val="p"/>
                            <m:brk m:alnAt="7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</m:deg>
                      <m:e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p>
                    </m:sSubSup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2"/>
                <a:r>
                  <a:rPr lang="pt-BR" dirty="0" err="1"/>
                  <a:t>R</a:t>
                </a:r>
                <a:r>
                  <a:rPr lang="pt-BR" dirty="0"/>
                  <a:t>: </a:t>
                </a:r>
                <a:r>
                  <a:rPr lang="pt-BR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prod</a:t>
                </a:r>
                <a:r>
                  <a:rPr lang="pt-BR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pt-BR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)^(1/</a:t>
                </a:r>
                <a:r>
                  <a:rPr lang="pt-BR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length</a:t>
                </a:r>
                <a:r>
                  <a:rPr lang="pt-BR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pt-BR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pt-BR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 </a:t>
                </a:r>
              </a:p>
              <a:p>
                <a:pPr lvl="3"/>
                <a:endParaRPr lang="pt-BR" i="1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886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Média geométrica</a:t>
            </a:r>
          </a:p>
          <a:p>
            <a:pPr lvl="2"/>
            <a:r>
              <a:rPr lang="pt-BR" i="1" dirty="0"/>
              <a:t>O Timão recebeu US$ 5 milhões pelo título de campeão mundial em 2012! Com esse prêmio, o clube investiu US$ 1 milhão em um fundo de investimento, com as seguintes taxas:</a:t>
            </a:r>
          </a:p>
          <a:p>
            <a:pPr lvl="3"/>
            <a:r>
              <a:rPr lang="pt-BR" i="1" dirty="0"/>
              <a:t>1% no primeiro ano (2013), 1.5% no segundo ano, 2.5% no terceiro e 3% nos anos restantes</a:t>
            </a:r>
          </a:p>
          <a:p>
            <a:pPr lvl="2"/>
            <a:r>
              <a:rPr lang="pt-BR" i="1" dirty="0"/>
              <a:t>Qual o crescimento médio desse investimento até 2021?</a:t>
            </a:r>
          </a:p>
          <a:p>
            <a:pPr lvl="3"/>
            <a:endParaRPr lang="pt-BR" i="1" dirty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041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Dispersão</a:t>
                </a:r>
              </a:p>
              <a:p>
                <a:pPr lvl="1"/>
                <a:r>
                  <a:rPr lang="pt-BR" dirty="0"/>
                  <a:t>Como os valores observados concentram-se ao redor da tendência central ☞ variabilidade</a:t>
                </a:r>
              </a:p>
              <a:p>
                <a:pPr lvl="2"/>
                <a:r>
                  <a:rPr lang="pt-BR" dirty="0"/>
                  <a:t>Segunda informação útil sobre os dados</a:t>
                </a:r>
              </a:p>
              <a:p>
                <a:pPr lvl="3"/>
                <a:r>
                  <a:rPr lang="pt-BR" dirty="0"/>
                  <a:t>Primeira é a tendência central</a:t>
                </a:r>
              </a:p>
              <a:p>
                <a:pPr lvl="3"/>
                <a:r>
                  <a:rPr lang="pt-BR" dirty="0"/>
                  <a:t>Dois valores para “explicar/entender” os dados</a:t>
                </a:r>
              </a:p>
              <a:p>
                <a:pPr lvl="1"/>
                <a:r>
                  <a:rPr lang="pt-BR" dirty="0"/>
                  <a:t>Diversas formas de calcular</a:t>
                </a:r>
              </a:p>
              <a:p>
                <a:pPr lvl="2"/>
                <a:r>
                  <a:rPr lang="pt-BR" dirty="0"/>
                  <a:t>Depende do conjunto de dados e do problema</a:t>
                </a:r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Nos problemas a seguir...</a:t>
                </a:r>
              </a:p>
              <a:p>
                <a:pPr lvl="2"/>
                <a:r>
                  <a:rPr lang="pt-BR" dirty="0"/>
                  <a:t>Valores de uma variável estatística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b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030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Dispersão</a:t>
            </a:r>
          </a:p>
          <a:p>
            <a:pPr lvl="1"/>
            <a:r>
              <a:rPr lang="pt-BR" i="1" dirty="0"/>
              <a:t>Saldo de gols por partida de alguns clubes</a:t>
            </a:r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r>
              <a:rPr lang="pt-BR" i="1" dirty="0"/>
              <a:t>Qual o saldo médio de gols?</a:t>
            </a:r>
          </a:p>
          <a:p>
            <a:pPr lvl="3"/>
            <a:r>
              <a:rPr lang="pt-BR" i="1" dirty="0"/>
              <a:t>Quem você acha o segundo melhor time:</a:t>
            </a:r>
            <a:br>
              <a:rPr lang="pt-BR" i="1" dirty="0"/>
            </a:br>
            <a:r>
              <a:rPr lang="pt-BR" i="1" dirty="0" err="1"/>
              <a:t>Coritiba</a:t>
            </a:r>
            <a:r>
              <a:rPr lang="pt-BR" i="1" dirty="0"/>
              <a:t> ou </a:t>
            </a:r>
            <a:r>
              <a:rPr lang="pt-BR" i="1" dirty="0" err="1"/>
              <a:t>Athlético</a:t>
            </a:r>
            <a:r>
              <a:rPr lang="pt-BR" i="1" dirty="0"/>
              <a:t>? Por quê?</a:t>
            </a:r>
          </a:p>
          <a:p>
            <a:pPr lvl="1"/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0A9ABC1-A7CD-1B41-826E-9910DE2D9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48685"/>
              </p:ext>
            </p:extLst>
          </p:nvPr>
        </p:nvGraphicFramePr>
        <p:xfrm>
          <a:off x="539552" y="2924944"/>
          <a:ext cx="8063808" cy="14833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83088">
                  <a:extLst>
                    <a:ext uri="{9D8B030D-6E8A-4147-A177-3AD203B41FA5}">
                      <a16:colId xmlns:a16="http://schemas.microsoft.com/office/drawing/2014/main" val="34860762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7583331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0270713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2523539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500452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5786373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9346751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321962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973827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6781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Clube/Partida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30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Coritiba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89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Athletico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13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Timão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5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55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Dispersão</a:t>
                </a:r>
              </a:p>
              <a:p>
                <a:pPr lvl="1"/>
                <a:r>
                  <a:rPr lang="pt-BR" dirty="0"/>
                  <a:t>Intervalo</a:t>
                </a:r>
              </a:p>
              <a:p>
                <a:pPr lvl="2"/>
                <a:r>
                  <a:rPr lang="pt-BR" dirty="0"/>
                  <a:t>Distância entre valores máximo e mínimo observados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Dado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dirty="0"/>
              </a:p>
              <a:p>
                <a:pPr lvl="4"/>
                <a:endParaRPr lang="pt-BR" dirty="0"/>
              </a:p>
              <a:p>
                <a:pPr lvl="1"/>
                <a:r>
                  <a:rPr lang="pt-BR" dirty="0"/>
                  <a:t>Intervalo interquartil</a:t>
                </a:r>
              </a:p>
              <a:p>
                <a:pPr lvl="2"/>
                <a:r>
                  <a:rPr lang="pt-BR" dirty="0"/>
                  <a:t>Distância entre quartis 25% e 75%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0.75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pt-BR" dirty="0"/>
              </a:p>
              <a:p>
                <a:pPr lvl="4"/>
                <a:r>
                  <a:rPr lang="pt-BR" i="1" dirty="0"/>
                  <a:t>Quem está no centro deste intervalo?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444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Dispersão</a:t>
            </a:r>
          </a:p>
          <a:p>
            <a:pPr lvl="1"/>
            <a:r>
              <a:rPr lang="pt-BR" dirty="0"/>
              <a:t>Intervalo</a:t>
            </a:r>
          </a:p>
          <a:p>
            <a:pPr lvl="2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range()</a:t>
            </a:r>
          </a:p>
          <a:p>
            <a:pPr lvl="2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)-min(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4"/>
            <a:endParaRPr lang="pt-BR" dirty="0"/>
          </a:p>
          <a:p>
            <a:pPr lvl="1"/>
            <a:r>
              <a:rPr lang="pt-BR" dirty="0"/>
              <a:t>Intervalo interquartil</a:t>
            </a:r>
          </a:p>
          <a:p>
            <a:pPr lvl="2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quantiles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7731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Tendência central</a:t>
                </a:r>
              </a:p>
              <a:p>
                <a:pPr lvl="1"/>
                <a:r>
                  <a:rPr lang="pt-BR" dirty="0"/>
                  <a:t>Ou parâmetros de localização</a:t>
                </a:r>
              </a:p>
              <a:p>
                <a:pPr lvl="1"/>
                <a:r>
                  <a:rPr lang="pt-BR" dirty="0"/>
                  <a:t>Uma representação única dos valores observados</a:t>
                </a:r>
              </a:p>
              <a:p>
                <a:pPr lvl="1"/>
                <a:r>
                  <a:rPr lang="pt-BR" dirty="0"/>
                  <a:t>Diversas formas de calcular</a:t>
                </a:r>
              </a:p>
              <a:p>
                <a:pPr lvl="2"/>
                <a:r>
                  <a:rPr lang="pt-BR" dirty="0"/>
                  <a:t>Depende do conjunto de dados e do problema</a:t>
                </a:r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Nos problemas a seguir...</a:t>
                </a:r>
              </a:p>
              <a:p>
                <a:pPr lvl="2"/>
                <a:r>
                  <a:rPr lang="pt-BR" dirty="0"/>
                  <a:t>Valores de uma variável estatística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444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Dispersão</a:t>
            </a:r>
          </a:p>
          <a:p>
            <a:pPr lvl="1"/>
            <a:r>
              <a:rPr lang="pt-BR" dirty="0"/>
              <a:t>Desvio absoluto</a:t>
            </a:r>
          </a:p>
          <a:p>
            <a:pPr lvl="2"/>
            <a:r>
              <a:rPr lang="pt-BR" dirty="0"/>
              <a:t>Ideia simples:</a:t>
            </a:r>
          </a:p>
          <a:p>
            <a:pPr lvl="3"/>
            <a:r>
              <a:rPr lang="pt-BR" dirty="0"/>
              <a:t>Dado uma medida de tendência central ☞ A,</a:t>
            </a:r>
          </a:p>
          <a:p>
            <a:pPr lvl="3"/>
            <a:r>
              <a:rPr lang="pt-BR" dirty="0"/>
              <a:t>Calculasse a média das diferenças dos valores observados em relação à A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r>
              <a:rPr lang="pt-BR" i="1" dirty="0"/>
              <a:t>O que há de errado com essa ideia?</a:t>
            </a:r>
          </a:p>
          <a:p>
            <a:pPr lvl="2"/>
            <a:endParaRPr lang="pt-B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47F399-814D-3040-8865-205C3AD5314E}"/>
                  </a:ext>
                </a:extLst>
              </p:cNvPr>
              <p:cNvSpPr txBox="1"/>
              <p:nvPr/>
            </p:nvSpPr>
            <p:spPr>
              <a:xfrm>
                <a:off x="3396422" y="4092602"/>
                <a:ext cx="2351156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47F399-814D-3040-8865-205C3AD53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422" y="4092602"/>
                <a:ext cx="2351156" cy="848566"/>
              </a:xfrm>
              <a:prstGeom prst="rect">
                <a:avLst/>
              </a:prstGeom>
              <a:blipFill>
                <a:blip r:embed="rId3"/>
                <a:stretch>
                  <a:fillRect t="-98529" b="-15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97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Dispersão</a:t>
            </a:r>
          </a:p>
          <a:p>
            <a:pPr lvl="1"/>
            <a:r>
              <a:rPr lang="pt-BR" dirty="0"/>
              <a:t>Desvio absoluto</a:t>
            </a:r>
          </a:p>
          <a:p>
            <a:pPr lvl="2"/>
            <a:r>
              <a:rPr lang="pt-BR" b="1" dirty="0">
                <a:solidFill>
                  <a:srgbClr val="FF0000"/>
                </a:solidFill>
              </a:rPr>
              <a:t>Alternativa</a:t>
            </a:r>
            <a:r>
              <a:rPr lang="pt-BR" dirty="0"/>
              <a:t> simples:</a:t>
            </a:r>
          </a:p>
          <a:p>
            <a:pPr lvl="3"/>
            <a:r>
              <a:rPr lang="pt-BR" dirty="0"/>
              <a:t>Dado uma medida de tendência central ☞ A,</a:t>
            </a:r>
          </a:p>
          <a:p>
            <a:pPr lvl="3"/>
            <a:r>
              <a:rPr lang="pt-BR" dirty="0"/>
              <a:t>Calculasse a média das diferenças </a:t>
            </a:r>
            <a:r>
              <a:rPr lang="pt-BR" b="1" dirty="0"/>
              <a:t>absolutas</a:t>
            </a:r>
            <a:r>
              <a:rPr lang="pt-BR" dirty="0"/>
              <a:t> dos valores observados em relação à A</a:t>
            </a:r>
          </a:p>
          <a:p>
            <a:pPr lvl="3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47F399-814D-3040-8865-205C3AD5314E}"/>
                  </a:ext>
                </a:extLst>
              </p:cNvPr>
              <p:cNvSpPr txBox="1"/>
              <p:nvPr/>
            </p:nvSpPr>
            <p:spPr>
              <a:xfrm>
                <a:off x="3419569" y="4092602"/>
                <a:ext cx="2304862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47F399-814D-3040-8865-205C3AD53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69" y="4092602"/>
                <a:ext cx="2304862" cy="848566"/>
              </a:xfrm>
              <a:prstGeom prst="rect">
                <a:avLst/>
              </a:prstGeom>
              <a:blipFill>
                <a:blip r:embed="rId3"/>
                <a:stretch>
                  <a:fillRect t="-98529" b="-15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739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Dispersão</a:t>
            </a:r>
          </a:p>
          <a:p>
            <a:pPr lvl="1"/>
            <a:r>
              <a:rPr lang="pt-BR" dirty="0"/>
              <a:t>Desvio absoluto</a:t>
            </a:r>
          </a:p>
          <a:p>
            <a:pPr lvl="2"/>
            <a:r>
              <a:rPr lang="pt-BR" dirty="0"/>
              <a:t>Desvio médio absoluto</a:t>
            </a:r>
          </a:p>
          <a:p>
            <a:pPr lvl="2"/>
            <a:endParaRPr lang="pt-BR" dirty="0"/>
          </a:p>
          <a:p>
            <a:pPr lvl="2"/>
            <a:endParaRPr lang="pt-BR" dirty="0"/>
          </a:p>
          <a:p>
            <a:pPr lvl="2"/>
            <a:endParaRPr lang="pt-BR" dirty="0"/>
          </a:p>
          <a:p>
            <a:pPr lvl="2"/>
            <a:r>
              <a:rPr lang="pt-BR" dirty="0"/>
              <a:t>Desvio mediano absoluto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47F399-814D-3040-8865-205C3AD5314E}"/>
                  </a:ext>
                </a:extLst>
              </p:cNvPr>
              <p:cNvSpPr txBox="1"/>
              <p:nvPr/>
            </p:nvSpPr>
            <p:spPr>
              <a:xfrm>
                <a:off x="3437267" y="3140968"/>
                <a:ext cx="226946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47F399-814D-3040-8865-205C3AD53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267" y="3140968"/>
                <a:ext cx="2269467" cy="848566"/>
              </a:xfrm>
              <a:prstGeom prst="rect">
                <a:avLst/>
              </a:prstGeom>
              <a:blipFill>
                <a:blip r:embed="rId3"/>
                <a:stretch>
                  <a:fillRect t="-98529" b="-15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96390C7-C922-A643-93E8-9A37640B356F}"/>
                  </a:ext>
                </a:extLst>
              </p:cNvPr>
              <p:cNvSpPr txBox="1"/>
              <p:nvPr/>
            </p:nvSpPr>
            <p:spPr>
              <a:xfrm>
                <a:off x="3206114" y="4884690"/>
                <a:ext cx="2731773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96390C7-C922-A643-93E8-9A37640B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114" y="4884690"/>
                <a:ext cx="2731773" cy="848566"/>
              </a:xfrm>
              <a:prstGeom prst="rect">
                <a:avLst/>
              </a:prstGeom>
              <a:blipFill>
                <a:blip r:embed="rId4"/>
                <a:stretch>
                  <a:fillRect t="-101493" b="-1552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398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Dispersão</a:t>
                </a:r>
              </a:p>
              <a:p>
                <a:pPr lvl="1"/>
                <a:r>
                  <a:rPr lang="pt-BR" dirty="0"/>
                  <a:t>Desvio quadrático</a:t>
                </a:r>
              </a:p>
              <a:p>
                <a:pPr lvl="2"/>
                <a:r>
                  <a:rPr lang="pt-BR" dirty="0"/>
                  <a:t>Se trocarmos o || por ()</a:t>
                </a:r>
                <a:r>
                  <a:rPr lang="pt-BR" baseline="30000" dirty="0"/>
                  <a:t>2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Desvio médio quadrático (ou variância)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BR" dirty="0"/>
                  <a:t>  ☞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  <m:sup>
                        <m:r>
                          <a:rPr lang="pt-BR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pt-BR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47F399-814D-3040-8865-205C3AD5314E}"/>
                  </a:ext>
                </a:extLst>
              </p:cNvPr>
              <p:cNvSpPr txBox="1"/>
              <p:nvPr/>
            </p:nvSpPr>
            <p:spPr>
              <a:xfrm>
                <a:off x="3330378" y="3140968"/>
                <a:ext cx="2483244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47F399-814D-3040-8865-205C3AD53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378" y="3140968"/>
                <a:ext cx="2483244" cy="847027"/>
              </a:xfrm>
              <a:prstGeom prst="rect">
                <a:avLst/>
              </a:prstGeom>
              <a:blipFill>
                <a:blip r:embed="rId4"/>
                <a:stretch>
                  <a:fillRect t="-98529" b="-15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96390C7-C922-A643-93E8-9A37640B356F}"/>
                  </a:ext>
                </a:extLst>
              </p:cNvPr>
              <p:cNvSpPr txBox="1"/>
              <p:nvPr/>
            </p:nvSpPr>
            <p:spPr>
              <a:xfrm>
                <a:off x="3514724" y="5102253"/>
                <a:ext cx="2114553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acc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96390C7-C922-A643-93E8-9A37640B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4" y="5102253"/>
                <a:ext cx="2114553" cy="847027"/>
              </a:xfrm>
              <a:prstGeom prst="rect">
                <a:avLst/>
              </a:prstGeom>
              <a:blipFill>
                <a:blip r:embed="rId5"/>
                <a:stretch>
                  <a:fillRect l="-2395" t="-100000" b="-1552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67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Dispersão</a:t>
                </a:r>
              </a:p>
              <a:p>
                <a:pPr lvl="1"/>
                <a:r>
                  <a:rPr lang="pt-BR" dirty="0"/>
                  <a:t>Desvio-padrão</a:t>
                </a:r>
              </a:p>
              <a:p>
                <a:pPr lvl="2"/>
                <a:r>
                  <a:rPr lang="pt-BR" dirty="0"/>
                  <a:t>“Simplesmente” a raiz da variância</a:t>
                </a:r>
              </a:p>
              <a:p>
                <a:pPr lvl="3"/>
                <a:r>
                  <a:rPr lang="pt-BR" dirty="0"/>
                  <a:t>Unidade dimensional igual ao da média</a:t>
                </a:r>
              </a:p>
              <a:p>
                <a:pPr lvl="4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96390C7-C922-A643-93E8-9A37640B356F}"/>
                  </a:ext>
                </a:extLst>
              </p:cNvPr>
              <p:cNvSpPr txBox="1"/>
              <p:nvPr/>
            </p:nvSpPr>
            <p:spPr>
              <a:xfrm>
                <a:off x="3514724" y="3915248"/>
                <a:ext cx="2167003" cy="1169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acc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96390C7-C922-A643-93E8-9A37640B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4" y="3915248"/>
                <a:ext cx="2167003" cy="1169936"/>
              </a:xfrm>
              <a:prstGeom prst="rect">
                <a:avLst/>
              </a:prstGeom>
              <a:blipFill>
                <a:blip r:embed="rId4"/>
                <a:stretch>
                  <a:fillRect t="-56989" b="-989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232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Dispersão</a:t>
            </a:r>
          </a:p>
          <a:p>
            <a:pPr lvl="1"/>
            <a:r>
              <a:rPr lang="pt-BR" dirty="0"/>
              <a:t>Variância e Desvio-padrão</a:t>
            </a:r>
          </a:p>
          <a:p>
            <a:pPr lvl="2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var()</a:t>
            </a:r>
          </a:p>
          <a:p>
            <a:pPr lvl="2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3"/>
            <a:r>
              <a:rPr lang="pt-BR" dirty="0"/>
              <a:t>Cuidado: elas aplicam uma divisão por n-1 ao invés de </a:t>
            </a:r>
            <a:r>
              <a:rPr lang="pt-BR" dirty="0" err="1"/>
              <a:t>n</a:t>
            </a:r>
            <a:endParaRPr lang="pt-BR" dirty="0"/>
          </a:p>
          <a:p>
            <a:pPr lvl="3"/>
            <a:r>
              <a:rPr lang="pt-BR" dirty="0"/>
              <a:t>Diferença relacionada a estimação não polarizada</a:t>
            </a:r>
          </a:p>
          <a:p>
            <a:pPr lvl="4"/>
            <a:r>
              <a:rPr lang="pt-BR" dirty="0"/>
              <a:t>Afeta resultados para </a:t>
            </a:r>
            <a:r>
              <a:rPr lang="pt-BR" dirty="0" err="1"/>
              <a:t>n</a:t>
            </a:r>
            <a:r>
              <a:rPr lang="pt-BR" dirty="0"/>
              <a:t> pequenos</a:t>
            </a:r>
          </a:p>
          <a:p>
            <a:pPr lvl="4"/>
            <a:r>
              <a:rPr lang="pt-BR" dirty="0"/>
              <a:t>Comentários em inferência estatística ☞ </a:t>
            </a:r>
            <a:r>
              <a:rPr lang="pt-BR" i="1" dirty="0"/>
              <a:t>mais tarde!</a:t>
            </a:r>
          </a:p>
          <a:p>
            <a:pPr lvl="4"/>
            <a:endParaRPr lang="pt-BR" dirty="0"/>
          </a:p>
          <a:p>
            <a:pPr lvl="3"/>
            <a:r>
              <a:rPr lang="pt-BR" dirty="0"/>
              <a:t>Assim: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9770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Dispersão</a:t>
            </a:r>
          </a:p>
          <a:p>
            <a:pPr lvl="1"/>
            <a:r>
              <a:rPr lang="pt-BR" dirty="0"/>
              <a:t>Variância e Desvio-padrão</a:t>
            </a:r>
          </a:p>
          <a:p>
            <a:pPr lvl="2"/>
            <a:r>
              <a:rPr lang="pt-BR" dirty="0"/>
              <a:t>Assim...</a:t>
            </a:r>
          </a:p>
          <a:p>
            <a:pPr lvl="2"/>
            <a:endParaRPr lang="pt-BR" dirty="0"/>
          </a:p>
          <a:p>
            <a:pPr lvl="2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var()*(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()-1)/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(var()*(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()-1)/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lvl="2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()* 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()-1)/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86303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Dispersão</a:t>
            </a:r>
          </a:p>
          <a:p>
            <a:pPr lvl="1"/>
            <a:r>
              <a:rPr lang="pt-BR" i="1" dirty="0"/>
              <a:t>Saldo de gols por partida de alguns clubes</a:t>
            </a:r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r>
              <a:rPr lang="pt-BR" i="1" dirty="0"/>
              <a:t>Calcule os desvios absoluto, médio absoluto e desvio padrão!</a:t>
            </a:r>
          </a:p>
          <a:p>
            <a:pPr lvl="1"/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0A9ABC1-A7CD-1B41-826E-9910DE2D90B2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2924944"/>
          <a:ext cx="8063808" cy="14833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83088">
                  <a:extLst>
                    <a:ext uri="{9D8B030D-6E8A-4147-A177-3AD203B41FA5}">
                      <a16:colId xmlns:a16="http://schemas.microsoft.com/office/drawing/2014/main" val="34860762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7583331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0270713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2523539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500452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5786373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9346751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321962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973827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6781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Clube/Partida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30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Coritiba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89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Athletico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13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Timão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5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0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2807E-E88F-BA4D-A218-D9B96FFD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5A96517-71DC-CE46-98D0-9ECA2A6ABCB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Normalização</a:t>
                </a:r>
              </a:p>
              <a:p>
                <a:pPr lvl="1"/>
                <a:r>
                  <a:rPr lang="pt-BR" dirty="0"/>
                  <a:t>Baseado em transformações lineares</a:t>
                </a:r>
              </a:p>
              <a:p>
                <a:pPr lvl="2"/>
                <a:r>
                  <a:rPr lang="pt-BR" dirty="0"/>
                  <a:t>Deslocamento e escala das variáveis estatísticas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endParaRPr lang="pt-BR" dirty="0"/>
              </a:p>
              <a:p>
                <a:pPr lvl="3"/>
                <a:r>
                  <a:rPr lang="pt-BR" dirty="0"/>
                  <a:t>que resulta em:</a:t>
                </a:r>
              </a:p>
              <a:p>
                <a:pPr lvl="3"/>
                <a:endParaRPr lang="pt-BR" dirty="0"/>
              </a:p>
              <a:p>
                <a:pPr lvl="3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5A96517-71DC-CE46-98D0-9ECA2A6AB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641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2807E-E88F-BA4D-A218-D9B96FFD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5A96517-71DC-CE46-98D0-9ECA2A6ABCB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Normalização</a:t>
                </a:r>
              </a:p>
              <a:p>
                <a:pPr lvl="1"/>
                <a:r>
                  <a:rPr lang="pt-BR" dirty="0"/>
                  <a:t>Baseado em transformações lineares</a:t>
                </a:r>
              </a:p>
              <a:p>
                <a:pPr lvl="2"/>
                <a:r>
                  <a:rPr lang="pt-BR" dirty="0"/>
                  <a:t>Para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dirty="0"/>
                  <a:t>, usamos:</a:t>
                </a:r>
              </a:p>
              <a:p>
                <a:pPr lvl="2"/>
                <a:endParaRPr lang="pt-BR" dirty="0"/>
              </a:p>
              <a:p>
                <a:pPr marL="685800" lvl="2" indent="0">
                  <a:buNone/>
                </a:pPr>
                <a:endParaRPr lang="pt-BR" dirty="0"/>
              </a:p>
              <a:p>
                <a:pPr marL="685800" lvl="2" indent="0">
                  <a:buNone/>
                </a:pPr>
                <a:endParaRPr lang="pt-BR" dirty="0"/>
              </a:p>
              <a:p>
                <a:pPr lvl="2"/>
                <a:r>
                  <a:rPr lang="pt-BR" dirty="0"/>
                  <a:t>Motivos da transformação:</a:t>
                </a:r>
              </a:p>
              <a:p>
                <a:pPr lvl="3"/>
                <a:r>
                  <a:rPr lang="pt-BR" dirty="0"/>
                  <a:t>Aplicar testes de hipóteses</a:t>
                </a:r>
              </a:p>
              <a:p>
                <a:pPr lvl="4"/>
                <a:r>
                  <a:rPr lang="pt-BR" dirty="0"/>
                  <a:t>Em vez de distribuições com valores genéricos, alteram-se os valores para uma distribuição normalizada.</a:t>
                </a:r>
              </a:p>
              <a:p>
                <a:pPr lvl="3"/>
                <a:r>
                  <a:rPr lang="pt-BR" dirty="0" err="1"/>
                  <a:t>R</a:t>
                </a:r>
                <a:r>
                  <a:rPr lang="pt-BR" dirty="0"/>
                  <a:t>: </a:t>
                </a:r>
                <a:r>
                  <a:rPr lang="pt-BR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scale</a:t>
                </a:r>
                <a:r>
                  <a:rPr lang="pt-BR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pt-BR" dirty="0">
                    <a:cs typeface="Courier New" panose="02070309020205020404" pitchFamily="49" charset="0"/>
                  </a:rPr>
                  <a:t>☞ </a:t>
                </a:r>
                <a:r>
                  <a:rPr lang="pt-BR" i="1" dirty="0">
                    <a:cs typeface="Courier New" panose="02070309020205020404" pitchFamily="49" charset="0"/>
                  </a:rPr>
                  <a:t>cuidado com o n-1</a:t>
                </a:r>
                <a:endParaRPr lang="pt-BR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5A96517-71DC-CE46-98D0-9ECA2A6AB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ADDF428-45CD-1E42-A930-6B82434C1439}"/>
                  </a:ext>
                </a:extLst>
              </p:cNvPr>
              <p:cNvSpPr txBox="1"/>
              <p:nvPr/>
            </p:nvSpPr>
            <p:spPr>
              <a:xfrm>
                <a:off x="3897200" y="3284984"/>
                <a:ext cx="1349600" cy="650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ADDF428-45CD-1E42-A930-6B82434C1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200" y="3284984"/>
                <a:ext cx="1349600" cy="650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65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Média aritmética</a:t>
            </a:r>
          </a:p>
          <a:p>
            <a:pPr lvl="2"/>
            <a:r>
              <a:rPr lang="pt-BR" i="1" dirty="0" err="1"/>
              <a:t>Average</a:t>
            </a:r>
            <a:endParaRPr lang="pt-BR" i="1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r>
              <a:rPr lang="pt-BR" dirty="0"/>
              <a:t>Medida relativa ao espaço amostral (</a:t>
            </a:r>
            <a:r>
              <a:rPr lang="pt-BR" dirty="0" err="1"/>
              <a:t>n</a:t>
            </a:r>
            <a:r>
              <a:rPr lang="pt-BR" dirty="0"/>
              <a:t> observações)</a:t>
            </a:r>
          </a:p>
          <a:p>
            <a:pPr lvl="3"/>
            <a:r>
              <a:rPr lang="pt-BR" dirty="0"/>
              <a:t>Normalmente diferente da média populacional</a:t>
            </a:r>
          </a:p>
          <a:p>
            <a:pPr lvl="4"/>
            <a:r>
              <a:rPr lang="pt-BR" i="1" dirty="0" err="1"/>
              <a:t>Mean</a:t>
            </a:r>
            <a:endParaRPr lang="pt-BR" i="1" dirty="0"/>
          </a:p>
          <a:p>
            <a:pPr lvl="3"/>
            <a:endParaRPr lang="pt-BR" i="1" dirty="0"/>
          </a:p>
          <a:p>
            <a:pPr lvl="3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A7BC7DC-B23F-7743-ADE6-4DADEBCD2048}"/>
                  </a:ext>
                </a:extLst>
              </p:cNvPr>
              <p:cNvSpPr txBox="1"/>
              <p:nvPr/>
            </p:nvSpPr>
            <p:spPr>
              <a:xfrm>
                <a:off x="3894859" y="2852936"/>
                <a:ext cx="1354282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A7BC7DC-B23F-7743-ADE6-4DADEBCD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859" y="2852936"/>
                <a:ext cx="1354282" cy="847027"/>
              </a:xfrm>
              <a:prstGeom prst="rect">
                <a:avLst/>
              </a:prstGeom>
              <a:blipFill>
                <a:blip r:embed="rId3"/>
                <a:stretch>
                  <a:fillRect l="-12150" t="-101493" r="-15888" b="-1552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032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Dispersão</a:t>
            </a:r>
          </a:p>
          <a:p>
            <a:pPr lvl="1"/>
            <a:r>
              <a:rPr lang="pt-BR" i="1" dirty="0"/>
              <a:t>Saldo de gols por partida de alguns clubes</a:t>
            </a:r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r>
              <a:rPr lang="pt-BR" i="1" dirty="0"/>
              <a:t>Normalize-os!</a:t>
            </a:r>
          </a:p>
          <a:p>
            <a:pPr lvl="1"/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0A9ABC1-A7CD-1B41-826E-9910DE2D90B2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2924944"/>
          <a:ext cx="8063808" cy="14833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83088">
                  <a:extLst>
                    <a:ext uri="{9D8B030D-6E8A-4147-A177-3AD203B41FA5}">
                      <a16:colId xmlns:a16="http://schemas.microsoft.com/office/drawing/2014/main" val="34860762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7583331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0270713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2523539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500452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5786373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9346751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321962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973827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6781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Clube/Partida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30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Coritiba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89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Athletico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13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Timão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5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697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2807E-E88F-BA4D-A218-D9B96FFD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96517-71DC-CE46-98D0-9ECA2A6ABC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Dispersão</a:t>
            </a:r>
          </a:p>
          <a:p>
            <a:pPr lvl="1"/>
            <a:r>
              <a:rPr lang="pt-BR" dirty="0"/>
              <a:t>Coeficiente de variação</a:t>
            </a:r>
          </a:p>
          <a:p>
            <a:pPr lvl="2"/>
            <a:r>
              <a:rPr lang="pt-BR" dirty="0"/>
              <a:t>Útil para comparação de amostras de variáveis com tendências centrais e dispersões distintas</a:t>
            </a:r>
          </a:p>
          <a:p>
            <a:pPr lvl="3"/>
            <a:r>
              <a:rPr lang="pt-BR" i="1" dirty="0"/>
              <a:t>Gols do Timão </a:t>
            </a:r>
            <a:r>
              <a:rPr lang="pt-BR" i="1" dirty="0" err="1"/>
              <a:t>vs</a:t>
            </a:r>
            <a:r>
              <a:rPr lang="pt-BR" i="1" dirty="0"/>
              <a:t> gols de qualquer outro time!</a:t>
            </a:r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3"/>
            <a:endParaRPr lang="pt-BR" dirty="0"/>
          </a:p>
          <a:p>
            <a:pPr lvl="2"/>
            <a:r>
              <a:rPr lang="pt-BR" dirty="0"/>
              <a:t>Medida adimensional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F9B9FEB-A94A-9F4F-8277-0280A225FC30}"/>
                  </a:ext>
                </a:extLst>
              </p:cNvPr>
              <p:cNvSpPr txBox="1"/>
              <p:nvPr/>
            </p:nvSpPr>
            <p:spPr>
              <a:xfrm>
                <a:off x="4165832" y="3933056"/>
                <a:ext cx="812337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F9B9FEB-A94A-9F4F-8277-0280A225F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32" y="3933056"/>
                <a:ext cx="812337" cy="566630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221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37A14-532A-AC4E-A7AA-07B8BB7E4B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Momentos de ordem superior</a:t>
            </a:r>
          </a:p>
          <a:p>
            <a:pPr lvl="1"/>
            <a:r>
              <a:rPr lang="pt-BR" dirty="0"/>
              <a:t>Momentos</a:t>
            </a:r>
          </a:p>
          <a:p>
            <a:pPr lvl="2"/>
            <a:r>
              <a:rPr lang="pt-BR" dirty="0"/>
              <a:t>Conceito da física relacionado com forma de curvas</a:t>
            </a:r>
          </a:p>
          <a:p>
            <a:pPr lvl="3"/>
            <a:r>
              <a:rPr lang="pt-BR" dirty="0"/>
              <a:t>Centro de massa, momento de inércia, etc...</a:t>
            </a:r>
          </a:p>
          <a:p>
            <a:pPr lvl="2"/>
            <a:endParaRPr lang="pt-BR" dirty="0"/>
          </a:p>
          <a:p>
            <a:pPr lvl="2"/>
            <a:r>
              <a:rPr lang="pt-BR" dirty="0"/>
              <a:t>Momento (e momento central) de ordem </a:t>
            </a:r>
            <a:r>
              <a:rPr lang="pt-BR" dirty="0" err="1"/>
              <a:t>j</a:t>
            </a:r>
            <a:endParaRPr lang="pt-BR" dirty="0"/>
          </a:p>
          <a:p>
            <a:pPr lvl="3"/>
            <a:r>
              <a:rPr lang="pt-BR" dirty="0"/>
              <a:t>Para valores observados de uma amostra de tamanho </a:t>
            </a:r>
            <a:r>
              <a:rPr lang="pt-BR" dirty="0" err="1"/>
              <a:t>n</a:t>
            </a:r>
            <a:r>
              <a:rPr lang="pt-BR" dirty="0"/>
              <a:t>:</a:t>
            </a:r>
          </a:p>
          <a:p>
            <a:pPr lvl="2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46BBD83-81AF-0444-AD36-AEA789A1D901}"/>
                  </a:ext>
                </a:extLst>
              </p:cNvPr>
              <p:cNvSpPr txBox="1"/>
              <p:nvPr/>
            </p:nvSpPr>
            <p:spPr>
              <a:xfrm>
                <a:off x="2411760" y="4742213"/>
                <a:ext cx="1676356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46BBD83-81AF-0444-AD36-AEA789A1D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742213"/>
                <a:ext cx="1676356" cy="847027"/>
              </a:xfrm>
              <a:prstGeom prst="rect">
                <a:avLst/>
              </a:prstGeom>
              <a:blipFill>
                <a:blip r:embed="rId2"/>
                <a:stretch>
                  <a:fillRect l="-3008" t="-98529" b="-15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FB11ABA-C10F-994D-AE90-883428A77B83}"/>
                  </a:ext>
                </a:extLst>
              </p:cNvPr>
              <p:cNvSpPr txBox="1"/>
              <p:nvPr/>
            </p:nvSpPr>
            <p:spPr>
              <a:xfrm>
                <a:off x="5004048" y="4742213"/>
                <a:ext cx="2035429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FB11ABA-C10F-994D-AE90-883428A77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42213"/>
                <a:ext cx="2035429" cy="847027"/>
              </a:xfrm>
              <a:prstGeom prst="rect">
                <a:avLst/>
              </a:prstGeom>
              <a:blipFill>
                <a:blip r:embed="rId3"/>
                <a:stretch>
                  <a:fillRect l="-3727" t="-98529" b="-15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578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9337A14-532A-AC4E-A7AA-07B8BB7E4B1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Momentos de ordem superior</a:t>
                </a:r>
              </a:p>
              <a:p>
                <a:pPr lvl="1"/>
                <a:r>
                  <a:rPr lang="pt-BR" dirty="0"/>
                  <a:t>Momentos</a:t>
                </a:r>
              </a:p>
              <a:p>
                <a:pPr lvl="1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Em estatística descritiva ☞ construção das métricas</a:t>
                </a:r>
              </a:p>
              <a:p>
                <a:pPr lvl="3"/>
                <a:r>
                  <a:rPr lang="pt-BR" dirty="0"/>
                  <a:t>Média</a:t>
                </a:r>
              </a:p>
              <a:p>
                <a:pPr lvl="4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Variância</a:t>
                </a:r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9337A14-532A-AC4E-A7AA-07B8BB7E4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B691645-7F10-8841-962C-FCB05F2F0BC3}"/>
                  </a:ext>
                </a:extLst>
              </p:cNvPr>
              <p:cNvSpPr txBox="1"/>
              <p:nvPr/>
            </p:nvSpPr>
            <p:spPr>
              <a:xfrm>
                <a:off x="2411760" y="2636912"/>
                <a:ext cx="1676356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B691645-7F10-8841-962C-FCB05F2F0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636912"/>
                <a:ext cx="1676356" cy="847027"/>
              </a:xfrm>
              <a:prstGeom prst="rect">
                <a:avLst/>
              </a:prstGeom>
              <a:blipFill>
                <a:blip r:embed="rId3"/>
                <a:stretch>
                  <a:fillRect l="-3008" t="-100000" b="-1552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2A9D42A-BD2C-DC48-978C-33D3C47ECB4A}"/>
                  </a:ext>
                </a:extLst>
              </p:cNvPr>
              <p:cNvSpPr txBox="1"/>
              <p:nvPr/>
            </p:nvSpPr>
            <p:spPr>
              <a:xfrm>
                <a:off x="5004048" y="2636912"/>
                <a:ext cx="2035429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2A9D42A-BD2C-DC48-978C-33D3C47EC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36912"/>
                <a:ext cx="2035429" cy="847027"/>
              </a:xfrm>
              <a:prstGeom prst="rect">
                <a:avLst/>
              </a:prstGeom>
              <a:blipFill>
                <a:blip r:embed="rId4"/>
                <a:stretch>
                  <a:fillRect l="-3727" t="-100000" b="-1552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32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37A14-532A-AC4E-A7AA-07B8BB7E4B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Momentos de ordem superior</a:t>
            </a:r>
          </a:p>
          <a:p>
            <a:pPr lvl="1"/>
            <a:r>
              <a:rPr lang="pt-BR" dirty="0"/>
              <a:t>Momentos</a:t>
            </a:r>
          </a:p>
          <a:p>
            <a:pPr lvl="2"/>
            <a:r>
              <a:rPr lang="pt-BR" dirty="0"/>
              <a:t>E momentos de ordem superior a 2?</a:t>
            </a:r>
          </a:p>
          <a:p>
            <a:pPr lvl="3"/>
            <a:r>
              <a:rPr lang="pt-BR" dirty="0"/>
              <a:t>Avaliação numérica da distribuição de valores observados</a:t>
            </a:r>
          </a:p>
          <a:p>
            <a:pPr lvl="3"/>
            <a:r>
              <a:rPr lang="pt-BR" dirty="0"/>
              <a:t>Assimetria</a:t>
            </a:r>
          </a:p>
          <a:p>
            <a:pPr lvl="4"/>
            <a:r>
              <a:rPr lang="pt-BR" dirty="0"/>
              <a:t>Quão (as)simétrica é essa distribuição?</a:t>
            </a:r>
          </a:p>
          <a:p>
            <a:pPr lvl="3"/>
            <a:r>
              <a:rPr lang="pt-BR" dirty="0"/>
              <a:t>Curtose</a:t>
            </a:r>
          </a:p>
          <a:p>
            <a:pPr lvl="4"/>
            <a:r>
              <a:rPr lang="pt-BR" dirty="0"/>
              <a:t>Quão achatada/pontiaguda é essa distribuição?</a:t>
            </a:r>
          </a:p>
          <a:p>
            <a:pPr lvl="3"/>
            <a:endParaRPr lang="pt-BR" dirty="0"/>
          </a:p>
          <a:p>
            <a:pPr lvl="3"/>
            <a:r>
              <a:rPr lang="pt-BR" b="1" dirty="0">
                <a:solidFill>
                  <a:srgbClr val="FF0000"/>
                </a:solidFill>
              </a:rPr>
              <a:t>Referência</a:t>
            </a:r>
            <a:r>
              <a:rPr lang="pt-BR" dirty="0"/>
              <a:t> ☞  distribuição normal/gaussiana de dados</a:t>
            </a:r>
          </a:p>
          <a:p>
            <a:pPr lvl="4"/>
            <a:r>
              <a:rPr lang="pt-BR" dirty="0"/>
              <a:t>Distribuição?!?! ☞ mais tarde!</a:t>
            </a:r>
          </a:p>
        </p:txBody>
      </p:sp>
    </p:spTree>
    <p:extLst>
      <p:ext uri="{BB962C8B-B14F-4D97-AF65-F5344CB8AC3E}">
        <p14:creationId xmlns:p14="http://schemas.microsoft.com/office/powerpoint/2010/main" val="82012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37A14-532A-AC4E-A7AA-07B8BB7E4B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Momentos de ordem superior</a:t>
            </a:r>
          </a:p>
          <a:p>
            <a:pPr lvl="1"/>
            <a:r>
              <a:rPr lang="pt-BR" dirty="0"/>
              <a:t>Momentos</a:t>
            </a:r>
          </a:p>
          <a:p>
            <a:pPr lvl="2"/>
            <a:r>
              <a:rPr lang="pt-BR" dirty="0"/>
              <a:t>E momentos de ordem superior a 2?</a:t>
            </a:r>
          </a:p>
          <a:p>
            <a:pPr lvl="3"/>
            <a:r>
              <a:rPr lang="pt-BR" dirty="0"/>
              <a:t>Assimetria</a:t>
            </a:r>
          </a:p>
          <a:p>
            <a:pPr lvl="4"/>
            <a:r>
              <a:rPr lang="pt-BR" dirty="0"/>
              <a:t>Quão (as)simétrica é essa distribuição?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5568F3-887F-C241-90A9-B79CFC0F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384" y="4976900"/>
            <a:ext cx="3053104" cy="140442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6FE0D6C-9206-6643-9EDE-F845687F1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976900"/>
            <a:ext cx="2959063" cy="14044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1572E1E-B830-6C4D-AAAB-02315B15B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365424"/>
            <a:ext cx="3212200" cy="136783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377030-77D2-1248-AB7F-AE6B928B30FD}"/>
              </a:ext>
            </a:extLst>
          </p:cNvPr>
          <p:cNvSpPr txBox="1"/>
          <p:nvPr/>
        </p:nvSpPr>
        <p:spPr>
          <a:xfrm>
            <a:off x="682480" y="4588773"/>
            <a:ext cx="81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MODA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7CA034-A1B2-B547-AA1C-8332A5C0C974}"/>
              </a:ext>
            </a:extLst>
          </p:cNvPr>
          <p:cNvSpPr txBox="1"/>
          <p:nvPr/>
        </p:nvSpPr>
        <p:spPr>
          <a:xfrm>
            <a:off x="7729857" y="4595900"/>
            <a:ext cx="81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MODA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D1F90-F8C5-1348-AB13-161E1BBFCF66}"/>
              </a:ext>
            </a:extLst>
          </p:cNvPr>
          <p:cNvSpPr txBox="1"/>
          <p:nvPr/>
        </p:nvSpPr>
        <p:spPr>
          <a:xfrm>
            <a:off x="4028421" y="5782034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MODA</a:t>
            </a:r>
          </a:p>
          <a:p>
            <a:pPr algn="ctr"/>
            <a:r>
              <a:rPr lang="pt-BR" dirty="0">
                <a:solidFill>
                  <a:srgbClr val="0070C0"/>
                </a:solidFill>
              </a:rPr>
              <a:t>MEDIANA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MÉDIA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A66F56-CD4F-7E4F-A06A-7FF47DADDA53}"/>
              </a:ext>
            </a:extLst>
          </p:cNvPr>
          <p:cNvSpPr txBox="1"/>
          <p:nvPr/>
        </p:nvSpPr>
        <p:spPr>
          <a:xfrm>
            <a:off x="1591613" y="500673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MEDIANA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2E24E0-A9BB-2148-AB0F-37B90BF8AD56}"/>
              </a:ext>
            </a:extLst>
          </p:cNvPr>
          <p:cNvSpPr txBox="1"/>
          <p:nvPr/>
        </p:nvSpPr>
        <p:spPr>
          <a:xfrm>
            <a:off x="6642700" y="501317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MEDIANA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7D6031A-0B54-7147-93AA-29D6820DE97B}"/>
              </a:ext>
            </a:extLst>
          </p:cNvPr>
          <p:cNvSpPr txBox="1"/>
          <p:nvPr/>
        </p:nvSpPr>
        <p:spPr>
          <a:xfrm>
            <a:off x="1974719" y="549444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MÉDIA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9CAA682-02B5-EC44-9C87-D40D41BEC325}"/>
              </a:ext>
            </a:extLst>
          </p:cNvPr>
          <p:cNvSpPr txBox="1"/>
          <p:nvPr/>
        </p:nvSpPr>
        <p:spPr>
          <a:xfrm>
            <a:off x="6468014" y="549444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MÉDIA</a:t>
            </a:r>
          </a:p>
        </p:txBody>
      </p:sp>
    </p:spTree>
    <p:extLst>
      <p:ext uri="{BB962C8B-B14F-4D97-AF65-F5344CB8AC3E}">
        <p14:creationId xmlns:p14="http://schemas.microsoft.com/office/powerpoint/2010/main" val="3904755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37A14-532A-AC4E-A7AA-07B8BB7E4B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Momentos de ordem superior</a:t>
            </a:r>
          </a:p>
          <a:p>
            <a:pPr lvl="1"/>
            <a:r>
              <a:rPr lang="pt-BR" dirty="0"/>
              <a:t>Momentos</a:t>
            </a:r>
          </a:p>
          <a:p>
            <a:pPr lvl="2"/>
            <a:r>
              <a:rPr lang="pt-BR" dirty="0"/>
              <a:t>E momentos de ordem superior a 2?</a:t>
            </a:r>
          </a:p>
          <a:p>
            <a:pPr lvl="3"/>
            <a:r>
              <a:rPr lang="pt-BR" dirty="0"/>
              <a:t>Assimetria</a:t>
            </a:r>
          </a:p>
          <a:p>
            <a:pPr lvl="4"/>
            <a:r>
              <a:rPr lang="pt-BR" dirty="0"/>
              <a:t>Quão (as)simétrica é essa distribuição?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CA121F5-E742-6D46-8167-2B99962394A7}"/>
                  </a:ext>
                </a:extLst>
              </p:cNvPr>
              <p:cNvSpPr txBox="1"/>
              <p:nvPr/>
            </p:nvSpPr>
            <p:spPr>
              <a:xfrm>
                <a:off x="6084168" y="4018999"/>
                <a:ext cx="2035429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CA121F5-E742-6D46-8167-2B9996239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018999"/>
                <a:ext cx="2035429" cy="847027"/>
              </a:xfrm>
              <a:prstGeom prst="rect">
                <a:avLst/>
              </a:prstGeom>
              <a:blipFill>
                <a:blip r:embed="rId2"/>
                <a:stretch>
                  <a:fillRect l="-3727" t="-98529" b="-15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EC00D1F-BFC9-E447-8241-5DB3CDADDF4A}"/>
                  </a:ext>
                </a:extLst>
              </p:cNvPr>
              <p:cNvSpPr txBox="1"/>
              <p:nvPr/>
            </p:nvSpPr>
            <p:spPr>
              <a:xfrm>
                <a:off x="3990559" y="4093488"/>
                <a:ext cx="1162882" cy="697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EC00D1F-BFC9-E447-8241-5DB3CDADD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559" y="4093488"/>
                <a:ext cx="1162882" cy="697563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453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37A14-532A-AC4E-A7AA-07B8BB7E4B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Momentos de ordem superior</a:t>
            </a:r>
          </a:p>
          <a:p>
            <a:pPr lvl="1"/>
            <a:r>
              <a:rPr lang="pt-BR" dirty="0"/>
              <a:t>Momentos</a:t>
            </a:r>
          </a:p>
          <a:p>
            <a:pPr lvl="2"/>
            <a:r>
              <a:rPr lang="pt-BR" dirty="0"/>
              <a:t>E momentos de ordem superior a 2?</a:t>
            </a:r>
          </a:p>
          <a:p>
            <a:pPr lvl="3"/>
            <a:r>
              <a:rPr lang="pt-BR" dirty="0"/>
              <a:t>Assimetria</a:t>
            </a:r>
          </a:p>
          <a:p>
            <a:pPr lvl="4"/>
            <a:r>
              <a:rPr lang="pt-BR" dirty="0"/>
              <a:t>Quão (as)simétrica é essa distribuição?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5568F3-887F-C241-90A9-B79CFC0F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384" y="4976900"/>
            <a:ext cx="3053104" cy="140442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6FE0D6C-9206-6643-9EDE-F845687F1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976900"/>
            <a:ext cx="2959063" cy="14044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1572E1E-B830-6C4D-AAAB-02315B15B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365424"/>
            <a:ext cx="3212200" cy="136783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377030-77D2-1248-AB7F-AE6B928B30FD}"/>
              </a:ext>
            </a:extLst>
          </p:cNvPr>
          <p:cNvSpPr txBox="1"/>
          <p:nvPr/>
        </p:nvSpPr>
        <p:spPr>
          <a:xfrm>
            <a:off x="682480" y="4588773"/>
            <a:ext cx="81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MODA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7CA034-A1B2-B547-AA1C-8332A5C0C974}"/>
              </a:ext>
            </a:extLst>
          </p:cNvPr>
          <p:cNvSpPr txBox="1"/>
          <p:nvPr/>
        </p:nvSpPr>
        <p:spPr>
          <a:xfrm>
            <a:off x="7729857" y="4595900"/>
            <a:ext cx="81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MODA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D1F90-F8C5-1348-AB13-161E1BBFCF66}"/>
              </a:ext>
            </a:extLst>
          </p:cNvPr>
          <p:cNvSpPr txBox="1"/>
          <p:nvPr/>
        </p:nvSpPr>
        <p:spPr>
          <a:xfrm>
            <a:off x="4028421" y="5782034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MODA</a:t>
            </a:r>
          </a:p>
          <a:p>
            <a:pPr algn="ctr"/>
            <a:r>
              <a:rPr lang="pt-BR" dirty="0">
                <a:solidFill>
                  <a:srgbClr val="0070C0"/>
                </a:solidFill>
              </a:rPr>
              <a:t>MEDIANA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MÉDIA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A66F56-CD4F-7E4F-A06A-7FF47DADDA53}"/>
              </a:ext>
            </a:extLst>
          </p:cNvPr>
          <p:cNvSpPr txBox="1"/>
          <p:nvPr/>
        </p:nvSpPr>
        <p:spPr>
          <a:xfrm>
            <a:off x="1591613" y="500673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MEDIANA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2E24E0-A9BB-2148-AB0F-37B90BF8AD56}"/>
              </a:ext>
            </a:extLst>
          </p:cNvPr>
          <p:cNvSpPr txBox="1"/>
          <p:nvPr/>
        </p:nvSpPr>
        <p:spPr>
          <a:xfrm>
            <a:off x="6642700" y="501317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MEDIANA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7D6031A-0B54-7147-93AA-29D6820DE97B}"/>
              </a:ext>
            </a:extLst>
          </p:cNvPr>
          <p:cNvSpPr txBox="1"/>
          <p:nvPr/>
        </p:nvSpPr>
        <p:spPr>
          <a:xfrm>
            <a:off x="1974719" y="549444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MÉDIA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9CAA682-02B5-EC44-9C87-D40D41BEC325}"/>
              </a:ext>
            </a:extLst>
          </p:cNvPr>
          <p:cNvSpPr txBox="1"/>
          <p:nvPr/>
        </p:nvSpPr>
        <p:spPr>
          <a:xfrm>
            <a:off x="6468014" y="549444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MÉDIA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4CE64F-9D85-EB46-ADD7-0F7656A96B83}"/>
              </a:ext>
            </a:extLst>
          </p:cNvPr>
          <p:cNvSpPr txBox="1"/>
          <p:nvPr/>
        </p:nvSpPr>
        <p:spPr>
          <a:xfrm>
            <a:off x="834880" y="386104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</a:t>
            </a:r>
            <a:r>
              <a:rPr lang="pt-BR" dirty="0"/>
              <a:t>&gt;0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2718A9E-A3DD-CB48-B380-234518AE0795}"/>
              </a:ext>
            </a:extLst>
          </p:cNvPr>
          <p:cNvSpPr txBox="1"/>
          <p:nvPr/>
        </p:nvSpPr>
        <p:spPr>
          <a:xfrm>
            <a:off x="4283968" y="386104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</a:t>
            </a:r>
            <a:r>
              <a:rPr lang="pt-BR" dirty="0"/>
              <a:t>=0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1C36CE7-9A71-AB4E-9C22-18F9A25F6B8D}"/>
              </a:ext>
            </a:extLst>
          </p:cNvPr>
          <p:cNvSpPr txBox="1"/>
          <p:nvPr/>
        </p:nvSpPr>
        <p:spPr>
          <a:xfrm>
            <a:off x="7760682" y="386104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</a:t>
            </a:r>
            <a:r>
              <a:rPr lang="pt-BR" dirty="0"/>
              <a:t>&lt;0</a:t>
            </a:r>
          </a:p>
        </p:txBody>
      </p:sp>
    </p:spTree>
    <p:extLst>
      <p:ext uri="{BB962C8B-B14F-4D97-AF65-F5344CB8AC3E}">
        <p14:creationId xmlns:p14="http://schemas.microsoft.com/office/powerpoint/2010/main" val="3099711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37A14-532A-AC4E-A7AA-07B8BB7E4B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Momentos de ordem superior</a:t>
            </a:r>
          </a:p>
          <a:p>
            <a:pPr lvl="1"/>
            <a:r>
              <a:rPr lang="pt-BR" dirty="0"/>
              <a:t>Momentos</a:t>
            </a:r>
          </a:p>
          <a:p>
            <a:pPr lvl="2"/>
            <a:r>
              <a:rPr lang="pt-BR" dirty="0"/>
              <a:t>E momentos de ordem superior a 2?</a:t>
            </a:r>
          </a:p>
          <a:p>
            <a:pPr lvl="3"/>
            <a:r>
              <a:rPr lang="pt-BR" dirty="0"/>
              <a:t>Curtose</a:t>
            </a:r>
          </a:p>
          <a:p>
            <a:pPr lvl="4"/>
            <a:r>
              <a:rPr lang="pt-BR" dirty="0"/>
              <a:t>Quão achatada/pontiaguda é essa distribuição?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62CA1B-A4AB-0B4D-A67E-EC6133A1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979473"/>
            <a:ext cx="3042071" cy="240185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DFA3C55-1B99-7F48-8D4E-0EF2C2BB7F6D}"/>
              </a:ext>
            </a:extLst>
          </p:cNvPr>
          <p:cNvSpPr txBox="1"/>
          <p:nvPr/>
        </p:nvSpPr>
        <p:spPr>
          <a:xfrm>
            <a:off x="5672289" y="48110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MESOCÚRTICA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43A12F9-B057-B848-93A5-A26DC7B6D270}"/>
              </a:ext>
            </a:extLst>
          </p:cNvPr>
          <p:cNvSpPr txBox="1"/>
          <p:nvPr/>
        </p:nvSpPr>
        <p:spPr>
          <a:xfrm>
            <a:off x="5371944" y="4067780"/>
            <a:ext cx="158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LEPTOCÚRTICA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906E238-398A-9F4F-90EC-EC3838D6B0FE}"/>
              </a:ext>
            </a:extLst>
          </p:cNvPr>
          <p:cNvSpPr txBox="1"/>
          <p:nvPr/>
        </p:nvSpPr>
        <p:spPr>
          <a:xfrm>
            <a:off x="5777007" y="5369690"/>
            <a:ext cx="149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PLATICÚRTICA</a:t>
            </a:r>
          </a:p>
        </p:txBody>
      </p:sp>
    </p:spTree>
    <p:extLst>
      <p:ext uri="{BB962C8B-B14F-4D97-AF65-F5344CB8AC3E}">
        <p14:creationId xmlns:p14="http://schemas.microsoft.com/office/powerpoint/2010/main" val="2176704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37A14-532A-AC4E-A7AA-07B8BB7E4B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Momentos de ordem superior</a:t>
            </a:r>
          </a:p>
          <a:p>
            <a:pPr lvl="1"/>
            <a:r>
              <a:rPr lang="pt-BR" dirty="0"/>
              <a:t>Momentos</a:t>
            </a:r>
          </a:p>
          <a:p>
            <a:pPr lvl="2"/>
            <a:r>
              <a:rPr lang="pt-BR" dirty="0"/>
              <a:t>E momentos de ordem superior a 2?</a:t>
            </a:r>
          </a:p>
          <a:p>
            <a:pPr lvl="3"/>
            <a:r>
              <a:rPr lang="pt-BR" dirty="0"/>
              <a:t>Curtose</a:t>
            </a:r>
          </a:p>
          <a:p>
            <a:pPr lvl="4"/>
            <a:r>
              <a:rPr lang="pt-BR" dirty="0"/>
              <a:t>Quão achatada/pontiaguda é essa distribuição?</a:t>
            </a:r>
          </a:p>
          <a:p>
            <a:pPr lvl="5"/>
            <a:r>
              <a:rPr lang="pt-BR" dirty="0" err="1"/>
              <a:t>Leptocúrtica</a:t>
            </a:r>
            <a:endParaRPr lang="pt-BR" dirty="0"/>
          </a:p>
          <a:p>
            <a:pPr lvl="6"/>
            <a:r>
              <a:rPr lang="pt-BR" dirty="0"/>
              <a:t>Cauda curta</a:t>
            </a:r>
          </a:p>
          <a:p>
            <a:pPr lvl="5"/>
            <a:r>
              <a:rPr lang="pt-BR" dirty="0" err="1"/>
              <a:t>Platicúrtica</a:t>
            </a:r>
            <a:endParaRPr lang="pt-BR" dirty="0"/>
          </a:p>
          <a:p>
            <a:pPr lvl="6"/>
            <a:r>
              <a:rPr lang="pt-BR" dirty="0"/>
              <a:t>Cauda longa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62CA1B-A4AB-0B4D-A67E-EC6133A1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250" y="4005064"/>
            <a:ext cx="3042071" cy="240185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DFA3C55-1B99-7F48-8D4E-0EF2C2BB7F6D}"/>
              </a:ext>
            </a:extLst>
          </p:cNvPr>
          <p:cNvSpPr txBox="1"/>
          <p:nvPr/>
        </p:nvSpPr>
        <p:spPr>
          <a:xfrm>
            <a:off x="7293699" y="483665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MESOCÚRTICA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43A12F9-B057-B848-93A5-A26DC7B6D270}"/>
              </a:ext>
            </a:extLst>
          </p:cNvPr>
          <p:cNvSpPr txBox="1"/>
          <p:nvPr/>
        </p:nvSpPr>
        <p:spPr>
          <a:xfrm>
            <a:off x="6993354" y="4093371"/>
            <a:ext cx="158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LEPTOCÚRTICA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906E238-398A-9F4F-90EC-EC3838D6B0FE}"/>
              </a:ext>
            </a:extLst>
          </p:cNvPr>
          <p:cNvSpPr txBox="1"/>
          <p:nvPr/>
        </p:nvSpPr>
        <p:spPr>
          <a:xfrm>
            <a:off x="7398417" y="5395281"/>
            <a:ext cx="149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PLATICÚRTICA</a:t>
            </a:r>
          </a:p>
        </p:txBody>
      </p:sp>
    </p:spTree>
    <p:extLst>
      <p:ext uri="{BB962C8B-B14F-4D97-AF65-F5344CB8AC3E}">
        <p14:creationId xmlns:p14="http://schemas.microsoft.com/office/powerpoint/2010/main" val="106321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Média aritmética</a:t>
            </a:r>
          </a:p>
          <a:p>
            <a:pPr lvl="2"/>
            <a:r>
              <a:rPr lang="pt-BR" dirty="0"/>
              <a:t>Para observações agrupadas</a:t>
            </a:r>
          </a:p>
          <a:p>
            <a:pPr lvl="3"/>
            <a:r>
              <a:rPr lang="pt-BR" dirty="0"/>
              <a:t>Cada grupo tem um intervalo – peso do grupo</a:t>
            </a:r>
          </a:p>
          <a:p>
            <a:pPr lvl="2"/>
            <a:endParaRPr lang="pt-BR" dirty="0"/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AD3C21-645D-114F-8E72-814274D6A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2838"/>
              </p:ext>
            </p:extLst>
          </p:nvPr>
        </p:nvGraphicFramePr>
        <p:xfrm>
          <a:off x="1007604" y="3573016"/>
          <a:ext cx="7128792" cy="11125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39935392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6482142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21001726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7533303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8078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Intervalos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[e</a:t>
                      </a:r>
                      <a:r>
                        <a:rPr lang="pt-BR" baseline="-25000" dirty="0"/>
                        <a:t>0</a:t>
                      </a:r>
                      <a:r>
                        <a:rPr lang="pt-BR" dirty="0"/>
                        <a:t>, e</a:t>
                      </a:r>
                      <a:r>
                        <a:rPr lang="pt-BR" baseline="-25000" dirty="0"/>
                        <a:t>1</a:t>
                      </a:r>
                      <a:r>
                        <a:rPr lang="pt-BR" baseline="0" dirty="0"/>
                        <a:t>[</a:t>
                      </a:r>
                      <a:endParaRPr lang="pt-BR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[e</a:t>
                      </a:r>
                      <a:r>
                        <a:rPr lang="pt-BR" baseline="-25000" dirty="0"/>
                        <a:t>1</a:t>
                      </a:r>
                      <a:r>
                        <a:rPr lang="pt-BR" dirty="0"/>
                        <a:t>, e</a:t>
                      </a:r>
                      <a:r>
                        <a:rPr lang="pt-BR" baseline="-25000" dirty="0"/>
                        <a:t>2</a:t>
                      </a:r>
                      <a:r>
                        <a:rPr lang="pt-BR" baseline="0" dirty="0"/>
                        <a:t>[</a:t>
                      </a:r>
                      <a:endParaRPr lang="pt-BR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[e</a:t>
                      </a:r>
                      <a:r>
                        <a:rPr lang="pt-BR" baseline="-25000"/>
                        <a:t>k-1</a:t>
                      </a:r>
                      <a:r>
                        <a:rPr lang="pt-BR" baseline="0"/>
                        <a:t>, </a:t>
                      </a:r>
                      <a:r>
                        <a:rPr lang="pt-BR" baseline="0" dirty="0" err="1"/>
                        <a:t>e</a:t>
                      </a:r>
                      <a:r>
                        <a:rPr lang="pt-BR" baseline="-25000" dirty="0" err="1"/>
                        <a:t>k</a:t>
                      </a:r>
                      <a:r>
                        <a:rPr lang="pt-BR" baseline="0" dirty="0"/>
                        <a:t>[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5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Freq. Absoluta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</a:t>
                      </a:r>
                      <a:r>
                        <a:rPr lang="pt-BR" baseline="-25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</a:t>
                      </a:r>
                      <a:r>
                        <a:rPr lang="pt-BR" baseline="-25000" dirty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n</a:t>
                      </a:r>
                      <a:r>
                        <a:rPr lang="pt-BR" baseline="-25000" dirty="0" err="1"/>
                        <a:t>k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155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Freq. Relativa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f</a:t>
                      </a:r>
                      <a:r>
                        <a:rPr lang="pt-BR" baseline="-25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f</a:t>
                      </a:r>
                      <a:r>
                        <a:rPr lang="pt-BR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f</a:t>
                      </a:r>
                      <a:r>
                        <a:rPr lang="pt-BR" baseline="-25000" dirty="0" err="1"/>
                        <a:t>k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9969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8500115-127B-7341-B782-BF1E13692F78}"/>
                  </a:ext>
                </a:extLst>
              </p:cNvPr>
              <p:cNvSpPr txBox="1"/>
              <p:nvPr/>
            </p:nvSpPr>
            <p:spPr>
              <a:xfrm>
                <a:off x="3169757" y="5676778"/>
                <a:ext cx="2804486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8500115-127B-7341-B782-BF1E13692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757" y="5676778"/>
                <a:ext cx="2804486" cy="848566"/>
              </a:xfrm>
              <a:prstGeom prst="rect">
                <a:avLst/>
              </a:prstGeom>
              <a:blipFill>
                <a:blip r:embed="rId3"/>
                <a:stretch>
                  <a:fillRect l="-4525" t="-98529" b="-15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B56947-1E19-AB4D-9DFD-919FCDF95E44}"/>
                  </a:ext>
                </a:extLst>
              </p:cNvPr>
              <p:cNvSpPr txBox="1"/>
              <p:nvPr/>
            </p:nvSpPr>
            <p:spPr>
              <a:xfrm>
                <a:off x="3733886" y="4941168"/>
                <a:ext cx="1676228" cy="60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B56947-1E19-AB4D-9DFD-919FCDF95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86" y="4941168"/>
                <a:ext cx="1676228" cy="601640"/>
              </a:xfrm>
              <a:prstGeom prst="rect">
                <a:avLst/>
              </a:prstGeom>
              <a:blipFill>
                <a:blip r:embed="rId4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143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37A14-532A-AC4E-A7AA-07B8BB7E4B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Momentos de ordem superior</a:t>
            </a:r>
          </a:p>
          <a:p>
            <a:pPr lvl="1"/>
            <a:r>
              <a:rPr lang="pt-BR" dirty="0"/>
              <a:t>Momentos</a:t>
            </a:r>
          </a:p>
          <a:p>
            <a:pPr lvl="2"/>
            <a:r>
              <a:rPr lang="pt-BR" dirty="0"/>
              <a:t>E momentos de ordem superior a 2?</a:t>
            </a:r>
          </a:p>
          <a:p>
            <a:pPr lvl="3"/>
            <a:r>
              <a:rPr lang="pt-BR" dirty="0"/>
              <a:t>Curtose</a:t>
            </a:r>
          </a:p>
          <a:p>
            <a:pPr lvl="4"/>
            <a:r>
              <a:rPr lang="pt-BR" dirty="0"/>
              <a:t>Quão achatada/pontiaguda é essa distribuição?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CA121F5-E742-6D46-8167-2B99962394A7}"/>
                  </a:ext>
                </a:extLst>
              </p:cNvPr>
              <p:cNvSpPr txBox="1"/>
              <p:nvPr/>
            </p:nvSpPr>
            <p:spPr>
              <a:xfrm>
                <a:off x="6084168" y="4018999"/>
                <a:ext cx="2035429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CA121F5-E742-6D46-8167-2B9996239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018999"/>
                <a:ext cx="2035429" cy="847027"/>
              </a:xfrm>
              <a:prstGeom prst="rect">
                <a:avLst/>
              </a:prstGeom>
              <a:blipFill>
                <a:blip r:embed="rId2"/>
                <a:stretch>
                  <a:fillRect l="-3727" t="-98529" b="-15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EC00D1F-BFC9-E447-8241-5DB3CDADDF4A}"/>
                  </a:ext>
                </a:extLst>
              </p:cNvPr>
              <p:cNvSpPr txBox="1"/>
              <p:nvPr/>
            </p:nvSpPr>
            <p:spPr>
              <a:xfrm>
                <a:off x="3872161" y="4093488"/>
                <a:ext cx="1399679" cy="633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EC00D1F-BFC9-E447-8241-5DB3CDADD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161" y="4093488"/>
                <a:ext cx="1399679" cy="633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014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37A14-532A-AC4E-A7AA-07B8BB7E4B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Momentos de ordem superior</a:t>
            </a:r>
          </a:p>
          <a:p>
            <a:pPr lvl="1"/>
            <a:r>
              <a:rPr lang="pt-BR" dirty="0"/>
              <a:t>Momentos</a:t>
            </a:r>
          </a:p>
          <a:p>
            <a:pPr lvl="2"/>
            <a:r>
              <a:rPr lang="pt-BR" dirty="0"/>
              <a:t>E momentos de ordem superior a 2?</a:t>
            </a:r>
          </a:p>
          <a:p>
            <a:pPr lvl="3"/>
            <a:r>
              <a:rPr lang="pt-BR" dirty="0"/>
              <a:t>Curtose</a:t>
            </a:r>
          </a:p>
          <a:p>
            <a:pPr lvl="4"/>
            <a:r>
              <a:rPr lang="pt-BR" dirty="0"/>
              <a:t>Quão achatada/pontiaguda é essa distribuição?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62CA1B-A4AB-0B4D-A67E-EC6133A1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979473"/>
            <a:ext cx="3042071" cy="240185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DFA3C55-1B99-7F48-8D4E-0EF2C2BB7F6D}"/>
              </a:ext>
            </a:extLst>
          </p:cNvPr>
          <p:cNvSpPr txBox="1"/>
          <p:nvPr/>
        </p:nvSpPr>
        <p:spPr>
          <a:xfrm>
            <a:off x="5672289" y="481106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MESOCÚRTICA ☞ </a:t>
            </a:r>
            <a:r>
              <a:rPr lang="pt-BR" dirty="0" err="1"/>
              <a:t>K</a:t>
            </a:r>
            <a:r>
              <a:rPr lang="pt-BR" dirty="0"/>
              <a:t>=0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43A12F9-B057-B848-93A5-A26DC7B6D270}"/>
              </a:ext>
            </a:extLst>
          </p:cNvPr>
          <p:cNvSpPr txBox="1"/>
          <p:nvPr/>
        </p:nvSpPr>
        <p:spPr>
          <a:xfrm>
            <a:off x="5371944" y="4067780"/>
            <a:ext cx="2320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LEPTOCÚRTICA ☞ </a:t>
            </a:r>
            <a:r>
              <a:rPr lang="pt-BR" dirty="0" err="1">
                <a:solidFill>
                  <a:srgbClr val="0070C0"/>
                </a:solidFill>
              </a:rPr>
              <a:t>K</a:t>
            </a:r>
            <a:r>
              <a:rPr lang="pt-BR" dirty="0">
                <a:solidFill>
                  <a:srgbClr val="0070C0"/>
                </a:solidFill>
              </a:rPr>
              <a:t>&gt;0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906E238-398A-9F4F-90EC-EC3838D6B0FE}"/>
              </a:ext>
            </a:extLst>
          </p:cNvPr>
          <p:cNvSpPr txBox="1"/>
          <p:nvPr/>
        </p:nvSpPr>
        <p:spPr>
          <a:xfrm>
            <a:off x="5777007" y="5369690"/>
            <a:ext cx="222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PLATICÚRTICA ☞ </a:t>
            </a:r>
            <a:r>
              <a:rPr lang="pt-BR" dirty="0" err="1">
                <a:solidFill>
                  <a:srgbClr val="FF0000"/>
                </a:solidFill>
              </a:rPr>
              <a:t>K</a:t>
            </a:r>
            <a:r>
              <a:rPr lang="pt-BR" dirty="0">
                <a:solidFill>
                  <a:srgbClr val="FF0000"/>
                </a:solidFill>
              </a:rPr>
              <a:t>&lt;0</a:t>
            </a:r>
          </a:p>
        </p:txBody>
      </p:sp>
    </p:spTree>
    <p:extLst>
      <p:ext uri="{BB962C8B-B14F-4D97-AF65-F5344CB8AC3E}">
        <p14:creationId xmlns:p14="http://schemas.microsoft.com/office/powerpoint/2010/main" val="1372512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37A14-532A-AC4E-A7AA-07B8BB7E4B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Momentos de ordem superior</a:t>
            </a:r>
          </a:p>
          <a:p>
            <a:pPr lvl="1"/>
            <a:r>
              <a:rPr lang="pt-BR" dirty="0"/>
              <a:t>Momentos</a:t>
            </a:r>
          </a:p>
          <a:p>
            <a:pPr lvl="2"/>
            <a:r>
              <a:rPr lang="pt-BR" dirty="0" err="1"/>
              <a:t>R</a:t>
            </a:r>
            <a:r>
              <a:rPr lang="pt-BR" dirty="0"/>
              <a:t>:</a:t>
            </a:r>
          </a:p>
          <a:p>
            <a:pPr lvl="3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moments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moment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3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all.moments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3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skewness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3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kurtosis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3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72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Dispersão</a:t>
            </a:r>
          </a:p>
          <a:p>
            <a:pPr lvl="1"/>
            <a:r>
              <a:rPr lang="pt-BR" i="1" dirty="0"/>
              <a:t>Saldo de gols por partida de alguns clubes</a:t>
            </a:r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endParaRPr lang="pt-BR" i="1" dirty="0"/>
          </a:p>
          <a:p>
            <a:pPr lvl="2"/>
            <a:r>
              <a:rPr lang="pt-BR" i="1" dirty="0"/>
              <a:t>Calcule as assimetrias e curtoses </a:t>
            </a:r>
            <a:r>
              <a:rPr lang="pt-BR" i="1"/>
              <a:t>dessas observações</a:t>
            </a:r>
            <a:endParaRPr lang="pt-BR" i="1" dirty="0"/>
          </a:p>
          <a:p>
            <a:pPr lvl="1"/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0A9ABC1-A7CD-1B41-826E-9910DE2D90B2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2924944"/>
          <a:ext cx="8063808" cy="14833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83088">
                  <a:extLst>
                    <a:ext uri="{9D8B030D-6E8A-4147-A177-3AD203B41FA5}">
                      <a16:colId xmlns:a16="http://schemas.microsoft.com/office/drawing/2014/main" val="34860762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7583331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0270713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2523539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500452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5786373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9346751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321962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973827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6781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Clube/Partida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30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Coritiba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89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Athletico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13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Timão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5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04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B962B-A10A-D54D-884E-D22F4E2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Estatística descritiva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37A14-532A-AC4E-A7AA-07B8BB7E4B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Resumo</a:t>
            </a:r>
          </a:p>
          <a:p>
            <a:pPr lvl="1"/>
            <a:r>
              <a:rPr lang="pt-BR" dirty="0"/>
              <a:t>Conjunto de números que representam os valores observados de uma amostra</a:t>
            </a:r>
          </a:p>
          <a:p>
            <a:pPr lvl="2"/>
            <a:r>
              <a:rPr lang="pt-BR" dirty="0"/>
              <a:t>Não necessariamente representam a população</a:t>
            </a:r>
          </a:p>
          <a:p>
            <a:pPr lvl="2"/>
            <a:r>
              <a:rPr lang="pt-BR" dirty="0"/>
              <a:t>Tamanho da amostra pode induzir a erros</a:t>
            </a:r>
          </a:p>
          <a:p>
            <a:pPr lvl="3"/>
            <a:r>
              <a:rPr lang="pt-BR" dirty="0"/>
              <a:t>Nível de significância ☞ veremos depois</a:t>
            </a:r>
          </a:p>
          <a:p>
            <a:pPr lvl="2"/>
            <a:r>
              <a:rPr lang="pt-BR" dirty="0"/>
              <a:t>Presença de </a:t>
            </a:r>
            <a:r>
              <a:rPr lang="pt-BR" i="1" dirty="0" err="1"/>
              <a:t>outliers</a:t>
            </a:r>
            <a:endParaRPr lang="pt-BR" i="1" dirty="0"/>
          </a:p>
          <a:p>
            <a:pPr lvl="3"/>
            <a:r>
              <a:rPr lang="pt-BR" dirty="0"/>
              <a:t>Necessidade de medidas robustas</a:t>
            </a:r>
          </a:p>
          <a:p>
            <a:pPr lvl="3"/>
            <a:r>
              <a:rPr lang="pt-BR" dirty="0"/>
              <a:t>Mas como detectá-los?</a:t>
            </a:r>
          </a:p>
        </p:txBody>
      </p:sp>
    </p:spTree>
    <p:extLst>
      <p:ext uri="{BB962C8B-B14F-4D97-AF65-F5344CB8AC3E}">
        <p14:creationId xmlns:p14="http://schemas.microsoft.com/office/powerpoint/2010/main" val="43684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Média aritmética</a:t>
            </a:r>
          </a:p>
          <a:p>
            <a:pPr lvl="2"/>
            <a:r>
              <a:rPr lang="pt-BR" dirty="0"/>
              <a:t>Para observações agrupadas</a:t>
            </a:r>
          </a:p>
          <a:p>
            <a:pPr lvl="3"/>
            <a:endParaRPr lang="pt-BR" dirty="0"/>
          </a:p>
          <a:p>
            <a:pPr lvl="3"/>
            <a:r>
              <a:rPr lang="pt-BR" dirty="0" err="1"/>
              <a:t>R</a:t>
            </a:r>
            <a:r>
              <a:rPr lang="pt-BR" dirty="0"/>
              <a:t>: </a:t>
            </a:r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weighted.mean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13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Média aritmética</a:t>
            </a:r>
          </a:p>
          <a:p>
            <a:pPr lvl="2"/>
            <a:r>
              <a:rPr lang="pt-BR" i="1" dirty="0"/>
              <a:t>A temperatura nos dias de jogos do Timão foi</a:t>
            </a:r>
          </a:p>
          <a:p>
            <a:pPr lvl="3"/>
            <a:r>
              <a:rPr lang="pt-BR" i="1" dirty="0"/>
              <a:t>22, 24, 21, 22, 25, 26, 25, 24, 23, 25, 25, 26, 27, 25, 26,</a:t>
            </a:r>
          </a:p>
          <a:p>
            <a:pPr lvl="3"/>
            <a:r>
              <a:rPr lang="pt-BR" i="1" dirty="0"/>
              <a:t>25, 26, 27, 27, 28, 29, 29, 29, 28, 30, 29, 30, 31, 30, 28, 29</a:t>
            </a:r>
          </a:p>
          <a:p>
            <a:pPr lvl="3"/>
            <a:endParaRPr lang="pt-BR" i="1" dirty="0"/>
          </a:p>
          <a:p>
            <a:pPr lvl="2"/>
            <a:r>
              <a:rPr lang="pt-BR" i="1" dirty="0"/>
              <a:t>Use </a:t>
            </a:r>
            <a:r>
              <a:rPr lang="pt-BR" i="1" dirty="0" err="1"/>
              <a:t>R</a:t>
            </a:r>
            <a:r>
              <a:rPr lang="pt-BR" i="1" dirty="0"/>
              <a:t> para calcular a média</a:t>
            </a:r>
          </a:p>
          <a:p>
            <a:pPr lvl="3"/>
            <a:r>
              <a:rPr lang="pt-BR" i="1" dirty="0"/>
              <a:t>Faça o mesmo considerando os seguintes intervalos de agrupamento de temperaturas</a:t>
            </a:r>
          </a:p>
          <a:p>
            <a:pPr lvl="4"/>
            <a:r>
              <a:rPr lang="pt-BR" i="1" dirty="0"/>
              <a:t>&lt; 20,</a:t>
            </a:r>
          </a:p>
          <a:p>
            <a:pPr lvl="4"/>
            <a:r>
              <a:rPr lang="pt-BR" i="1" dirty="0"/>
              <a:t>de 20 a 25, de 25 a 30 de 30 a 35</a:t>
            </a:r>
          </a:p>
          <a:p>
            <a:pPr lvl="4"/>
            <a:r>
              <a:rPr lang="pt-BR" i="1" dirty="0"/>
              <a:t>≥ 35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91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Média aritmética</a:t>
            </a:r>
          </a:p>
          <a:p>
            <a:pPr lvl="2"/>
            <a:r>
              <a:rPr lang="pt-BR" i="1" dirty="0"/>
              <a:t>Por que os resultados foram diferentes?</a:t>
            </a:r>
          </a:p>
          <a:p>
            <a:pPr lvl="2"/>
            <a:endParaRPr lang="pt-BR" dirty="0"/>
          </a:p>
          <a:p>
            <a:pPr lvl="2"/>
            <a:r>
              <a:rPr lang="pt-BR" dirty="0"/>
              <a:t>Em dados agrupados, o valor central do grupo é uma </a:t>
            </a:r>
            <a:r>
              <a:rPr lang="pt-BR" b="1" dirty="0">
                <a:solidFill>
                  <a:srgbClr val="FF0000"/>
                </a:solidFill>
              </a:rPr>
              <a:t>estimativa da média </a:t>
            </a:r>
            <a:r>
              <a:rPr lang="pt-BR" dirty="0"/>
              <a:t>dos valores naquele grupo</a:t>
            </a:r>
          </a:p>
          <a:p>
            <a:pPr lvl="3"/>
            <a:r>
              <a:rPr lang="pt-BR" dirty="0"/>
              <a:t>Assume-se distribuição uniforme de valores dentro do grupo</a:t>
            </a:r>
          </a:p>
          <a:p>
            <a:pPr lvl="4"/>
            <a:r>
              <a:rPr lang="pt-BR" dirty="0"/>
              <a:t>Distribuição uniforme??? ☞ Depois!</a:t>
            </a:r>
          </a:p>
          <a:p>
            <a:pPr lvl="4"/>
            <a:endParaRPr lang="pt-BR" dirty="0"/>
          </a:p>
          <a:p>
            <a:pPr lvl="2"/>
            <a:r>
              <a:rPr lang="pt-BR" dirty="0"/>
              <a:t>Se a média dos valores dos grupos fosse conhecida</a:t>
            </a:r>
          </a:p>
          <a:p>
            <a:pPr lvl="3"/>
            <a:r>
              <a:rPr lang="pt-BR" dirty="0"/>
              <a:t>Média dos dados = Média dos dados agrupados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67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 descritiva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Tendência central</a:t>
            </a:r>
          </a:p>
          <a:p>
            <a:pPr lvl="1"/>
            <a:r>
              <a:rPr lang="pt-BR" dirty="0"/>
              <a:t>Mediana</a:t>
            </a:r>
          </a:p>
          <a:p>
            <a:pPr lvl="2"/>
            <a:r>
              <a:rPr lang="pt-BR" dirty="0"/>
              <a:t>Problema conhecido da média ☞ </a:t>
            </a:r>
            <a:r>
              <a:rPr lang="pt-BR" i="1" dirty="0" err="1"/>
              <a:t>outliers</a:t>
            </a:r>
            <a:endParaRPr lang="pt-BR" i="1" dirty="0"/>
          </a:p>
          <a:p>
            <a:pPr lvl="3"/>
            <a:r>
              <a:rPr lang="pt-BR" dirty="0"/>
              <a:t>“Pontos fora da curva”</a:t>
            </a:r>
          </a:p>
          <a:p>
            <a:pPr lvl="3"/>
            <a:r>
              <a:rPr lang="pt-BR" dirty="0"/>
              <a:t>Tendem a deturpar o valor médio “correto”</a:t>
            </a:r>
          </a:p>
          <a:p>
            <a:pPr lvl="4"/>
            <a:r>
              <a:rPr lang="pt-BR" dirty="0"/>
              <a:t>População </a:t>
            </a:r>
            <a:r>
              <a:rPr lang="pt-BR" dirty="0" err="1"/>
              <a:t>X</a:t>
            </a:r>
            <a:r>
              <a:rPr lang="pt-BR" dirty="0"/>
              <a:t> amostra</a:t>
            </a:r>
          </a:p>
          <a:p>
            <a:pPr lvl="4"/>
            <a:r>
              <a:rPr lang="pt-BR" dirty="0"/>
              <a:t>Sem robustez matemática</a:t>
            </a:r>
          </a:p>
          <a:p>
            <a:pPr lvl="2"/>
            <a:endParaRPr lang="pt-BR" dirty="0"/>
          </a:p>
          <a:p>
            <a:pPr lvl="2"/>
            <a:r>
              <a:rPr lang="pt-BR" dirty="0"/>
              <a:t>Alternativa ☞ Mediana</a:t>
            </a:r>
          </a:p>
          <a:p>
            <a:pPr lvl="3"/>
            <a:r>
              <a:rPr lang="pt-BR" dirty="0"/>
              <a:t>Valor que divide a amostra de observações ao meio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979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2160</TotalTime>
  <Words>2913</Words>
  <Application>Microsoft Macintosh PowerPoint</Application>
  <PresentationFormat>Apresentação na tela (4:3)</PresentationFormat>
  <Paragraphs>813</Paragraphs>
  <Slides>54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2" baseType="lpstr">
      <vt:lpstr>Calibri</vt:lpstr>
      <vt:lpstr>Cambria Math</vt:lpstr>
      <vt:lpstr>Constantia</vt:lpstr>
      <vt:lpstr>Courier New</vt:lpstr>
      <vt:lpstr>Tw Cen MT</vt:lpstr>
      <vt:lpstr>Wingdings</vt:lpstr>
      <vt:lpstr>Wingdings 2</vt:lpstr>
      <vt:lpstr>Mediano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  <vt:lpstr>Estatística descritiva</vt:lpstr>
    </vt:vector>
  </TitlesOfParts>
  <Company>Escritório de Casa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subject>Sinais e sistemas</dc:subject>
  <dc:creator>Marcelo Rosa</dc:creator>
  <cp:lastModifiedBy>Marcelo Rosa</cp:lastModifiedBy>
  <cp:revision>179</cp:revision>
  <dcterms:created xsi:type="dcterms:W3CDTF">2010-07-26T15:10:49Z</dcterms:created>
  <dcterms:modified xsi:type="dcterms:W3CDTF">2021-05-11T18:32:38Z</dcterms:modified>
  <cp:category>Notas de aula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Marcelo Rosa</vt:lpwstr>
  </property>
</Properties>
</file>