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62" r:id="rId3"/>
    <p:sldId id="263" r:id="rId4"/>
    <p:sldId id="264" r:id="rId5"/>
    <p:sldId id="266" r:id="rId6"/>
    <p:sldId id="271" r:id="rId7"/>
    <p:sldId id="267" r:id="rId8"/>
    <p:sldId id="268" r:id="rId9"/>
    <p:sldId id="269" r:id="rId10"/>
    <p:sldId id="270" r:id="rId11"/>
    <p:sldId id="272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65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Medidas de frequência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calcular</a:t>
                </a:r>
              </a:p>
              <a:p>
                <a:pPr lvl="1"/>
                <a:r>
                  <a:rPr lang="pt-BR" dirty="0"/>
                  <a:t>Variáveis contínuas</a:t>
                </a:r>
                <a:endParaRPr lang="pt-BR" i="0" dirty="0">
                  <a:latin typeface="Cambria Math" panose="02040503050406030204" pitchFamily="18" charset="0"/>
                </a:endParaRPr>
              </a:p>
              <a:p>
                <a:pPr lvl="2"/>
                <a:r>
                  <a:rPr lang="pt-BR" i="1" dirty="0"/>
                  <a:t>Idade dos torcedores </a:t>
                </a:r>
                <a:r>
                  <a:rPr lang="pt-BR" i="1" dirty="0" err="1"/>
                  <a:t>corinthianos</a:t>
                </a:r>
                <a:endParaRPr lang="pt-BR" i="1" dirty="0"/>
              </a:p>
              <a:p>
                <a:pPr lvl="3"/>
                <a:r>
                  <a:rPr lang="pt-BR" i="1" dirty="0"/>
                  <a:t>Quantidade em milhões</a:t>
                </a:r>
              </a:p>
              <a:p>
                <a:pPr lvl="4"/>
                <a:r>
                  <a:rPr lang="pt-BR" i="1" dirty="0"/>
                  <a:t>Fonte dos dados: minha cabeça (2021)</a:t>
                </a:r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r>
                  <a:rPr lang="pt-BR" i="1" dirty="0"/>
                  <a:t>Qual o resultado da soma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pt-BR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BR" i="1" dirty="0"/>
                  <a:t>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dirty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dirty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pt-BR" i="1" dirty="0"/>
                  <a:t>?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1007604" y="3875126"/>
              <a:ext cx="7128792" cy="1354074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48078756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Intervalos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0-20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21-40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41-60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61-.../outros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245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=0,12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245</m:t>
                                    </m:r>
                                  </m:den>
                                </m:f>
                                <m:r>
                                  <a:rPr lang="pt-BR" i="1" dirty="0">
                                    <a:latin typeface="Cambria Math" panose="02040503050406030204" pitchFamily="18" charset="0"/>
                                  </a:rPr>
                                  <m:t>=0,</m:t>
                                </m:r>
                                <m:r>
                                  <a:rPr lang="pt-BR" b="0" i="1" dirty="0" smtClean="0">
                                    <a:latin typeface="Cambria Math" panose="02040503050406030204" pitchFamily="18" charset="0"/>
                                  </a:rPr>
                                  <m:t>27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50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245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=0,20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245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=0,41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79280575"/>
                  </p:ext>
                </p:extLst>
              </p:nvPr>
            </p:nvGraphicFramePr>
            <p:xfrm>
              <a:off x="1007604" y="3875126"/>
              <a:ext cx="7128792" cy="1354074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48078756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Intervalos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0-20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21-40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41-60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61-.../outros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1239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5234" t="-129167" r="-309346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3148" t="-129167" r="-206481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3148" t="-129167" r="-106481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3148" t="-129167" r="-6481" b="-1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014217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DF7573-29F0-5446-B7BF-3DDF1EE564C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calcular</a:t>
            </a:r>
          </a:p>
          <a:p>
            <a:pPr lvl="1"/>
            <a:r>
              <a:rPr lang="pt-BR" i="0" dirty="0">
                <a:latin typeface="Cambria Math" panose="02040503050406030204" pitchFamily="18" charset="0"/>
              </a:rPr>
              <a:t>Variáveis discretas e contínuas</a:t>
            </a:r>
          </a:p>
          <a:p>
            <a:pPr lvl="2"/>
            <a:r>
              <a:rPr lang="pt-BR" i="0" dirty="0">
                <a:latin typeface="Cambria Math" panose="02040503050406030204" pitchFamily="18" charset="0"/>
              </a:rPr>
              <a:t>Em </a:t>
            </a:r>
            <a:r>
              <a:rPr lang="pt-BR" i="0" dirty="0" err="1">
                <a:latin typeface="Cambria Math" panose="02040503050406030204" pitchFamily="18" charset="0"/>
              </a:rPr>
              <a:t>R</a:t>
            </a:r>
            <a:r>
              <a:rPr lang="pt-BR" i="0">
                <a:latin typeface="Cambria Math" panose="02040503050406030204" pitchFamily="18" charset="0"/>
              </a:rPr>
              <a:t> ☞ </a:t>
            </a:r>
            <a:r>
              <a:rPr lang="pt-BR" i="0" dirty="0">
                <a:latin typeface="Cambria Math" panose="02040503050406030204" pitchFamily="18" charset="0"/>
              </a:rPr>
              <a:t>tabelas </a:t>
            </a:r>
            <a:r>
              <a:rPr lang="pt-BR" i="0">
                <a:latin typeface="Cambria Math" panose="02040503050406030204" pitchFamily="18" charset="0"/>
              </a:rPr>
              <a:t>de contingência</a:t>
            </a:r>
            <a:endParaRPr lang="pt-BR" i="0" dirty="0">
              <a:latin typeface="Cambria Math" panose="02040503050406030204" pitchFamily="18" charset="0"/>
            </a:endParaRP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()/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4"/>
            <a:r>
              <a:rPr lang="pt-BR" dirty="0">
                <a:latin typeface="Cambria Math" panose="02040503050406030204" pitchFamily="18" charset="0"/>
              </a:rPr>
              <a:t>Alguns “truques extras” para agrupar valores contínuos</a:t>
            </a:r>
            <a:endParaRPr lang="pt-BR" i="0" dirty="0"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608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Até aqui...</a:t>
            </a:r>
          </a:p>
          <a:p>
            <a:pPr lvl="1"/>
            <a:r>
              <a:rPr lang="pt-BR" dirty="0"/>
              <a:t>Contagem e probabilidade</a:t>
            </a:r>
          </a:p>
          <a:p>
            <a:pPr lvl="1"/>
            <a:r>
              <a:rPr lang="pt-BR" dirty="0"/>
              <a:t>Amostra e população</a:t>
            </a:r>
          </a:p>
          <a:p>
            <a:pPr lvl="1"/>
            <a:r>
              <a:rPr lang="pt-BR" dirty="0"/>
              <a:t>Variável estatística</a:t>
            </a:r>
          </a:p>
          <a:p>
            <a:pPr lvl="1"/>
            <a:r>
              <a:rPr lang="pt-BR" dirty="0"/>
              <a:t>Estatística descritiva</a:t>
            </a:r>
          </a:p>
          <a:p>
            <a:pPr lvl="1"/>
            <a:endParaRPr lang="pt-BR" dirty="0"/>
          </a:p>
          <a:p>
            <a:pPr lvl="1"/>
            <a:r>
              <a:rPr lang="pt-BR" dirty="0"/>
              <a:t>Está na hora de juntar os assuntos...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Questão:</a:t>
            </a:r>
          </a:p>
          <a:p>
            <a:pPr lvl="1"/>
            <a:r>
              <a:rPr lang="pt-BR" dirty="0"/>
              <a:t>Dado uma amostra/população, queremos quantificar o número de observações em relação aos valores possíveis de uma de suas variáveis</a:t>
            </a:r>
          </a:p>
          <a:p>
            <a:pPr lvl="2"/>
            <a:r>
              <a:rPr lang="pt-BR" dirty="0"/>
              <a:t>Frequência absoluta</a:t>
            </a:r>
          </a:p>
          <a:p>
            <a:pPr lvl="2"/>
            <a:endParaRPr lang="pt-BR" dirty="0"/>
          </a:p>
          <a:p>
            <a:pPr lvl="1"/>
            <a:r>
              <a:rPr lang="pt-BR" dirty="0"/>
              <a:t>... queremos quantificar o percentual de observações de cada valor possível de uma de suas variáveis</a:t>
            </a:r>
          </a:p>
          <a:p>
            <a:pPr lvl="2"/>
            <a:r>
              <a:rPr lang="pt-BR" dirty="0"/>
              <a:t>Frequência relativa</a:t>
            </a:r>
          </a:p>
        </p:txBody>
      </p:sp>
    </p:spTree>
    <p:extLst>
      <p:ext uri="{BB962C8B-B14F-4D97-AF65-F5344CB8AC3E}">
        <p14:creationId xmlns:p14="http://schemas.microsoft.com/office/powerpoint/2010/main" val="221661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calcular</a:t>
                </a:r>
              </a:p>
              <a:p>
                <a:pPr lvl="1"/>
                <a:r>
                  <a:rPr lang="pt-BR" dirty="0"/>
                  <a:t>Variáveis discretas</a:t>
                </a:r>
                <a:endParaRPr lang="pt-BR" i="0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i="0" dirty="0" smtClean="0">
                        <a:latin typeface="Cambria Math" panose="02040503050406030204" pitchFamily="18" charset="0"/>
                      </a:rPr>
                      <m:t>S</m:t>
                    </m:r>
                    <m:r>
                      <a:rPr lang="pt-BR" i="0" dirty="0" smtClean="0">
                        <a:latin typeface="Cambria Math" panose="02040503050406030204" pitchFamily="18" charset="0"/>
                      </a:rPr>
                      <m:t> = {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err="1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k</m:t>
                        </m:r>
                      </m:sub>
                    </m:sSub>
                    <m:r>
                      <a:rPr lang="pt-BR" b="0" i="0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pt-BR" dirty="0"/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BR" i="0" dirty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i="0" dirty="0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a:rPr lang="pt-BR" b="0" i="0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i="0" dirty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pt-BR" i="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err="1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pt-BR" i="0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pt-BR" dirty="0"/>
              </a:p>
              <a:p>
                <a:pPr lvl="3"/>
                <a:r>
                  <a:rPr lang="pt-BR" dirty="0"/>
                  <a:t>Valor da variável </a:t>
                </a:r>
                <a:r>
                  <a:rPr lang="pt-BR" dirty="0" err="1"/>
                  <a:t>X</a:t>
                </a:r>
                <a:r>
                  <a:rPr lang="pt-BR" dirty="0"/>
                  <a:t> para as </a:t>
                </a:r>
                <a:r>
                  <a:rPr lang="pt-BR" dirty="0" err="1"/>
                  <a:t>n</a:t>
                </a:r>
                <a:r>
                  <a:rPr lang="pt-BR" dirty="0"/>
                  <a:t> observações do espaço amostral</a:t>
                </a:r>
              </a:p>
              <a:p>
                <a:pPr lvl="2"/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BR" dirty="0"/>
                  <a:t> # de observações em </a:t>
                </a:r>
                <a:r>
                  <a:rPr lang="pt-BR" dirty="0" err="1"/>
                  <a:t>X</a:t>
                </a:r>
                <a:r>
                  <a:rPr lang="pt-BR" dirty="0"/>
                  <a:t> cujo valor da </a:t>
                </a:r>
                <a:r>
                  <a:rPr lang="pt-BR"/>
                  <a:t>variável seja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s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endParaRPr lang="pt-BR" dirty="0"/>
              </a:p>
              <a:p>
                <a:pPr lvl="2"/>
                <a:endParaRPr lang="pt-BR" dirty="0"/>
              </a:p>
              <a:p>
                <a:pPr lvl="2"/>
                <a:r>
                  <a:rPr lang="pt-BR" dirty="0"/>
                  <a:t>Frequência absoluta 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endParaRPr lang="pt-BR" dirty="0"/>
              </a:p>
              <a:p>
                <a:pPr lvl="2"/>
                <a:r>
                  <a:rPr lang="pt-BR" dirty="0"/>
                  <a:t>Frequência relativa 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e>
                    </m:d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den>
                    </m:f>
                  </m:oMath>
                </a14:m>
                <a:endParaRPr lang="pt-BR" dirty="0"/>
              </a:p>
              <a:p>
                <a:pPr lvl="3"/>
                <a:r>
                  <a:rPr lang="pt-BR" dirty="0"/>
                  <a:t>Ambos calculados para um dos (ou todos os) valores de </a:t>
                </a:r>
                <a:r>
                  <a:rPr lang="pt-BR" dirty="0" err="1"/>
                  <a:t>S</a:t>
                </a: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64108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calcular</a:t>
                </a:r>
              </a:p>
              <a:p>
                <a:pPr lvl="1"/>
                <a:r>
                  <a:rPr lang="pt-BR" dirty="0"/>
                  <a:t>Variáveis discretas</a:t>
                </a:r>
                <a:endParaRPr lang="pt-BR" i="0" dirty="0">
                  <a:latin typeface="Cambria Math" panose="02040503050406030204" pitchFamily="18" charset="0"/>
                </a:endParaRPr>
              </a:p>
              <a:p>
                <a:pPr lvl="2"/>
                <a:r>
                  <a:rPr lang="pt-BR" i="1" dirty="0"/>
                  <a:t>Resultados dos jogos em 2023</a:t>
                </a:r>
              </a:p>
              <a:p>
                <a:pPr lvl="3"/>
                <a:r>
                  <a:rPr lang="pt-BR" i="1" dirty="0"/>
                  <a:t>Fonte dos dados: minha cabeça (2021)</a:t>
                </a:r>
              </a:p>
              <a:p>
                <a:pPr lvl="3"/>
                <a:endParaRPr lang="pt-BR" i="1" dirty="0"/>
              </a:p>
              <a:p>
                <a:pPr lvl="3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r>
                  <a:rPr lang="pt-BR" i="1" dirty="0"/>
                  <a:t>Qual o resultado da soma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BR" i="1" dirty="0"/>
                  <a:t>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pt-BR" i="1" dirty="0"/>
                  <a:t>?</a:t>
                </a:r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35708555"/>
                  </p:ext>
                </p:extLst>
              </p:nvPr>
            </p:nvGraphicFramePr>
            <p:xfrm>
              <a:off x="1691680" y="3666468"/>
              <a:ext cx="5760640" cy="1346708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35708555"/>
                  </p:ext>
                </p:extLst>
              </p:nvPr>
            </p:nvGraphicFramePr>
            <p:xfrm>
              <a:off x="1691680" y="3666468"/>
              <a:ext cx="5760640" cy="1346708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5234" t="-127083" r="-209346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3148" t="-127083" r="-107407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3148" t="-127083" r="-7407" b="-1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9539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calcular</a:t>
                </a:r>
              </a:p>
              <a:p>
                <a:pPr lvl="1"/>
                <a:r>
                  <a:rPr lang="pt-BR" dirty="0"/>
                  <a:t>Variáveis discretas</a:t>
                </a:r>
                <a:endParaRPr lang="pt-BR" i="0" dirty="0">
                  <a:latin typeface="Cambria Math" panose="02040503050406030204" pitchFamily="18" charset="0"/>
                </a:endParaRPr>
              </a:p>
              <a:p>
                <a:pPr lvl="2"/>
                <a:r>
                  <a:rPr lang="pt-BR" i="1" dirty="0"/>
                  <a:t>Resultados dos jogos em 2023</a:t>
                </a:r>
              </a:p>
              <a:p>
                <a:pPr lvl="3"/>
                <a:r>
                  <a:rPr lang="pt-BR" i="1" dirty="0"/>
                  <a:t>Fonte dos dados: minha cabeça (2021)</a:t>
                </a:r>
              </a:p>
              <a:p>
                <a:pPr lvl="3"/>
                <a:endParaRPr lang="pt-BR" i="1" dirty="0"/>
              </a:p>
              <a:p>
                <a:pPr lvl="3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r>
                  <a:rPr lang="pt-BR" i="1" dirty="0"/>
                  <a:t>Qual o resultado da soma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BR" i="1" dirty="0"/>
                  <a:t>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pt-BR" i="1" dirty="0"/>
                  <a:t>?</a:t>
                </a:r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5358838"/>
                  </p:ext>
                </p:extLst>
              </p:nvPr>
            </p:nvGraphicFramePr>
            <p:xfrm>
              <a:off x="1691680" y="3666468"/>
              <a:ext cx="5760640" cy="1354011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=0,94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=0,05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115358838"/>
                  </p:ext>
                </p:extLst>
              </p:nvPr>
            </p:nvGraphicFramePr>
            <p:xfrm>
              <a:off x="1691680" y="3666468"/>
              <a:ext cx="5760640" cy="1354011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123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5234" t="-124490" r="-209346" b="-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3148" t="-124490" r="-107407" b="-1224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3148" t="-124490" r="-7407" b="-1224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523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calcular</a:t>
                </a:r>
              </a:p>
              <a:p>
                <a:pPr lvl="1"/>
                <a:r>
                  <a:rPr lang="pt-BR" dirty="0"/>
                  <a:t>Variáveis discretas</a:t>
                </a:r>
                <a:endParaRPr lang="pt-BR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  <m:e>
                        <m:sSub>
                          <m:sSubPr>
                            <m:ctrlPr>
                              <a:rPr lang="pt-BR" b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</m:nary>
                  </m:oMath>
                </a14:m>
                <a:endParaRPr lang="pt-BR" dirty="0"/>
              </a:p>
              <a:p>
                <a:pPr lvl="2"/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pt-BR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sty m:val="p"/>
                            <m:brk m:alnAt="23"/>
                          </m:rPr>
                          <a:rPr lang="pt-BR" i="0" smtClean="0"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lang="pt-BR" i="0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pt-BR" i="0" smtClean="0"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  <m:e>
                        <m:sSub>
                          <m:sSubPr>
                            <m:ctrlPr>
                              <a:rPr lang="pt-BR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lang="pt-BR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nary>
                  </m:oMath>
                </a14:m>
                <a:endParaRPr lang="pt-BR" dirty="0"/>
              </a:p>
              <a:p>
                <a:pPr lvl="3"/>
                <a:r>
                  <a:rPr lang="pt-BR" dirty="0"/>
                  <a:t>Sempre!!!</a:t>
                </a:r>
              </a:p>
              <a:p>
                <a:pPr lvl="3"/>
                <a:endParaRPr lang="pt-BR" dirty="0"/>
              </a:p>
              <a:p>
                <a:pPr lvl="1"/>
                <a:r>
                  <a:rPr lang="pt-BR" dirty="0"/>
                  <a:t>Nomenclatura</a:t>
                </a:r>
              </a:p>
              <a:p>
                <a:pPr lvl="2"/>
                <a:r>
                  <a:rPr lang="pt-BR" dirty="0"/>
                  <a:t>A tabela que geramos para o melhor time do espaço sideral mostra a</a:t>
                </a:r>
              </a:p>
              <a:p>
                <a:pPr lvl="3"/>
                <a:r>
                  <a:rPr lang="pt-BR" b="1" dirty="0">
                    <a:solidFill>
                      <a:srgbClr val="FF0000"/>
                    </a:solidFill>
                  </a:rPr>
                  <a:t>Distribuição em/de frequência da variável discreta </a:t>
                </a:r>
                <a:r>
                  <a:rPr lang="pt-BR" b="1" dirty="0" err="1">
                    <a:solidFill>
                      <a:srgbClr val="FF0000"/>
                    </a:solidFill>
                  </a:rPr>
                  <a:t>X</a:t>
                </a:r>
                <a:endParaRPr lang="pt-BR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5198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5DE2EF-8A23-5E48-BED7-61F7C8AAD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727335-D5A8-7245-A646-6B311D7E6FC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Como calcular</a:t>
            </a:r>
          </a:p>
          <a:p>
            <a:pPr lvl="1"/>
            <a:r>
              <a:rPr lang="pt-BR" dirty="0"/>
              <a:t>Variáveis contínuas</a:t>
            </a:r>
          </a:p>
          <a:p>
            <a:pPr lvl="2"/>
            <a:r>
              <a:rPr lang="pt-BR" dirty="0"/>
              <a:t>Haveria uma ocorrência para os seus infinitos valores</a:t>
            </a:r>
          </a:p>
          <a:p>
            <a:pPr lvl="2"/>
            <a:r>
              <a:rPr lang="pt-BR" dirty="0"/>
              <a:t>Solução ☞ Agrupar valores em intervalos/faixas</a:t>
            </a:r>
          </a:p>
          <a:p>
            <a:pPr lvl="3"/>
            <a:r>
              <a:rPr lang="pt-BR" dirty="0"/>
              <a:t>Número finito de intervalos</a:t>
            </a:r>
          </a:p>
          <a:p>
            <a:pPr lvl="2"/>
            <a:endParaRPr lang="pt-BR" dirty="0"/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260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DFC94E-9181-044B-99C5-012C45340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Medidas de frequência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Como calcular</a:t>
                </a:r>
              </a:p>
              <a:p>
                <a:pPr lvl="1"/>
                <a:r>
                  <a:rPr lang="pt-BR" dirty="0"/>
                  <a:t>Variáveis contínuas</a:t>
                </a:r>
                <a:endParaRPr lang="pt-BR" i="0" dirty="0">
                  <a:latin typeface="Cambria Math" panose="02040503050406030204" pitchFamily="18" charset="0"/>
                </a:endParaRPr>
              </a:p>
              <a:p>
                <a:pPr lvl="2"/>
                <a:r>
                  <a:rPr lang="pt-BR" i="1" dirty="0"/>
                  <a:t>Idade dos torcedores </a:t>
                </a:r>
                <a:r>
                  <a:rPr lang="pt-BR" i="1" dirty="0" err="1"/>
                  <a:t>corinthianos</a:t>
                </a:r>
                <a:endParaRPr lang="pt-BR" i="1" dirty="0"/>
              </a:p>
              <a:p>
                <a:pPr lvl="3"/>
                <a:r>
                  <a:rPr lang="pt-BR" i="1" dirty="0"/>
                  <a:t>Quantidade em milhões</a:t>
                </a:r>
              </a:p>
              <a:p>
                <a:pPr lvl="4"/>
                <a:r>
                  <a:rPr lang="pt-BR" i="1" dirty="0"/>
                  <a:t>Fonte dos dados: minha cabeça (2021)</a:t>
                </a:r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endParaRPr lang="pt-BR" i="1" dirty="0"/>
              </a:p>
              <a:p>
                <a:pPr lvl="4"/>
                <a:r>
                  <a:rPr lang="pt-BR" i="1" dirty="0"/>
                  <a:t>Qual o resultado da soma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pt-BR" i="1" dirty="0"/>
                  <a:t> 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dirty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</m:oMath>
                </a14:m>
                <a:r>
                  <a:rPr lang="pt-BR" i="1" dirty="0"/>
                  <a:t>?</a:t>
                </a:r>
              </a:p>
              <a:p>
                <a:pPr lvl="2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CDF7573-29F0-5446-B7BF-3DDF1EE564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1007604" y="3875126"/>
              <a:ext cx="7128792" cy="1346708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48078756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Intervalos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0-20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21-40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41-60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61-.../outros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?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=?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CB3B7BEA-846D-A149-8D14-83600356C2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976242105"/>
                  </p:ext>
                </p:extLst>
              </p:nvPr>
            </p:nvGraphicFramePr>
            <p:xfrm>
              <a:off x="1007604" y="3875126"/>
              <a:ext cx="7128792" cy="1346708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48078756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Intervalos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0-20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21-40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41-60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61-.../outros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5234" t="-129167" r="-309346" b="-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3148" t="-129167" r="-206481" b="-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3148" t="-129167" r="-106481" b="-12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3148" t="-129167" r="-6481" b="-1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88395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987</TotalTime>
  <Words>492</Words>
  <Application>Microsoft Macintosh PowerPoint</Application>
  <PresentationFormat>Apresentação na tela (4:3)</PresentationFormat>
  <Paragraphs>156</Paragraphs>
  <Slides>11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9" baseType="lpstr">
      <vt:lpstr>Calibri</vt:lpstr>
      <vt:lpstr>Cambria Math</vt:lpstr>
      <vt:lpstr>Constantia</vt:lpstr>
      <vt:lpstr>Courier New</vt:lpstr>
      <vt:lpstr>Tw Cen MT</vt:lpstr>
      <vt:lpstr>Wingdings</vt:lpstr>
      <vt:lpstr>Wingdings 2</vt:lpstr>
      <vt:lpstr>Mediano</vt:lpstr>
      <vt:lpstr>Medidas de frequência</vt:lpstr>
      <vt:lpstr>Medidas de frequência</vt:lpstr>
      <vt:lpstr>Medidas de frequência</vt:lpstr>
      <vt:lpstr>Medidas de frequência</vt:lpstr>
      <vt:lpstr>Medidas de frequência</vt:lpstr>
      <vt:lpstr>Medidas de frequência</vt:lpstr>
      <vt:lpstr>Medidas de frequência</vt:lpstr>
      <vt:lpstr>Medidas de frequência</vt:lpstr>
      <vt:lpstr>Medidas de frequência</vt:lpstr>
      <vt:lpstr>Medidas de frequência</vt:lpstr>
      <vt:lpstr>Medidas de frequência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117</cp:revision>
  <dcterms:created xsi:type="dcterms:W3CDTF">2010-07-26T15:10:49Z</dcterms:created>
  <dcterms:modified xsi:type="dcterms:W3CDTF">2021-04-19T18:04:25Z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