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41"/>
  </p:notesMasterIdLst>
  <p:sldIdLst>
    <p:sldId id="256" r:id="rId2"/>
    <p:sldId id="262" r:id="rId3"/>
    <p:sldId id="273" r:id="rId4"/>
    <p:sldId id="263" r:id="rId5"/>
    <p:sldId id="265" r:id="rId6"/>
    <p:sldId id="264" r:id="rId7"/>
    <p:sldId id="268" r:id="rId8"/>
    <p:sldId id="266" r:id="rId9"/>
    <p:sldId id="269" r:id="rId10"/>
    <p:sldId id="270" r:id="rId11"/>
    <p:sldId id="271" r:id="rId12"/>
    <p:sldId id="272" r:id="rId13"/>
    <p:sldId id="277" r:id="rId14"/>
    <p:sldId id="276" r:id="rId15"/>
    <p:sldId id="275" r:id="rId16"/>
    <p:sldId id="278" r:id="rId17"/>
    <p:sldId id="279" r:id="rId18"/>
    <p:sldId id="280" r:id="rId19"/>
    <p:sldId id="282" r:id="rId20"/>
    <p:sldId id="283" r:id="rId21"/>
    <p:sldId id="284" r:id="rId22"/>
    <p:sldId id="285" r:id="rId23"/>
    <p:sldId id="286" r:id="rId24"/>
    <p:sldId id="291" r:id="rId25"/>
    <p:sldId id="287" r:id="rId26"/>
    <p:sldId id="289" r:id="rId27"/>
    <p:sldId id="290" r:id="rId28"/>
    <p:sldId id="293" r:id="rId29"/>
    <p:sldId id="292" r:id="rId30"/>
    <p:sldId id="294" r:id="rId31"/>
    <p:sldId id="295" r:id="rId32"/>
    <p:sldId id="297" r:id="rId33"/>
    <p:sldId id="296" r:id="rId34"/>
    <p:sldId id="298" r:id="rId35"/>
    <p:sldId id="299" r:id="rId36"/>
    <p:sldId id="300" r:id="rId37"/>
    <p:sldId id="301" r:id="rId38"/>
    <p:sldId id="302" r:id="rId39"/>
    <p:sldId id="303" r:id="rId4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 autoAdjust="0"/>
    <p:restoredTop sz="94705" autoAdjust="0"/>
  </p:normalViewPr>
  <p:slideViewPr>
    <p:cSldViewPr>
      <p:cViewPr varScale="1">
        <p:scale>
          <a:sx n="104" d="100"/>
          <a:sy n="104" d="100"/>
        </p:scale>
        <p:origin x="178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234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96231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67350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641062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303152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32859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8280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54792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3452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01189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634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3506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789030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Que característica podemos notar nas funções de </a:t>
            </a:r>
            <a:r>
              <a:rPr lang="pt-BR" dirty="0" err="1"/>
              <a:t>Kernel</a:t>
            </a:r>
            <a:r>
              <a:rPr lang="pt-BR" dirty="0"/>
              <a:t>? Área unitária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0768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11525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2421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85811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27504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189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8181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95625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dirty="0"/>
              <a:t>Clique para editar o estilo do título mestre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 dirty="0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/>
              <a:t>Clique para editar os estilos do texto mestre</a:t>
            </a:r>
          </a:p>
          <a:p>
            <a:pPr lvl="1" eaLnBrk="1" latinLnBrk="0" hangingPunct="1"/>
            <a:r>
              <a:rPr lang="pt-BR" dirty="0"/>
              <a:t>Segundo nível</a:t>
            </a:r>
          </a:p>
          <a:p>
            <a:pPr lvl="2" eaLnBrk="1" latinLnBrk="0" hangingPunct="1"/>
            <a:r>
              <a:rPr lang="pt-BR" dirty="0"/>
              <a:t>Terceiro nível</a:t>
            </a:r>
          </a:p>
          <a:p>
            <a:pPr lvl="3" eaLnBrk="1" latinLnBrk="0" hangingPunct="1"/>
            <a:r>
              <a:rPr lang="pt-BR" dirty="0"/>
              <a:t>Quarto nível</a:t>
            </a:r>
          </a:p>
          <a:p>
            <a:pPr lvl="4" eaLnBrk="1" latinLnBrk="0" hangingPunct="1"/>
            <a:r>
              <a:rPr lang="pt-BR" dirty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19/04/2021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62200" y="3501008"/>
            <a:ext cx="6477000" cy="2366392"/>
          </a:xfrm>
        </p:spPr>
        <p:txBody>
          <a:bodyPr>
            <a:normAutofit/>
          </a:bodyPr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/>
              <a:t>Prof. Marcelo de Oliveira Rosa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de barras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Resultados dos jogos em 2023</a:t>
            </a:r>
            <a:endParaRPr lang="pt-BR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3175" y="3266653"/>
            <a:ext cx="4057650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493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Histograma</a:t>
                </a:r>
              </a:p>
              <a:p>
                <a:pPr lvl="1"/>
                <a:r>
                  <a:rPr lang="pt-BR" dirty="0"/>
                  <a:t>Para variáveis com muitos valores observados</a:t>
                </a:r>
              </a:p>
              <a:p>
                <a:pPr lvl="2"/>
                <a:r>
                  <a:rPr lang="pt-BR" dirty="0"/>
                  <a:t>Agrupamento de valores ☞ categorias</a:t>
                </a:r>
              </a:p>
              <a:p>
                <a:pPr lvl="2"/>
                <a:r>
                  <a:rPr lang="pt-BR" b="1" dirty="0">
                    <a:solidFill>
                      <a:srgbClr val="FF0000"/>
                    </a:solidFill>
                  </a:rPr>
                  <a:t>Área</a:t>
                </a:r>
                <a:r>
                  <a:rPr lang="pt-BR" dirty="0"/>
                  <a:t> da barra ☞ frequência relativa</a:t>
                </a:r>
              </a:p>
              <a:p>
                <a:pPr lvl="3"/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h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i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f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i</m:t>
                            </m:r>
                          </m:sub>
                        </m:sSub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e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j</m:t>
                            </m:r>
                            <m:r>
                              <a:rPr lang="pt-BR" b="0" i="0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b>
                        </m:sSub>
                      </m:den>
                    </m:f>
                  </m:oMath>
                </a14:m>
                <a:endParaRPr lang="pt-BR" dirty="0"/>
              </a:p>
              <a:p>
                <a:pPr lvl="3"/>
                <a:r>
                  <a:rPr lang="pt-BR" dirty="0"/>
                  <a:t>Soma das áreas (“integral”) = 1</a:t>
                </a:r>
              </a:p>
              <a:p>
                <a:pPr lvl="4"/>
                <a:r>
                  <a:rPr lang="pt-BR" dirty="0"/>
                  <a:t>Normalização pela “eixo-</a:t>
                </a:r>
                <a:r>
                  <a:rPr lang="pt-BR" dirty="0" err="1"/>
                  <a:t>x</a:t>
                </a:r>
                <a:r>
                  <a:rPr lang="pt-BR" dirty="0"/>
                  <a:t>”</a:t>
                </a:r>
              </a:p>
              <a:p>
                <a:pPr lvl="4"/>
                <a:endParaRPr lang="pt-BR" dirty="0"/>
              </a:p>
              <a:p>
                <a:pPr lvl="2"/>
                <a:r>
                  <a:rPr lang="pt-BR" dirty="0"/>
                  <a:t>Em </a:t>
                </a:r>
                <a:r>
                  <a:rPr lang="pt-BR" dirty="0" err="1"/>
                  <a:t>R</a:t>
                </a:r>
                <a:r>
                  <a:rPr lang="pt-BR" dirty="0"/>
                  <a:t>:</a:t>
                </a:r>
              </a:p>
              <a:p>
                <a:pPr lvl="3"/>
                <a:r>
                  <a:rPr lang="pt-BR" b="1" dirty="0" err="1">
                    <a:latin typeface="Courier New" panose="02070309020205020404" pitchFamily="49" charset="0"/>
                    <a:cs typeface="Courier New" panose="02070309020205020404" pitchFamily="49" charset="0"/>
                  </a:rPr>
                  <a:t>hist</a:t>
                </a:r>
                <a:r>
                  <a:rPr lang="pt-BR" b="1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()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08852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  <a:endParaRPr lang="pt-BR" dirty="0"/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6F5C7CA2-E709-F843-B46D-E25D4755F3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8065462"/>
                  </p:ext>
                </p:extLst>
              </p:nvPr>
            </p:nvGraphicFramePr>
            <p:xfrm>
              <a:off x="612104" y="4077072"/>
              <a:ext cx="7919793" cy="1955292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839953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78625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[19-22[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[22-25[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[25-28[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[28-31[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=0,29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=0,32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=0,29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Altura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0,1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=0,033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0,29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=0,097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0,32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0,29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=0,097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031864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6F5C7CA2-E709-F843-B46D-E25D4755F3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968065462"/>
                  </p:ext>
                </p:extLst>
              </p:nvPr>
            </p:nvGraphicFramePr>
            <p:xfrm>
              <a:off x="612104" y="4077072"/>
              <a:ext cx="7919793" cy="1955292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839953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78625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[19-22[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[22-25[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[25-28[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[28-31[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9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333" t="-127083" r="-305833" b="-1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5210" t="-127083" r="-208403" b="-1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2500" t="-127083" r="-106667" b="-1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2500" t="-127083" r="-6667" b="-11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Altura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333" t="-227083" r="-305833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5210" t="-227083" r="-208403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2500" t="-227083" r="-106667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2500" t="-227083" r="-6667" b="-1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18641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37336323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temperatura &lt;-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(22, 24, 21, 22, 25, 26, 25, 24, 23, 25, 25, 26, 27, 25, 26, 25, 26, 27, 27, 28, 29, 29, 29, 28, 30, 29, 30, 31, 30, 28, 29)</a:t>
            </a:r>
          </a:p>
          <a:p>
            <a:pPr marL="1600200" lvl="4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hist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breaks=c(19, 22, 25, 28, 31),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=F,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'Temperatura nos jogos do Timão')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 &lt;-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hist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breaks=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(19, 22, 25, 28, 31))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</a:t>
            </a:r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1171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9026" y="3168012"/>
            <a:ext cx="6025949" cy="341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3598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  <a:endParaRPr lang="pt-BR" dirty="0"/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6F5C7CA2-E709-F843-B46D-E25D4755F3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6455815"/>
                  </p:ext>
                </p:extLst>
              </p:nvPr>
            </p:nvGraphicFramePr>
            <p:xfrm>
              <a:off x="612104" y="4077072"/>
              <a:ext cx="7919793" cy="1955292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839953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78625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[21-22[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[22-26[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[26-28[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[28-31[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13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=0,42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6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=0,19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=0,29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Altura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0,1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0,42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=0,105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0,19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=0.095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0,29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=0,097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420318641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6F5C7CA2-E709-F843-B46D-E25D4755F3F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196455815"/>
                  </p:ext>
                </p:extLst>
              </p:nvPr>
            </p:nvGraphicFramePr>
            <p:xfrm>
              <a:off x="612104" y="4077072"/>
              <a:ext cx="7919793" cy="1955292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839953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1519960">
                      <a:extLst>
                        <a:ext uri="{9D8B030D-6E8A-4147-A177-3AD203B41FA5}">
                          <a16:colId xmlns:a16="http://schemas.microsoft.com/office/drawing/2014/main" val="221786258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[21-22[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[22-26[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[26-28[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[28-31[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13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6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9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333" t="-127083" r="-305833" b="-1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5210" t="-127083" r="-208403" b="-1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2500" t="-127083" r="-106667" b="-1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2500" t="-127083" r="-6667" b="-11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  <a:tr h="60680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Altura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3333" t="-227083" r="-305833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25210" t="-227083" r="-208403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2500" t="-227083" r="-106667" b="-145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22500" t="-227083" r="-6667" b="-1458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4203186414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235572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temperatura &lt;-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(22, 24, 21, 22, 25, 26, 25, 24, 23, 25, 25, 26, 27, 25, 26, 25, 26, 27, 27, 28, 29, 29, 29, 28, 30, 29, 30, 31, 30, 28, 29)</a:t>
            </a:r>
          </a:p>
          <a:p>
            <a:pPr marL="1600200" lvl="4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hist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breaks=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(21, 22, 26, 28, 31),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'Temperatura nos jogos do Timão')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 &lt;-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hist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breaks=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(19, 22, 25, 28, 31))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</a:t>
            </a:r>
          </a:p>
          <a:p>
            <a:pPr lvl="2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95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669" y="3196953"/>
            <a:ext cx="5976663" cy="3330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4356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Histograma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3669" y="3196953"/>
            <a:ext cx="5976663" cy="3330710"/>
          </a:xfrm>
          <a:prstGeom prst="rect">
            <a:avLst/>
          </a:prstGeom>
        </p:spPr>
      </p:pic>
      <p:sp>
        <p:nvSpPr>
          <p:cNvPr id="6" name="Elipse 5"/>
          <p:cNvSpPr/>
          <p:nvPr/>
        </p:nvSpPr>
        <p:spPr>
          <a:xfrm>
            <a:off x="1403648" y="4437112"/>
            <a:ext cx="504056" cy="648072"/>
          </a:xfrm>
          <a:prstGeom prst="ellipse">
            <a:avLst/>
          </a:prstGeom>
          <a:noFill/>
          <a:ln w="57150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633978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sz="quarter" idx="1"/>
              </p:nvPr>
            </p:nvSpPr>
            <p:spPr/>
            <p:txBody>
              <a:bodyPr/>
              <a:lstStyle/>
              <a:p>
                <a:r>
                  <a:rPr lang="pt-BR" dirty="0"/>
                  <a:t>Histograma</a:t>
                </a:r>
              </a:p>
              <a:p>
                <a:pPr lvl="1"/>
                <a:r>
                  <a:rPr lang="pt-BR" dirty="0">
                    <a:cs typeface="Courier New" panose="02070309020205020404" pitchFamily="49" charset="0"/>
                  </a:rPr>
                  <a:t>Densidade de valores observados em cada intervalo</a:t>
                </a:r>
              </a:p>
              <a:p>
                <a:pPr lvl="2"/>
                <a:r>
                  <a:rPr lang="pt-BR" dirty="0">
                    <a:cs typeface="Courier New" panose="02070309020205020404" pitchFamily="49" charset="0"/>
                  </a:rPr>
                  <a:t>Se o intervalo diminui ☞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i</m:t>
                        </m:r>
                        <m:r>
                          <a:rPr lang="pt-BR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−1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−</m:t>
                    </m:r>
                    <m:sSub>
                      <m:sSubPr>
                        <m:ctrlPr>
                          <a:rPr lang="pt-BR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b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e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i</m:t>
                        </m:r>
                      </m:sub>
                    </m:sSub>
                    <m:r>
                      <a:rPr lang="pt-BR" b="0" i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r>
                      <m:rPr>
                        <m:sty m:val="p"/>
                      </m:rPr>
                      <a:rPr lang="el-G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Δ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e</m:t>
                    </m:r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Courier New" panose="02070309020205020404" pitchFamily="49" charset="0"/>
                      </a:rPr>
                      <m:t>de</m:t>
                    </m:r>
                  </m:oMath>
                </a14:m>
                <a:endParaRPr lang="pt-BR" dirty="0">
                  <a:cs typeface="Courier New" panose="02070309020205020404" pitchFamily="49" charset="0"/>
                </a:endParaRPr>
              </a:p>
              <a:p>
                <a:pPr lvl="3"/>
                <a:r>
                  <a:rPr lang="pt-BR" dirty="0">
                    <a:cs typeface="Courier New" panose="02070309020205020404" pitchFamily="49" charset="0"/>
                  </a:rPr>
                  <a:t>Densidade de valores observados em todo intervalo amostral</a:t>
                </a:r>
              </a:p>
              <a:p>
                <a:pPr lvl="2"/>
                <a:endParaRPr lang="pt-BR" dirty="0">
                  <a:cs typeface="Courier New" panose="02070309020205020404" pitchFamily="49" charset="0"/>
                </a:endParaRPr>
              </a:p>
              <a:p>
                <a:pPr lvl="2"/>
                <a:r>
                  <a:rPr lang="pt-BR" dirty="0">
                    <a:cs typeface="Courier New" panose="02070309020205020404" pitchFamily="49" charset="0"/>
                  </a:rPr>
                  <a:t>Assim, histograma ☞ </a:t>
                </a:r>
                <a:r>
                  <a:rPr lang="pt-BR" b="1" dirty="0">
                    <a:solidFill>
                      <a:srgbClr val="FF0000"/>
                    </a:solidFill>
                    <a:cs typeface="Courier New" panose="02070309020205020404" pitchFamily="49" charset="0"/>
                  </a:rPr>
                  <a:t>aproximação</a:t>
                </a:r>
                <a:r>
                  <a:rPr lang="pt-BR" dirty="0">
                    <a:cs typeface="Courier New" panose="02070309020205020404" pitchFamily="49" charset="0"/>
                  </a:rPr>
                  <a:t> de uma curva contínua de </a:t>
                </a:r>
                <a:r>
                  <a:rPr lang="pt-BR" u="sng" dirty="0">
                    <a:cs typeface="Courier New" panose="02070309020205020404" pitchFamily="49" charset="0"/>
                  </a:rPr>
                  <a:t>densidade de valores observados</a:t>
                </a:r>
                <a:r>
                  <a:rPr lang="pt-BR" dirty="0">
                    <a:cs typeface="Courier New" panose="02070309020205020404" pitchFamily="49" charset="0"/>
                  </a:rPr>
                  <a:t> </a:t>
                </a:r>
                <a:r>
                  <a:rPr lang="pt-BR" b="1" dirty="0">
                    <a:solidFill>
                      <a:srgbClr val="FF0000"/>
                    </a:solidFill>
                    <a:cs typeface="Courier New" panose="02070309020205020404" pitchFamily="49" charset="0"/>
                  </a:rPr>
                  <a:t>por retângulos</a:t>
                </a:r>
              </a:p>
              <a:p>
                <a:pPr lvl="2"/>
                <a:endParaRPr lang="pt-BR" dirty="0">
                  <a:cs typeface="Courier New" panose="02070309020205020404" pitchFamily="49" charset="0"/>
                </a:endParaRPr>
              </a:p>
              <a:p>
                <a:pPr lvl="2"/>
                <a14:m>
                  <m:oMath xmlns:m="http://schemas.openxmlformats.org/officeDocument/2006/math">
                    <m:acc>
                      <m:accPr>
                        <m:chr m:val="̂"/>
                        <m:ctrlPr>
                          <a:rPr lang="pt-BR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acc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f</m:t>
                        </m:r>
                      </m:e>
                    </m:acc>
                    <m:r>
                      <a:rPr lang="pt-BR" b="0" i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x</m:t>
                    </m:r>
                    <m:r>
                      <a:rPr lang="pt-BR" b="0" i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r>
                  <a:rPr lang="pt-BR" dirty="0">
                    <a:cs typeface="Courier New" panose="02070309020205020404" pitchFamily="49" charset="0"/>
                  </a:rPr>
                  <a:t> ☞ </a:t>
                </a:r>
                <a:r>
                  <a:rPr lang="pt-BR" b="1" dirty="0">
                    <a:solidFill>
                      <a:srgbClr val="FF0000"/>
                    </a:solidFill>
                    <a:cs typeface="Courier New" panose="02070309020205020404" pitchFamily="49" charset="0"/>
                  </a:rPr>
                  <a:t>estimativa</a:t>
                </a:r>
                <a:r>
                  <a:rPr lang="pt-BR" dirty="0">
                    <a:cs typeface="Courier New" panose="02070309020205020404" pitchFamily="49" charset="0"/>
                  </a:rPr>
                  <a:t> da densidade de probabilidade</a:t>
                </a: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>
                <a:blip r:embed="rId3"/>
                <a:stretch>
                  <a:fillRect l="-467" t="-1326" r="-62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799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Representação visual dos dados</a:t>
            </a:r>
          </a:p>
          <a:p>
            <a:pPr lvl="1"/>
            <a:r>
              <a:rPr lang="pt-BR" dirty="0"/>
              <a:t>Compreensão pictográfica dos valores observados</a:t>
            </a:r>
          </a:p>
          <a:p>
            <a:pPr lvl="1"/>
            <a:r>
              <a:rPr lang="pt-BR" dirty="0"/>
              <a:t>Apresentação para leigos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7D3C6-B7D7-9048-8BB9-A2EE35518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43B8F-A5BC-FE4C-8F1B-6F3F2C7967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Densidade por </a:t>
            </a:r>
            <a:r>
              <a:rPr lang="pt-BR" i="1" dirty="0" err="1"/>
              <a:t>kernel</a:t>
            </a:r>
            <a:r>
              <a:rPr lang="pt-BR" dirty="0"/>
              <a:t> (</a:t>
            </a:r>
            <a:r>
              <a:rPr lang="pt-BR" i="1" dirty="0" err="1"/>
              <a:t>Kernel</a:t>
            </a:r>
            <a:r>
              <a:rPr lang="pt-BR" i="1" dirty="0"/>
              <a:t> </a:t>
            </a:r>
            <a:r>
              <a:rPr lang="pt-BR" i="1" dirty="0" err="1"/>
              <a:t>density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“Aprimoramento” do histograma</a:t>
            </a:r>
          </a:p>
          <a:p>
            <a:pPr lvl="2"/>
            <a:r>
              <a:rPr lang="pt-BR" dirty="0"/>
              <a:t>Ao invés de retângulos, usa outras curvas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3"/>
            <a:r>
              <a:rPr lang="pt-BR" dirty="0" err="1"/>
              <a:t>K</a:t>
            </a:r>
            <a:r>
              <a:rPr lang="pt-BR" dirty="0"/>
              <a:t>() é a função </a:t>
            </a:r>
            <a:r>
              <a:rPr lang="pt-BR" i="1" dirty="0" err="1"/>
              <a:t>kernel</a:t>
            </a:r>
            <a:r>
              <a:rPr lang="pt-BR" dirty="0"/>
              <a:t> para gerar a função densidade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D5608892-28F0-3F40-A900-1E82DE2707A9}"/>
                  </a:ext>
                </a:extLst>
              </p:cNvPr>
              <p:cNvSpPr txBox="1"/>
              <p:nvPr/>
            </p:nvSpPr>
            <p:spPr>
              <a:xfrm>
                <a:off x="2736049" y="3212976"/>
                <a:ext cx="3671903" cy="8485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̂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f</m:t>
                              </m:r>
                            </m:e>
                          </m:acc>
                        </m:e>
                        <m:sub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sub>
                      </m:sSub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den>
                      </m:f>
                      <m:nary>
                        <m:naryPr>
                          <m:chr m:val="∑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  <m:brk m:alnAt="23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i</m:t>
                          </m:r>
                          <m:r>
                            <a:rPr lang="pt-BR" b="0" i="0" smtClean="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sup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pt-BR" b="0" i="0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m:rPr>
                                      <m:sty m:val="p"/>
                                    </m:rPr>
                                    <a:rPr lang="pt-BR" b="0" i="0" smtClean="0">
                                      <a:latin typeface="Cambria Math" panose="02040503050406030204" pitchFamily="18" charset="0"/>
                                    </a:rPr>
                                    <m:t>n</m:t>
                                  </m:r>
                                </m:den>
                              </m:f>
                              <m:r>
                                <m:rPr>
                                  <m:sty m:val="p"/>
                                </m:rPr>
                                <a:rPr lang="pt-BR" b="0" i="0" smtClean="0">
                                  <a:latin typeface="Cambria Math" panose="02040503050406030204" pitchFamily="18" charset="0"/>
                                </a:rPr>
                                <m:t>K</m:t>
                              </m:r>
                              <m:d>
                                <m:dPr>
                                  <m:ctrlPr>
                                    <a:rPr lang="pt-BR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pt-BR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x</m:t>
                                      </m:r>
                                      <m: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sSub>
                                        <m:sSubPr>
                                          <m:ctrlPr>
                                            <a:rPr lang="pt-BR" b="0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b="0" i="0" smtClean="0">
                                              <a:latin typeface="Cambria Math" panose="02040503050406030204" pitchFamily="18" charset="0"/>
                                            </a:rPr>
                                            <m:t>x</m:t>
                                          </m:r>
                                        </m:e>
                                        <m:sub>
                                          <m:r>
                                            <m:rPr>
                                              <m:sty m:val="p"/>
                                            </m:rPr>
                                            <a:rPr lang="pt-BR" b="0" i="0" smtClean="0">
                                              <a:latin typeface="Cambria Math" panose="02040503050406030204" pitchFamily="18" charset="0"/>
                                            </a:rPr>
                                            <m:t>i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m:rPr>
                                          <m:sty m:val="p"/>
                                        </m:rPr>
                                        <a:rPr lang="pt-BR" b="0" i="0" smtClean="0">
                                          <a:latin typeface="Cambria Math" panose="02040503050406030204" pitchFamily="18" charset="0"/>
                                        </a:rPr>
                                        <m:t>h</m:t>
                                      </m:r>
                                    </m:den>
                                  </m:f>
                                </m:e>
                              </m:d>
                            </m:e>
                          </m:d>
                        </m:e>
                      </m:nary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, </m:t>
                      </m:r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&gt;0</m:t>
                      </m:r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D5608892-28F0-3F40-A900-1E82DE2707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36049" y="3212976"/>
                <a:ext cx="3671903" cy="848566"/>
              </a:xfrm>
              <a:prstGeom prst="rect">
                <a:avLst/>
              </a:prstGeom>
              <a:blipFill>
                <a:blip r:embed="rId3"/>
                <a:stretch>
                  <a:fillRect t="-98529" b="-15147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B29B34EE-66E3-5F41-A56F-96EB58B03336}"/>
                  </a:ext>
                </a:extLst>
              </p:cNvPr>
              <p:cNvSpPr txBox="1"/>
              <p:nvPr/>
            </p:nvSpPr>
            <p:spPr>
              <a:xfrm>
                <a:off x="1357018" y="5033868"/>
                <a:ext cx="2397516" cy="71019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</a:rPr>
                        <m:t>K</m:t>
                      </m:r>
                      <m:d>
                        <m:dPr>
                          <m:ctrlPr>
                            <a:rPr lang="pt-BR" b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b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b="0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,5</m:t>
                                </m:r>
                              </m:e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pt-BR" b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e>
                                </m:d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e>
                            </m:mr>
                            <m:mr>
                              <m:e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B29B34EE-66E3-5F41-A56F-96EB58B033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018" y="5033868"/>
                <a:ext cx="2397516" cy="710194"/>
              </a:xfrm>
              <a:prstGeom prst="rect">
                <a:avLst/>
              </a:prstGeom>
              <a:blipFill>
                <a:blip r:embed="rId4"/>
                <a:stretch>
                  <a:fillRect l="-11053" t="-194643" b="-28214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EC4EBE88-1CCB-A242-BFBD-B85CDF4B9223}"/>
                  </a:ext>
                </a:extLst>
              </p:cNvPr>
              <p:cNvSpPr txBox="1"/>
              <p:nvPr/>
            </p:nvSpPr>
            <p:spPr>
              <a:xfrm>
                <a:off x="5147407" y="4900658"/>
                <a:ext cx="3047436" cy="9766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</a:rPr>
                        <m:t>K</m:t>
                      </m:r>
                      <m:d>
                        <m:dPr>
                          <m:ctrlPr>
                            <a:rPr lang="pt-BR" b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b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b="0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f>
                                  <m:fPr>
                                    <m:ctrlPr>
                                      <a:rPr lang="pt-BR" b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num>
                                  <m:den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(1−</m:t>
                                </m:r>
                                <m:sSup>
                                  <m:sSupPr>
                                    <m:ctrlPr>
                                      <a:rPr lang="pt-BR" b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e>
                                  <m:sup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d>
                                  <m:dPr>
                                    <m:begChr m:val="|"/>
                                    <m:endChr m:val="|"/>
                                    <m:ctrlPr>
                                      <a:rPr lang="pt-BR" b="0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x</m:t>
                                    </m:r>
                                  </m:e>
                                </m:d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&lt;1</m:t>
                                </m:r>
                              </m:e>
                            </m:mr>
                            <m:mr>
                              <m:e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c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BR" dirty="0"/>
              </a:p>
            </p:txBody>
          </p:sp>
        </mc:Choice>
        <mc:Fallback>
          <p:sp>
            <p:nvSpPr>
              <p:cNvPr id="6" name="CaixaDeTexto 5">
                <a:extLst>
                  <a:ext uri="{FF2B5EF4-FFF2-40B4-BE49-F238E27FC236}">
                    <a16:creationId xmlns:a16="http://schemas.microsoft.com/office/drawing/2014/main" id="{EC4EBE88-1CCB-A242-BFBD-B85CDF4B92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7407" y="4900658"/>
                <a:ext cx="3047436" cy="976614"/>
              </a:xfrm>
              <a:prstGeom prst="rect">
                <a:avLst/>
              </a:prstGeom>
              <a:blipFill>
                <a:blip r:embed="rId5"/>
                <a:stretch>
                  <a:fillRect l="-25726" t="-202564" b="-289744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CaixaDeTexto 6">
            <a:extLst>
              <a:ext uri="{FF2B5EF4-FFF2-40B4-BE49-F238E27FC236}">
                <a16:creationId xmlns:a16="http://schemas.microsoft.com/office/drawing/2014/main" id="{8AB16DD1-6D30-DA4E-889A-17AE09013ABF}"/>
              </a:ext>
            </a:extLst>
          </p:cNvPr>
          <p:cNvSpPr txBox="1"/>
          <p:nvPr/>
        </p:nvSpPr>
        <p:spPr>
          <a:xfrm>
            <a:off x="1655530" y="606179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err="1"/>
              <a:t>Kernel</a:t>
            </a:r>
            <a:r>
              <a:rPr lang="pt-BR" dirty="0"/>
              <a:t> retangular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8D22FB9-2829-6D4E-B3EE-00EBF82FAB5A}"/>
              </a:ext>
            </a:extLst>
          </p:cNvPr>
          <p:cNvSpPr txBox="1"/>
          <p:nvPr/>
        </p:nvSpPr>
        <p:spPr>
          <a:xfrm>
            <a:off x="5559571" y="6061798"/>
            <a:ext cx="2344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i="1" dirty="0" err="1"/>
              <a:t>Kernel</a:t>
            </a:r>
            <a:r>
              <a:rPr lang="pt-BR" dirty="0"/>
              <a:t> de </a:t>
            </a:r>
            <a:r>
              <a:rPr lang="pt-BR" dirty="0" err="1"/>
              <a:t>Epanechnikov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73520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7D3C6-B7D7-9048-8BB9-A2EE35518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43B8F-A5BC-FE4C-8F1B-6F3F2C7967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Densidade por </a:t>
            </a:r>
            <a:r>
              <a:rPr lang="pt-BR" i="1" dirty="0" err="1"/>
              <a:t>kernel</a:t>
            </a:r>
            <a:r>
              <a:rPr lang="pt-BR" dirty="0"/>
              <a:t> (</a:t>
            </a:r>
            <a:r>
              <a:rPr lang="pt-BR" i="1" dirty="0" err="1"/>
              <a:t>Kernel</a:t>
            </a:r>
            <a:r>
              <a:rPr lang="pt-BR" i="1" dirty="0"/>
              <a:t> </a:t>
            </a:r>
            <a:r>
              <a:rPr lang="pt-BR" i="1" dirty="0" err="1"/>
              <a:t>density</a:t>
            </a:r>
            <a:r>
              <a:rPr lang="pt-BR" dirty="0"/>
              <a:t>)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  <a:endParaRPr lang="pt-BR" dirty="0"/>
          </a:p>
          <a:p>
            <a:pPr lvl="3"/>
            <a:endParaRPr lang="pt-BR" i="1" dirty="0"/>
          </a:p>
          <a:p>
            <a:pPr lvl="2"/>
            <a:r>
              <a:rPr lang="pt-BR" i="1" dirty="0"/>
              <a:t>Em R: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density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kernel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gaussian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='Timão com K() Gaussiana')</a:t>
            </a:r>
          </a:p>
          <a:p>
            <a:pPr marL="1143000" lvl="3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 &lt;-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density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kernel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gaussian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(res,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='Timão com K() Gaussiana')</a:t>
            </a:r>
          </a:p>
          <a:p>
            <a:pPr marL="1143000" lvl="3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res</a:t>
            </a:r>
          </a:p>
          <a:p>
            <a:pPr lvl="3"/>
            <a:endParaRPr lang="pt-BR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14102214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7D3C6-B7D7-9048-8BB9-A2EE35518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43B8F-A5BC-FE4C-8F1B-6F3F2C79676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Densidade por </a:t>
            </a:r>
            <a:r>
              <a:rPr lang="pt-BR" i="1" dirty="0" err="1"/>
              <a:t>kernel</a:t>
            </a:r>
            <a:r>
              <a:rPr lang="pt-BR" dirty="0"/>
              <a:t> (</a:t>
            </a:r>
            <a:r>
              <a:rPr lang="pt-BR" i="1" dirty="0" err="1"/>
              <a:t>Kernel</a:t>
            </a:r>
            <a:r>
              <a:rPr lang="pt-BR" i="1" dirty="0"/>
              <a:t> </a:t>
            </a:r>
            <a:r>
              <a:rPr lang="pt-BR" i="1" dirty="0" err="1"/>
              <a:t>density</a:t>
            </a:r>
            <a:r>
              <a:rPr lang="pt-BR" dirty="0"/>
              <a:t>)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endParaRPr lang="pt-BR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pt-BR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3558505"/>
            <a:ext cx="4309581" cy="231876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63" y="3582237"/>
            <a:ext cx="4250404" cy="2295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26176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Função distribuição cumulativa empírica</a:t>
            </a:r>
          </a:p>
          <a:p>
            <a:pPr lvl="1"/>
            <a:r>
              <a:rPr lang="pt-BR" dirty="0"/>
              <a:t>ECFD</a:t>
            </a:r>
          </a:p>
          <a:p>
            <a:pPr lvl="2"/>
            <a:r>
              <a:rPr lang="pt-BR" i="1" dirty="0" err="1"/>
              <a:t>Empirical</a:t>
            </a:r>
            <a:r>
              <a:rPr lang="pt-BR" i="1" dirty="0"/>
              <a:t> </a:t>
            </a:r>
            <a:r>
              <a:rPr lang="pt-BR" i="1" dirty="0" err="1"/>
              <a:t>cumulative</a:t>
            </a:r>
            <a:r>
              <a:rPr lang="pt-BR" i="1" dirty="0"/>
              <a:t> </a:t>
            </a:r>
            <a:r>
              <a:rPr lang="pt-BR" i="1" dirty="0" err="1"/>
              <a:t>distribution</a:t>
            </a:r>
            <a:r>
              <a:rPr lang="pt-BR" i="1" dirty="0"/>
              <a:t> </a:t>
            </a:r>
            <a:r>
              <a:rPr lang="pt-BR" i="1" dirty="0" err="1"/>
              <a:t>function</a:t>
            </a:r>
            <a:endParaRPr lang="pt-BR" i="1" dirty="0"/>
          </a:p>
          <a:p>
            <a:pPr lvl="1"/>
            <a:r>
              <a:rPr lang="pt-BR" dirty="0"/>
              <a:t>Densidade cumulativa de frequências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 err="1"/>
              <a:t>f</a:t>
            </a:r>
            <a:r>
              <a:rPr lang="pt-BR" dirty="0"/>
              <a:t>(</a:t>
            </a:r>
            <a:r>
              <a:rPr lang="pt-BR" dirty="0" err="1"/>
              <a:t>x</a:t>
            </a:r>
            <a:r>
              <a:rPr lang="pt-BR" dirty="0"/>
              <a:t>) ☞ função densidade de probabilidade</a:t>
            </a:r>
          </a:p>
          <a:p>
            <a:pPr lvl="2"/>
            <a:r>
              <a:rPr lang="pt-BR" dirty="0" err="1"/>
              <a:t>F</a:t>
            </a:r>
            <a:r>
              <a:rPr lang="pt-BR" dirty="0"/>
              <a:t>(</a:t>
            </a:r>
            <a:r>
              <a:rPr lang="pt-BR" dirty="0" err="1"/>
              <a:t>x</a:t>
            </a:r>
            <a:r>
              <a:rPr lang="pt-BR" dirty="0"/>
              <a:t>) ☞ função densidade cumulativa de probabilidade</a:t>
            </a:r>
          </a:p>
          <a:p>
            <a:pPr lvl="3"/>
            <a:r>
              <a:rPr lang="pt-BR" dirty="0"/>
              <a:t>Falaremos mais sobre elas...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/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d>
                              <m:d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sup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sub>
                              <m:sup/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f</m:t>
                                </m:r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nary>
                          </m:e>
                          <m:e>
                            <m:r>
                              <a:rPr lang="pt-BR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∀</m:t>
                            </m:r>
                            <m:sSub>
                              <m:sSubPr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</m:t>
                            </m:r>
                          </m:e>
                        </m:mr>
                      </m:m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blipFill>
                <a:blip r:embed="rId2"/>
                <a:stretch>
                  <a:fillRect t="-115625" b="-15781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026399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Função distribuição cumulativa empírica</a:t>
            </a:r>
          </a:p>
          <a:p>
            <a:pPr lvl="1"/>
            <a:r>
              <a:rPr lang="pt-BR" dirty="0"/>
              <a:t>ECFD</a:t>
            </a:r>
          </a:p>
          <a:p>
            <a:pPr lvl="2"/>
            <a:r>
              <a:rPr lang="pt-BR" i="1" dirty="0" err="1"/>
              <a:t>Empirical</a:t>
            </a:r>
            <a:r>
              <a:rPr lang="pt-BR" i="1" dirty="0"/>
              <a:t> </a:t>
            </a:r>
            <a:r>
              <a:rPr lang="pt-BR" i="1" dirty="0" err="1"/>
              <a:t>cumulative</a:t>
            </a:r>
            <a:r>
              <a:rPr lang="pt-BR" i="1" dirty="0"/>
              <a:t> </a:t>
            </a:r>
            <a:r>
              <a:rPr lang="pt-BR" i="1" dirty="0" err="1"/>
              <a:t>distribution</a:t>
            </a:r>
            <a:r>
              <a:rPr lang="pt-BR" i="1" dirty="0"/>
              <a:t> </a:t>
            </a:r>
            <a:r>
              <a:rPr lang="pt-BR" i="1" dirty="0" err="1"/>
              <a:t>function</a:t>
            </a:r>
            <a:endParaRPr lang="pt-BR" i="1" dirty="0"/>
          </a:p>
          <a:p>
            <a:pPr lvl="1"/>
            <a:r>
              <a:rPr lang="pt-BR" dirty="0"/>
              <a:t>Densidade cumulativa de frequências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/>
              <a:t>Para variáveis discretas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/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d>
                              <m:d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sup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sub>
                              <m:sup/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f</m:t>
                                </m:r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nary>
                          </m:e>
                          <m:e>
                            <m:r>
                              <a:rPr lang="pt-BR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∀</m:t>
                            </m:r>
                            <m:sSub>
                              <m:sSubPr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</m:t>
                            </m:r>
                          </m:e>
                        </m:mr>
                      </m:m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blipFill>
                <a:blip r:embed="rId2"/>
                <a:stretch>
                  <a:fillRect t="-115625" b="-15781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827292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75CD4CF-08D7-1042-8F7B-70EA8E62ED63}"/>
                  </a:ext>
                </a:extLst>
              </p:cNvPr>
              <p:cNvSpPr>
                <a:spLocks noGrp="1"/>
              </p:cNvSpPr>
              <p:nvPr>
                <p:ph sz="quarter"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pt-BR" dirty="0"/>
                  <a:t>Função distribuição cumulativa empírica</a:t>
                </a:r>
              </a:p>
              <a:p>
                <a:pPr lvl="1"/>
                <a:r>
                  <a:rPr lang="pt-BR" dirty="0"/>
                  <a:t>ECFD</a:t>
                </a:r>
              </a:p>
              <a:p>
                <a:pPr lvl="2"/>
                <a:r>
                  <a:rPr lang="pt-BR" i="1" dirty="0" err="1"/>
                  <a:t>Empirical</a:t>
                </a:r>
                <a:r>
                  <a:rPr lang="pt-BR" i="1" dirty="0"/>
                  <a:t> </a:t>
                </a:r>
                <a:r>
                  <a:rPr lang="pt-BR" i="1" dirty="0" err="1"/>
                  <a:t>cumulative</a:t>
                </a:r>
                <a:r>
                  <a:rPr lang="pt-BR" i="1" dirty="0"/>
                  <a:t> </a:t>
                </a:r>
                <a:r>
                  <a:rPr lang="pt-BR" i="1" dirty="0" err="1"/>
                  <a:t>distribution</a:t>
                </a:r>
                <a:r>
                  <a:rPr lang="pt-BR" i="1" dirty="0"/>
                  <a:t> </a:t>
                </a:r>
                <a:r>
                  <a:rPr lang="pt-BR" i="1" dirty="0" err="1"/>
                  <a:t>function</a:t>
                </a:r>
                <a:endParaRPr lang="pt-BR" i="1" dirty="0"/>
              </a:p>
              <a:p>
                <a:pPr lvl="1"/>
                <a:r>
                  <a:rPr lang="pt-BR" dirty="0"/>
                  <a:t>Densidade cumulativa de frequências</a:t>
                </a:r>
              </a:p>
              <a:p>
                <a:pPr lvl="2"/>
                <a:endParaRPr lang="pt-BR" dirty="0"/>
              </a:p>
              <a:p>
                <a:pPr lvl="2"/>
                <a:endParaRPr lang="pt-BR" dirty="0"/>
              </a:p>
              <a:p>
                <a:pPr lvl="2"/>
                <a:endParaRPr lang="pt-BR" dirty="0"/>
              </a:p>
              <a:p>
                <a:pPr lvl="2"/>
                <a14:m>
                  <m:oMath xmlns:m="http://schemas.openxmlformats.org/officeDocument/2006/math">
                    <m:r>
                      <a:rPr lang="pt-BR" b="0" i="0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  <m:r>
                      <m:rPr>
                        <m:sty m:val="p"/>
                      </m:rP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F</m:t>
                    </m:r>
                    <m:d>
                      <m:dPr>
                        <m:ctrlPr>
                          <a:rPr lang="pt-BR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x</m:t>
                        </m:r>
                      </m:e>
                    </m:d>
                    <m:r>
                      <a:rPr lang="pt-BR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≤1</m:t>
                    </m:r>
                  </m:oMath>
                </a14:m>
                <a:endParaRPr lang="pt-BR" b="0" dirty="0">
                  <a:ea typeface="Cambria Math" panose="02040503050406030204" pitchFamily="18" charset="0"/>
                </a:endParaRPr>
              </a:p>
              <a:p>
                <a:pPr lvl="3"/>
                <a14:m>
                  <m:oMath xmlns:m="http://schemas.openxmlformats.org/officeDocument/2006/math">
                    <m:func>
                      <m:func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BR" i="0" smtClean="0">
                                <a:latin typeface="Cambria Math" panose="02040503050406030204" pitchFamily="18" charset="0"/>
                              </a:rPr>
                              <m:t>lim</m:t>
                            </m:r>
                          </m:e>
                          <m:lim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  <m: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→−∞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pt-BR" b="0" i="0" smtClean="0">
                            <a:latin typeface="Cambria Math" panose="02040503050406030204" pitchFamily="18" charset="0"/>
                          </a:rPr>
                          <m:t>F</m:t>
                        </m:r>
                        <m:d>
                          <m:dPr>
                            <m:ctrlPr>
                              <a:rPr lang="pt-BR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</a:rPr>
                              <m:t>x</m:t>
                            </m:r>
                          </m:e>
                        </m:d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=0</m:t>
                        </m:r>
                      </m:e>
                    </m:func>
                  </m:oMath>
                </a14:m>
                <a:r>
                  <a:rPr lang="pt-BR" dirty="0">
                    <a:ea typeface="Cambria Math" panose="02040503050406030204" pitchFamily="18" charset="0"/>
                  </a:rPr>
                  <a:t> e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func>
                          <m:func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pt-BR" i="0" smtClean="0">
                                    <a:latin typeface="Cambria Math" panose="02040503050406030204" pitchFamily="18" charset="0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→+∞</m:t>
                                </m:r>
                              </m:lim>
                            </m:limLow>
                          </m:fName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d>
                              <m:d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</m:e>
                        </m:func>
                      </m:fName>
                      <m:e>
                        <m:r>
                          <a:rPr lang="pt-BR" i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pt-BR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func>
                  </m:oMath>
                </a14:m>
                <a:endParaRPr lang="pt-BR" dirty="0">
                  <a:ea typeface="Cambria Math" panose="02040503050406030204" pitchFamily="18" charset="0"/>
                </a:endParaRPr>
              </a:p>
              <a:p>
                <a:pPr lvl="2"/>
                <a:r>
                  <a:rPr lang="pt-BR" dirty="0"/>
                  <a:t>Função </a:t>
                </a:r>
                <a:r>
                  <a:rPr lang="pt-BR" dirty="0" err="1"/>
                  <a:t>monotonicamente</a:t>
                </a:r>
                <a:r>
                  <a:rPr lang="pt-BR" dirty="0"/>
                  <a:t> não-decrescente</a:t>
                </a:r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C75CD4CF-08D7-1042-8F7B-70EA8E62ED6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"/>
              </p:nvPr>
            </p:nvSpPr>
            <p:spPr>
              <a:blipFill rotWithShape="0">
                <a:blip r:embed="rId2"/>
                <a:stretch>
                  <a:fillRect l="-449" t="-127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/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d>
                              <m:d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sup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sub>
                              <m:sup/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f</m:t>
                                </m:r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nary>
                          </m:e>
                          <m:e>
                            <m:r>
                              <a:rPr lang="pt-BR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∀</m:t>
                            </m:r>
                            <m:sSub>
                              <m:sSubPr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</m:t>
                            </m:r>
                          </m:e>
                        </m:mr>
                      </m:m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blipFill>
                <a:blip r:embed="rId3"/>
                <a:stretch>
                  <a:fillRect t="-115625" b="-15781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02754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Função distribuição cumulativa empírica</a:t>
            </a:r>
          </a:p>
          <a:p>
            <a:pPr lvl="1"/>
            <a:r>
              <a:rPr lang="pt-BR" dirty="0"/>
              <a:t>ECFD</a:t>
            </a:r>
          </a:p>
          <a:p>
            <a:pPr lvl="2"/>
            <a:r>
              <a:rPr lang="pt-BR" i="1" dirty="0" err="1"/>
              <a:t>Empirical</a:t>
            </a:r>
            <a:r>
              <a:rPr lang="pt-BR" i="1" dirty="0"/>
              <a:t> </a:t>
            </a:r>
            <a:r>
              <a:rPr lang="pt-BR" i="1" dirty="0" err="1"/>
              <a:t>cumulative</a:t>
            </a:r>
            <a:r>
              <a:rPr lang="pt-BR" i="1" dirty="0"/>
              <a:t> </a:t>
            </a:r>
            <a:r>
              <a:rPr lang="pt-BR" i="1" dirty="0" err="1"/>
              <a:t>distribution</a:t>
            </a:r>
            <a:r>
              <a:rPr lang="pt-BR" i="1" dirty="0"/>
              <a:t> </a:t>
            </a:r>
            <a:r>
              <a:rPr lang="pt-BR" i="1" dirty="0" err="1"/>
              <a:t>function</a:t>
            </a:r>
            <a:endParaRPr lang="pt-BR" i="1" dirty="0"/>
          </a:p>
          <a:p>
            <a:pPr lvl="1"/>
            <a:r>
              <a:rPr lang="pt-BR" dirty="0"/>
              <a:t>Densidade cumulativa de frequências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/>
              <a:t>Procedimento de cálculo parecido com o dos </a:t>
            </a:r>
            <a:r>
              <a:rPr lang="pt-BR" dirty="0" err="1"/>
              <a:t>quantils</a:t>
            </a:r>
            <a:endParaRPr lang="pt-BR" dirty="0"/>
          </a:p>
          <a:p>
            <a:pPr lvl="3"/>
            <a:r>
              <a:rPr lang="pt-BR" dirty="0"/>
              <a:t>Mediana, quartis, percentis, etc...</a:t>
            </a:r>
          </a:p>
          <a:p>
            <a:pPr lvl="2"/>
            <a:endParaRPr lang="pt-BR" dirty="0"/>
          </a:p>
          <a:p>
            <a:pPr lvl="2"/>
            <a:r>
              <a:rPr lang="pt-BR" dirty="0"/>
              <a:t>No </a:t>
            </a:r>
            <a:r>
              <a:rPr lang="pt-BR" dirty="0" err="1"/>
              <a:t>R</a:t>
            </a:r>
            <a:r>
              <a:rPr lang="pt-BR" dirty="0"/>
              <a:t>: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ecdf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/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m>
                        <m:mPr>
                          <m:mcs>
                            <m:mc>
                              <m:mcPr>
                                <m:count m:val="2"/>
                                <m:mcJc m:val="center"/>
                              </m:mcPr>
                            </m:mc>
                          </m:mcs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mPr>
                        <m:mr>
                          <m:e>
                            <m:r>
                              <m:rPr>
                                <m:sty m:val="p"/>
                              </m:rPr>
                              <a:rPr lang="pt-BR" i="0">
                                <a:latin typeface="Cambria Math" panose="02040503050406030204" pitchFamily="18" charset="0"/>
                              </a:rPr>
                              <m:t>F</m:t>
                            </m:r>
                            <m:d>
                              <m:dPr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</m:e>
                            </m:d>
                            <m:r>
                              <a:rPr lang="pt-BR" i="0">
                                <a:latin typeface="Cambria Math" panose="02040503050406030204" pitchFamily="18" charset="0"/>
                              </a:rPr>
                              <m:t>=</m:t>
                            </m:r>
                            <m:nary>
                              <m:naryPr>
                                <m:chr m:val="∑"/>
                                <m:supHide m:val="on"/>
                                <m:ctrlPr>
                                  <a:rPr lang="pt-BR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  <m:brk m:alnAt="7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m:rPr>
                                    <m:brk m:alnAt="7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</m:sub>
                              <m:sup/>
                              <m:e>
                                <m:r>
                                  <m:rPr>
                                    <m:sty m:val="p"/>
                                  </m:rPr>
                                  <a:rPr lang="pt-BR" i="0">
                                    <a:latin typeface="Cambria Math" panose="02040503050406030204" pitchFamily="18" charset="0"/>
                                  </a:rPr>
                                  <m:t>f</m:t>
                                </m:r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pt-BR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s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i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  <m:r>
                                  <a:rPr lang="pt-BR" i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</m:nary>
                          </m:e>
                          <m:e>
                            <m:r>
                              <a:rPr lang="pt-BR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∀</m:t>
                            </m:r>
                            <m:sSub>
                              <m:sSubPr>
                                <m:ctrlPr>
                                  <a:rPr lang="pt-BR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s</m:t>
                                </m:r>
                              </m:e>
                              <m:sub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i</m:t>
                                </m:r>
                              </m:sub>
                            </m:sSub>
                            <m: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∈</m:t>
                            </m:r>
                            <m:r>
                              <m:rPr>
                                <m:sty m:val="p"/>
                              </m:rPr>
                              <a:rPr lang="pt-BR" b="0" i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S</m:t>
                            </m:r>
                          </m:e>
                        </m:mr>
                      </m:m>
                    </m:oMath>
                  </m:oMathPara>
                </a14:m>
                <a:endParaRPr lang="pt-BR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19868" y="3709799"/>
                <a:ext cx="2704265" cy="799321"/>
              </a:xfrm>
              <a:prstGeom prst="rect">
                <a:avLst/>
              </a:prstGeom>
              <a:blipFill>
                <a:blip r:embed="rId2"/>
                <a:stretch>
                  <a:fillRect t="-115625" b="-15781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025694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Função distribuição cumulativa empírica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</a:p>
          <a:p>
            <a:pPr lvl="2"/>
            <a:endParaRPr lang="pt-BR" i="1" dirty="0"/>
          </a:p>
          <a:p>
            <a:pPr lvl="2"/>
            <a:r>
              <a:rPr lang="pt-BR" i="1" dirty="0"/>
              <a:t>Em R: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ecdf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='Temperatura dos jogos do Timão',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xlab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='Graus em Celsius')</a:t>
            </a:r>
          </a:p>
        </p:txBody>
      </p:sp>
    </p:spTree>
    <p:extLst>
      <p:ext uri="{BB962C8B-B14F-4D97-AF65-F5344CB8AC3E}">
        <p14:creationId xmlns:p14="http://schemas.microsoft.com/office/powerpoint/2010/main" val="31599977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Função distribuição cumulativa empírica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</a:p>
          <a:p>
            <a:pPr lvl="3"/>
            <a:endParaRPr lang="pt-BR" i="1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7919" y="3933056"/>
            <a:ext cx="4608162" cy="2610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1004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Função distribuição cumulativa empírica</a:t>
            </a:r>
          </a:p>
          <a:p>
            <a:pPr lvl="1"/>
            <a:r>
              <a:rPr lang="pt-BR" dirty="0"/>
              <a:t>ECFD</a:t>
            </a:r>
          </a:p>
          <a:p>
            <a:pPr lvl="2"/>
            <a:r>
              <a:rPr lang="pt-BR" i="1" dirty="0" err="1"/>
              <a:t>Empirical</a:t>
            </a:r>
            <a:r>
              <a:rPr lang="pt-BR" i="1" dirty="0"/>
              <a:t> </a:t>
            </a:r>
            <a:r>
              <a:rPr lang="pt-BR" i="1" dirty="0" err="1"/>
              <a:t>cumulative</a:t>
            </a:r>
            <a:r>
              <a:rPr lang="pt-BR" i="1" dirty="0"/>
              <a:t> </a:t>
            </a:r>
            <a:r>
              <a:rPr lang="pt-BR" i="1" dirty="0" err="1"/>
              <a:t>distribution</a:t>
            </a:r>
            <a:r>
              <a:rPr lang="pt-BR" i="1" dirty="0"/>
              <a:t> </a:t>
            </a:r>
            <a:r>
              <a:rPr lang="pt-BR" i="1" dirty="0" err="1"/>
              <a:t>function</a:t>
            </a:r>
            <a:endParaRPr lang="pt-BR" i="1" dirty="0"/>
          </a:p>
          <a:p>
            <a:pPr lvl="1"/>
            <a:r>
              <a:rPr lang="pt-BR" dirty="0"/>
              <a:t>Densidade cumulativa de frequências</a:t>
            </a:r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r>
              <a:rPr lang="pt-BR" dirty="0"/>
              <a:t>Para variáveis contínuas:</a:t>
            </a:r>
          </a:p>
          <a:p>
            <a:pPr lvl="3"/>
            <a:r>
              <a:rPr lang="pt-BR" dirty="0"/>
              <a:t>Valores agrupados</a:t>
            </a:r>
          </a:p>
          <a:p>
            <a:pPr lvl="3"/>
            <a:r>
              <a:rPr lang="pt-BR" dirty="0"/>
              <a:t>Distribuição uniforme dentro dos intervalos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/>
              <p:nvPr/>
            </p:nvSpPr>
            <p:spPr>
              <a:xfrm>
                <a:off x="1820798" y="3573016"/>
                <a:ext cx="5502404" cy="13408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pt-BR" b="0" i="0" smtClean="0">
                          <a:latin typeface="Cambria Math" panose="02040503050406030204" pitchFamily="18" charset="0"/>
                        </a:rPr>
                        <m:t>F</m:t>
                      </m:r>
                      <m:d>
                        <m:dPr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pt-BR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</m:d>
                      <m:r>
                        <a:rPr lang="pt-BR" b="0" i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BR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BR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&lt;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F</m:t>
                                </m:r>
                                <m:d>
                                  <m:d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e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  <m: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f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</m:sub>
                                    </m:sSub>
                                  </m:num>
                                  <m:den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e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</m:sub>
                                    </m:s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e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  <m: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−1</m:t>
                                        </m:r>
                                      </m:sub>
                                    </m:sSub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e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−1</m:t>
                                    </m:r>
                                  </m:sub>
                                </m:sSub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≤</m:t>
                                </m:r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x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</m:e>
                            </m:mr>
                            <m:mr>
                              <m:e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x</m:t>
                                </m:r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≥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e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k</m:t>
                                    </m:r>
                                  </m:sub>
                                </m:sSub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BR" b="0" dirty="0"/>
              </a:p>
            </p:txBody>
          </p:sp>
        </mc:Choice>
        <mc:Fallback xmlns="">
          <p:sp>
            <p:nvSpPr>
              <p:cNvPr id="4" name="CaixaDeTexto 3">
                <a:extLst>
                  <a:ext uri="{FF2B5EF4-FFF2-40B4-BE49-F238E27FC236}">
                    <a16:creationId xmlns:a16="http://schemas.microsoft.com/office/drawing/2014/main" id="{9155623D-0FBA-8840-B45B-7B5468E2C1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0798" y="3573016"/>
                <a:ext cx="5502404" cy="134088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384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Revisão rápida de tabelas...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562F89D5-057D-BF46-8923-23A0760C966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9434479"/>
                  </p:ext>
                </p:extLst>
              </p:nvPr>
            </p:nvGraphicFramePr>
            <p:xfrm>
              <a:off x="971600" y="2276872"/>
              <a:ext cx="7200800" cy="1651000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20889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150756058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01375090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48003221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s</a:t>
                          </a:r>
                          <a:r>
                            <a:rPr lang="pt-BR" baseline="-25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-2500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s</a:t>
                          </a:r>
                          <a:r>
                            <a:rPr lang="pt-BR" baseline="-25000" dirty="0"/>
                            <a:t>i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0" dirty="0" err="1"/>
                            <a:t>s</a:t>
                          </a:r>
                          <a:r>
                            <a:rPr lang="pt-BR" baseline="-25000" dirty="0" err="1"/>
                            <a:t>k</a:t>
                          </a:r>
                          <a:endParaRPr lang="pt-BR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0" dirty="0"/>
                            <a:t>soma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n</a:t>
                          </a:r>
                          <a:r>
                            <a:rPr lang="pt-BR" baseline="-25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i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k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  <m:sub>
                                        <m: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i="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  <m:sub>
                                        <m: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562F89D5-057D-BF46-8923-23A0760C966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629434479"/>
                  </p:ext>
                </p:extLst>
              </p:nvPr>
            </p:nvGraphicFramePr>
            <p:xfrm>
              <a:off x="971600" y="2276872"/>
              <a:ext cx="7200800" cy="1651000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20889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150756058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01375090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48003221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s</a:t>
                          </a:r>
                          <a:r>
                            <a:rPr lang="pt-BR" baseline="-25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-2500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s</a:t>
                          </a:r>
                          <a:r>
                            <a:rPr lang="pt-BR" baseline="-25000" dirty="0"/>
                            <a:t>i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0" dirty="0" err="1"/>
                            <a:t>s</a:t>
                          </a:r>
                          <a:r>
                            <a:rPr lang="pt-BR" baseline="-25000" dirty="0" err="1"/>
                            <a:t>k</a:t>
                          </a:r>
                          <a:endParaRPr lang="pt-BR" baseline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0" dirty="0"/>
                            <a:t>soma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n</a:t>
                          </a:r>
                          <a:r>
                            <a:rPr lang="pt-BR" baseline="-25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i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k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24051" t="-162745" r="-50759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i="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24051" t="-162745" r="-30759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522785" t="-162745" r="-108861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5" name="Tabela 4">
                <a:extLst>
                  <a:ext uri="{FF2B5EF4-FFF2-40B4-BE49-F238E27FC236}">
                    <a16:creationId xmlns:a16="http://schemas.microsoft.com/office/drawing/2014/main" id="{A3E8637E-6B8E-CC43-BF83-F862B236B8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6996375"/>
                  </p:ext>
                </p:extLst>
              </p:nvPr>
            </p:nvGraphicFramePr>
            <p:xfrm>
              <a:off x="971600" y="4365104"/>
              <a:ext cx="7200800" cy="1651000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20889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150756058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01375090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48003221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[e</a:t>
                          </a:r>
                          <a:r>
                            <a:rPr lang="pt-BR" baseline="-25000" dirty="0"/>
                            <a:t>0</a:t>
                          </a:r>
                          <a:r>
                            <a:rPr lang="pt-BR" baseline="0" dirty="0"/>
                            <a:t>,e</a:t>
                          </a:r>
                          <a:r>
                            <a:rPr lang="pt-BR" baseline="-25000" dirty="0"/>
                            <a:t>1</a:t>
                          </a:r>
                          <a:r>
                            <a:rPr lang="pt-BR" baseline="0" dirty="0"/>
                            <a:t>[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-2500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[e</a:t>
                          </a:r>
                          <a:r>
                            <a:rPr lang="pt-BR" baseline="-25000" dirty="0"/>
                            <a:t>i-1</a:t>
                          </a:r>
                          <a:r>
                            <a:rPr lang="pt-BR" baseline="0" dirty="0"/>
                            <a:t>,e</a:t>
                          </a:r>
                          <a:r>
                            <a:rPr lang="pt-BR" baseline="-25000" dirty="0"/>
                            <a:t>i</a:t>
                          </a:r>
                          <a:r>
                            <a:rPr lang="pt-BR" baseline="0" dirty="0"/>
                            <a:t>[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[e</a:t>
                          </a:r>
                          <a:r>
                            <a:rPr lang="pt-BR" baseline="-25000" dirty="0"/>
                            <a:t>k-1</a:t>
                          </a:r>
                          <a:r>
                            <a:rPr lang="pt-BR" baseline="0" dirty="0"/>
                            <a:t>,e</a:t>
                          </a:r>
                          <a:r>
                            <a:rPr lang="pt-BR" baseline="-25000" dirty="0"/>
                            <a:t>k</a:t>
                          </a:r>
                          <a:r>
                            <a:rPr lang="pt-BR" baseline="0" dirty="0"/>
                            <a:t>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0" dirty="0"/>
                            <a:t>soma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n</a:t>
                          </a:r>
                          <a:r>
                            <a:rPr lang="pt-BR" baseline="-25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i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k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  <m:sub>
                                        <m: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i="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  <m:sub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i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i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sSub>
                                      <m:sSubPr>
                                        <m:ctrlPr>
                                          <a:rPr lang="pt-BR" b="0" i="1" smtClean="0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m:rPr>
                                            <m:sty m:val="p"/>
                                          </m:rP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n</m:t>
                                        </m:r>
                                      </m:e>
                                      <m:sub>
                                        <m:r>
                                          <a:rPr lang="pt-BR" b="0" i="0" smtClean="0">
                                            <a:latin typeface="Cambria Math" panose="02040503050406030204" pitchFamily="18" charset="0"/>
                                          </a:rPr>
                                          <m:t>1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n</m:t>
                                    </m:r>
                                  </m:den>
                                </m:f>
                                <m:r>
                                  <a:rPr lang="pt-BR" b="0" i="0" smtClean="0"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sSub>
                                  <m:sSubPr>
                                    <m:ctrlP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f</m:t>
                                    </m:r>
                                  </m:e>
                                  <m:sub>
                                    <m:r>
                                      <m:rPr>
                                        <m:sty m:val="p"/>
                                      </m:rPr>
                                      <a:rPr lang="pt-BR" b="0" i="0" smtClean="0">
                                        <a:latin typeface="Cambria Math" panose="02040503050406030204" pitchFamily="18" charset="0"/>
                                      </a:rPr>
                                      <m:t>k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pt-BR" i="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5" name="Tabela 4">
                <a:extLst>
                  <a:ext uri="{FF2B5EF4-FFF2-40B4-BE49-F238E27FC236}">
                    <a16:creationId xmlns:a16="http://schemas.microsoft.com/office/drawing/2014/main" id="{A3E8637E-6B8E-CC43-BF83-F862B236B83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06996375"/>
                  </p:ext>
                </p:extLst>
              </p:nvPr>
            </p:nvGraphicFramePr>
            <p:xfrm>
              <a:off x="971600" y="4365104"/>
              <a:ext cx="7200800" cy="1651000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20889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150756058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1013750900"/>
                        </a:ext>
                      </a:extLst>
                    </a:gridCol>
                    <a:gridCol w="998651">
                      <a:extLst>
                        <a:ext uri="{9D8B030D-6E8A-4147-A177-3AD203B41FA5}">
                          <a16:colId xmlns:a16="http://schemas.microsoft.com/office/drawing/2014/main" val="348003221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[e</a:t>
                          </a:r>
                          <a:r>
                            <a:rPr lang="pt-BR" baseline="-25000" dirty="0"/>
                            <a:t>0</a:t>
                          </a:r>
                          <a:r>
                            <a:rPr lang="pt-BR" baseline="0" dirty="0"/>
                            <a:t>,e</a:t>
                          </a:r>
                          <a:r>
                            <a:rPr lang="pt-BR" baseline="-25000" dirty="0"/>
                            <a:t>1</a:t>
                          </a:r>
                          <a:r>
                            <a:rPr lang="pt-BR" baseline="0" dirty="0"/>
                            <a:t>[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-2500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[e</a:t>
                          </a:r>
                          <a:r>
                            <a:rPr lang="pt-BR" baseline="-25000" dirty="0"/>
                            <a:t>i-1</a:t>
                          </a:r>
                          <a:r>
                            <a:rPr lang="pt-BR" baseline="0" dirty="0"/>
                            <a:t>,e</a:t>
                          </a:r>
                          <a:r>
                            <a:rPr lang="pt-BR" baseline="-25000" dirty="0"/>
                            <a:t>i</a:t>
                          </a:r>
                          <a:r>
                            <a:rPr lang="pt-BR" baseline="0" dirty="0"/>
                            <a:t>[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  <a:endParaRPr lang="pt-BR" baseline="-25000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[e</a:t>
                          </a:r>
                          <a:r>
                            <a:rPr lang="pt-BR" baseline="-25000" dirty="0"/>
                            <a:t>k-1</a:t>
                          </a:r>
                          <a:r>
                            <a:rPr lang="pt-BR" baseline="0" dirty="0"/>
                            <a:t>,e</a:t>
                          </a:r>
                          <a:r>
                            <a:rPr lang="pt-BR" baseline="-25000" dirty="0"/>
                            <a:t>k</a:t>
                          </a:r>
                          <a:r>
                            <a:rPr lang="pt-BR" baseline="0" dirty="0"/>
                            <a:t>[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baseline="0" dirty="0"/>
                            <a:t>soma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n</a:t>
                          </a:r>
                          <a:r>
                            <a:rPr lang="pt-BR" baseline="-25000" dirty="0"/>
                            <a:t>1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i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r>
                            <a:rPr lang="pt-BR" baseline="-25000" dirty="0" err="1"/>
                            <a:t>k</a:t>
                          </a:r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 err="1"/>
                            <a:t>n</a:t>
                          </a:r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124051" t="-160784" r="-50759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i="0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324051" t="-160784" r="-307595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...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>
                          <a:blip r:embed="rId4"/>
                          <a:stretch>
                            <a:fillRect l="-522785" t="-160784" r="-108861" b="-13725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718978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B655E8-36B3-4F4B-BBC1-25E3A35D8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24BDE96-C0CB-EB43-B90A-5FB528073FC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quartil-quartil</a:t>
            </a:r>
          </a:p>
          <a:p>
            <a:pPr lvl="1"/>
            <a:r>
              <a:rPr lang="pt-BR" dirty="0"/>
              <a:t>Comparação gráfica entre distribuições</a:t>
            </a:r>
          </a:p>
          <a:p>
            <a:pPr lvl="2"/>
            <a:r>
              <a:rPr lang="pt-BR" dirty="0"/>
              <a:t>Organiza-se os valores observados de duas variáveis</a:t>
            </a:r>
          </a:p>
          <a:p>
            <a:pPr lvl="3"/>
            <a:r>
              <a:rPr lang="pt-BR" dirty="0"/>
              <a:t>Ordenados de acordo com seus </a:t>
            </a:r>
            <a:r>
              <a:rPr lang="pt-BR" dirty="0" err="1"/>
              <a:t>quantils</a:t>
            </a:r>
            <a:r>
              <a:rPr lang="pt-BR" dirty="0"/>
              <a:t>!</a:t>
            </a:r>
          </a:p>
          <a:p>
            <a:pPr lvl="3"/>
            <a:r>
              <a:rPr lang="pt-BR" dirty="0"/>
              <a:t>Uma delas pode vir de uma distribuição teórica</a:t>
            </a:r>
          </a:p>
          <a:p>
            <a:pPr lvl="4"/>
            <a:r>
              <a:rPr lang="pt-BR" dirty="0"/>
              <a:t>Normal, uniforme, Poisson, </a:t>
            </a:r>
            <a:r>
              <a:rPr lang="pt-BR" dirty="0" err="1"/>
              <a:t>Qui</a:t>
            </a:r>
            <a:r>
              <a:rPr lang="pt-BR" dirty="0"/>
              <a:t>-quadrado, ...</a:t>
            </a:r>
          </a:p>
          <a:p>
            <a:pPr lvl="5"/>
            <a:r>
              <a:rPr lang="pt-BR" dirty="0"/>
              <a:t>Veremos tais distribuições mais tarde</a:t>
            </a:r>
          </a:p>
          <a:p>
            <a:pPr lvl="2"/>
            <a:r>
              <a:rPr lang="pt-BR" dirty="0"/>
              <a:t>Plota-se quartis </a:t>
            </a:r>
            <a:r>
              <a:rPr lang="pt-BR" dirty="0" err="1"/>
              <a:t>vs</a:t>
            </a:r>
            <a:r>
              <a:rPr lang="pt-BR" dirty="0"/>
              <a:t> quartis de ambas as variáveis</a:t>
            </a:r>
          </a:p>
          <a:p>
            <a:pPr lvl="3"/>
            <a:r>
              <a:rPr lang="pt-BR" dirty="0"/>
              <a:t>Se são da mesma distribuição ☞ uma reta!</a:t>
            </a:r>
          </a:p>
          <a:p>
            <a:pPr lvl="2"/>
            <a:endParaRPr lang="pt-BR" dirty="0"/>
          </a:p>
          <a:p>
            <a:pPr lvl="2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qqplot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qqnorm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qqline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351312190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Gráfico quartil-quartil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</a:p>
          <a:p>
            <a:pPr lvl="3"/>
            <a:endParaRPr lang="pt-BR" i="1" dirty="0"/>
          </a:p>
          <a:p>
            <a:pPr lvl="2"/>
            <a:r>
              <a:rPr lang="pt-BR" i="1" dirty="0"/>
              <a:t>Em R: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qqnorm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'Q-Q da temperatura dos jogos do Timão x distribuição normal')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qqline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qnorm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ppoints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(temperatura))), 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xlab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'Distribuição normal',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ylab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'Distribuição de temperatura',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'Q-Q usando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()')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qqline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(temperatura)</a:t>
            </a:r>
          </a:p>
        </p:txBody>
      </p:sp>
    </p:spTree>
    <p:extLst>
      <p:ext uri="{BB962C8B-B14F-4D97-AF65-F5344CB8AC3E}">
        <p14:creationId xmlns:p14="http://schemas.microsoft.com/office/powerpoint/2010/main" val="1910072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5029C3-66D2-E048-BE41-D212F142EC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75CD4CF-08D7-1042-8F7B-70EA8E62ED6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/>
              <a:t>Gráfico quartil-quartil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</a:p>
          <a:p>
            <a:pPr lvl="3"/>
            <a:endParaRPr lang="pt-BR" i="1" dirty="0"/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28750" y="3923308"/>
            <a:ext cx="5086500" cy="2746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59415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Diagrama de caixa (</a:t>
            </a:r>
            <a:r>
              <a:rPr lang="pt-BR" i="1" dirty="0" err="1"/>
              <a:t>boxplot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Visualizar a distribuição de valores observados </a:t>
            </a:r>
          </a:p>
          <a:p>
            <a:pPr lvl="2"/>
            <a:r>
              <a:rPr lang="pt-BR" dirty="0"/>
              <a:t>Usando </a:t>
            </a:r>
            <a:r>
              <a:rPr lang="pt-BR" dirty="0" err="1"/>
              <a:t>quantils</a:t>
            </a:r>
            <a:endParaRPr lang="pt-BR" dirty="0"/>
          </a:p>
          <a:p>
            <a:pPr lvl="3"/>
            <a:r>
              <a:rPr lang="pt-BR" dirty="0"/>
              <a:t>Primeiro, segundo (mediana), terceiro quartis</a:t>
            </a:r>
          </a:p>
          <a:p>
            <a:pPr lvl="4"/>
            <a:r>
              <a:rPr lang="pt-BR" dirty="0"/>
              <a:t>Detecção de </a:t>
            </a:r>
            <a:r>
              <a:rPr lang="pt-BR" i="1" dirty="0" err="1"/>
              <a:t>outliers</a:t>
            </a:r>
            <a:endParaRPr lang="pt-BR" i="1" dirty="0"/>
          </a:p>
          <a:p>
            <a:pPr lvl="3"/>
            <a:r>
              <a:rPr lang="pt-BR" dirty="0"/>
              <a:t>75% dos valores entre primeiro e terceiro quartis</a:t>
            </a:r>
          </a:p>
          <a:p>
            <a:pPr lvl="3"/>
            <a:r>
              <a:rPr lang="pt-BR" dirty="0"/>
              <a:t>Outra parcela substancial entre “mínimos” e “máximos”</a:t>
            </a:r>
          </a:p>
          <a:p>
            <a:pPr lvl="4"/>
            <a:r>
              <a:rPr lang="pt-BR" dirty="0"/>
              <a:t>Resto = </a:t>
            </a:r>
            <a:r>
              <a:rPr lang="pt-BR" i="1" dirty="0" err="1"/>
              <a:t>outliers</a:t>
            </a:r>
            <a:endParaRPr lang="pt-BR" i="1" dirty="0"/>
          </a:p>
        </p:txBody>
      </p:sp>
    </p:spTree>
    <p:extLst>
      <p:ext uri="{BB962C8B-B14F-4D97-AF65-F5344CB8AC3E}">
        <p14:creationId xmlns:p14="http://schemas.microsoft.com/office/powerpoint/2010/main" val="307515411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/>
              <a:t>Diagrama de caixa (</a:t>
            </a:r>
            <a:r>
              <a:rPr lang="pt-BR" i="1" dirty="0" err="1"/>
              <a:t>boxplot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Visualizar a distribuição de valores observados </a:t>
            </a:r>
          </a:p>
          <a:p>
            <a:pPr lvl="2"/>
            <a:r>
              <a:rPr lang="pt-BR" dirty="0"/>
              <a:t>Usando </a:t>
            </a:r>
            <a:r>
              <a:rPr lang="pt-BR" dirty="0" err="1"/>
              <a:t>quantils</a:t>
            </a:r>
            <a:endParaRPr lang="pt-BR" dirty="0"/>
          </a:p>
          <a:p>
            <a:pPr lvl="3"/>
            <a:r>
              <a:rPr lang="pt-BR" dirty="0"/>
              <a:t>Primeiro, segundo (mediana), terceiro quartis</a:t>
            </a:r>
          </a:p>
          <a:p>
            <a:pPr lvl="4"/>
            <a:r>
              <a:rPr lang="pt-BR" dirty="0"/>
              <a:t>Detecção de </a:t>
            </a:r>
            <a:r>
              <a:rPr lang="pt-BR" i="1" dirty="0" err="1"/>
              <a:t>outliers</a:t>
            </a:r>
            <a:endParaRPr lang="pt-BR" i="1" dirty="0"/>
          </a:p>
          <a:p>
            <a:pPr lvl="3"/>
            <a:r>
              <a:rPr lang="pt-BR" dirty="0"/>
              <a:t>75% dos valores entre primeiro e terceiro quartis</a:t>
            </a:r>
          </a:p>
          <a:p>
            <a:pPr lvl="3"/>
            <a:r>
              <a:rPr lang="pt-BR" dirty="0"/>
              <a:t>Outra parcela substancial entre “mínimos” e “máximos”</a:t>
            </a:r>
          </a:p>
          <a:p>
            <a:pPr lvl="4"/>
            <a:r>
              <a:rPr lang="pt-BR" dirty="0"/>
              <a:t>Resto = </a:t>
            </a:r>
            <a:r>
              <a:rPr lang="pt-BR" i="1" dirty="0" err="1"/>
              <a:t>outliers</a:t>
            </a:r>
            <a:endParaRPr lang="pt-BR" i="1" dirty="0"/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7F3CDE70-8CDA-0546-A0B8-CA7E57D08FBA}"/>
              </a:ext>
            </a:extLst>
          </p:cNvPr>
          <p:cNvGrpSpPr/>
          <p:nvPr/>
        </p:nvGrpSpPr>
        <p:grpSpPr>
          <a:xfrm>
            <a:off x="1076395" y="4869160"/>
            <a:ext cx="6991211" cy="1557464"/>
            <a:chOff x="1043608" y="4823864"/>
            <a:chExt cx="6991211" cy="1557464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8E4FBD54-DCE6-C042-8FE6-60E9FB3E4131}"/>
                </a:ext>
              </a:extLst>
            </p:cNvPr>
            <p:cNvCxnSpPr>
              <a:cxnSpLocks/>
            </p:cNvCxnSpPr>
            <p:nvPr/>
          </p:nvCxnSpPr>
          <p:spPr>
            <a:xfrm>
              <a:off x="2346187" y="5625244"/>
              <a:ext cx="5112568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C032393D-D022-314C-B1E3-C5AC7E2D5452}"/>
                </a:ext>
              </a:extLst>
            </p:cNvPr>
            <p:cNvSpPr/>
            <p:nvPr/>
          </p:nvSpPr>
          <p:spPr>
            <a:xfrm>
              <a:off x="3734148" y="5229200"/>
              <a:ext cx="1440160" cy="7920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B80017E-D9D3-9941-A628-F3DE45AAC30E}"/>
                </a:ext>
              </a:extLst>
            </p:cNvPr>
            <p:cNvSpPr/>
            <p:nvPr/>
          </p:nvSpPr>
          <p:spPr>
            <a:xfrm>
              <a:off x="5199839" y="5229200"/>
              <a:ext cx="1440160" cy="7920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4" name="Conector Reto 13">
              <a:extLst>
                <a:ext uri="{FF2B5EF4-FFF2-40B4-BE49-F238E27FC236}">
                  <a16:creationId xmlns:a16="http://schemas.microsoft.com/office/drawing/2014/main" id="{4B22458F-F5DC-D146-9CC0-2FB81A4C0B42}"/>
                </a:ext>
              </a:extLst>
            </p:cNvPr>
            <p:cNvCxnSpPr>
              <a:cxnSpLocks/>
            </p:cNvCxnSpPr>
            <p:nvPr/>
          </p:nvCxnSpPr>
          <p:spPr>
            <a:xfrm>
              <a:off x="2346187" y="5397770"/>
              <a:ext cx="0" cy="43204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id="{E8174EE2-E626-1741-B164-E3EC9B1F234D}"/>
                </a:ext>
              </a:extLst>
            </p:cNvPr>
            <p:cNvCxnSpPr>
              <a:cxnSpLocks/>
            </p:cNvCxnSpPr>
            <p:nvPr/>
          </p:nvCxnSpPr>
          <p:spPr>
            <a:xfrm>
              <a:off x="7458755" y="5397770"/>
              <a:ext cx="0" cy="43204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1B09525-11AA-014E-86FF-5CA037762AC0}"/>
                </a:ext>
              </a:extLst>
            </p:cNvPr>
            <p:cNvSpPr/>
            <p:nvPr/>
          </p:nvSpPr>
          <p:spPr>
            <a:xfrm>
              <a:off x="2022163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DD3393D-A057-FF46-98DA-6CAA086420F0}"/>
                </a:ext>
              </a:extLst>
            </p:cNvPr>
            <p:cNvSpPr/>
            <p:nvPr/>
          </p:nvSpPr>
          <p:spPr>
            <a:xfrm>
              <a:off x="1770123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733E689-CA7E-EB4C-8833-AFA580C5539B}"/>
                </a:ext>
              </a:extLst>
            </p:cNvPr>
            <p:cNvSpPr/>
            <p:nvPr/>
          </p:nvSpPr>
          <p:spPr>
            <a:xfrm>
              <a:off x="1043608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259A1AA-DFD3-DA47-B07B-C7F144AA5E8D}"/>
                </a:ext>
              </a:extLst>
            </p:cNvPr>
            <p:cNvSpPr/>
            <p:nvPr/>
          </p:nvSpPr>
          <p:spPr>
            <a:xfrm>
              <a:off x="7926819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8372BB13-92FF-8D48-A28E-A38FBBE8EDE3}"/>
                </a:ext>
              </a:extLst>
            </p:cNvPr>
            <p:cNvSpPr txBox="1"/>
            <p:nvPr/>
          </p:nvSpPr>
          <p:spPr>
            <a:xfrm>
              <a:off x="4713915" y="6011996"/>
              <a:ext cx="10102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mediana</a:t>
              </a:r>
            </a:p>
          </p:txBody>
        </p:sp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E5898BCD-9916-0245-83AC-E7DD5AB16EB1}"/>
                </a:ext>
              </a:extLst>
            </p:cNvPr>
            <p:cNvSpPr txBox="1"/>
            <p:nvPr/>
          </p:nvSpPr>
          <p:spPr>
            <a:xfrm>
              <a:off x="6134892" y="6011996"/>
              <a:ext cx="1051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3º quartil</a:t>
              </a:r>
            </a:p>
          </p:txBody>
        </p:sp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85C488B8-C7E1-5945-A6D5-588DAD0C047E}"/>
                </a:ext>
              </a:extLst>
            </p:cNvPr>
            <p:cNvSpPr txBox="1"/>
            <p:nvPr/>
          </p:nvSpPr>
          <p:spPr>
            <a:xfrm>
              <a:off x="3229041" y="6011996"/>
              <a:ext cx="1051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1º quartil</a:t>
              </a: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957AE516-918B-504F-951F-55DEFC6DBFD1}"/>
                </a:ext>
              </a:extLst>
            </p:cNvPr>
            <p:cNvSpPr txBox="1"/>
            <p:nvPr/>
          </p:nvSpPr>
          <p:spPr>
            <a:xfrm>
              <a:off x="4188642" y="4823864"/>
              <a:ext cx="20607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Intervalo interquartil</a:t>
              </a:r>
            </a:p>
          </p:txBody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6E892D97-5F8E-2046-8BD1-388E33A768D8}"/>
                </a:ext>
              </a:extLst>
            </p:cNvPr>
            <p:cNvSpPr txBox="1"/>
            <p:nvPr/>
          </p:nvSpPr>
          <p:spPr>
            <a:xfrm>
              <a:off x="1812810" y="6010265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“mínimo”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3BD0CDC9-1E75-ED4E-B5F0-6549446A5428}"/>
                </a:ext>
              </a:extLst>
            </p:cNvPr>
            <p:cNvSpPr txBox="1"/>
            <p:nvPr/>
          </p:nvSpPr>
          <p:spPr>
            <a:xfrm>
              <a:off x="6945460" y="5021634"/>
              <a:ext cx="10775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“máximo”</a:t>
              </a:r>
            </a:p>
          </p:txBody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FEB90754-5166-A644-9AE6-4006FAE58FD7}"/>
                </a:ext>
              </a:extLst>
            </p:cNvPr>
            <p:cNvSpPr txBox="1"/>
            <p:nvPr/>
          </p:nvSpPr>
          <p:spPr>
            <a:xfrm>
              <a:off x="1118197" y="5013176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 err="1">
                  <a:solidFill>
                    <a:srgbClr val="FF0000"/>
                  </a:solidFill>
                </a:rPr>
                <a:t>outliers</a:t>
              </a:r>
              <a:endParaRPr lang="pt-BR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933540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/>
              <a:t>Diagrama de caixa (</a:t>
            </a:r>
            <a:r>
              <a:rPr lang="pt-BR" i="1" dirty="0" err="1"/>
              <a:t>boxplot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Visualizar a distribuição de valores observados </a:t>
            </a:r>
          </a:p>
          <a:p>
            <a:pPr lvl="2"/>
            <a:r>
              <a:rPr lang="pt-BR" dirty="0"/>
              <a:t>Intervalo interquartil</a:t>
            </a:r>
          </a:p>
          <a:p>
            <a:pPr lvl="3"/>
            <a:r>
              <a:rPr lang="pt-BR" dirty="0"/>
              <a:t>IQR = (3º quartil) – (1º quartil)</a:t>
            </a:r>
          </a:p>
          <a:p>
            <a:pPr lvl="2"/>
            <a:r>
              <a:rPr lang="pt-BR" dirty="0"/>
              <a:t>“Mínimo” e “máximo”</a:t>
            </a:r>
          </a:p>
          <a:p>
            <a:pPr lvl="3"/>
            <a:r>
              <a:rPr lang="pt-BR" dirty="0"/>
              <a:t>“Mínimo” = (1º quartil) – 1.5*IQR</a:t>
            </a:r>
          </a:p>
          <a:p>
            <a:pPr lvl="3"/>
            <a:r>
              <a:rPr lang="pt-BR" dirty="0"/>
              <a:t>“Máximo” = (3º quartil) + 1.5*IQR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7F3CDE70-8CDA-0546-A0B8-CA7E57D08FBA}"/>
              </a:ext>
            </a:extLst>
          </p:cNvPr>
          <p:cNvGrpSpPr/>
          <p:nvPr/>
        </p:nvGrpSpPr>
        <p:grpSpPr>
          <a:xfrm>
            <a:off x="1076395" y="4869160"/>
            <a:ext cx="6991211" cy="1557464"/>
            <a:chOff x="1043608" y="4823864"/>
            <a:chExt cx="6991211" cy="1557464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8E4FBD54-DCE6-C042-8FE6-60E9FB3E4131}"/>
                </a:ext>
              </a:extLst>
            </p:cNvPr>
            <p:cNvCxnSpPr>
              <a:cxnSpLocks/>
            </p:cNvCxnSpPr>
            <p:nvPr/>
          </p:nvCxnSpPr>
          <p:spPr>
            <a:xfrm>
              <a:off x="2346187" y="5625244"/>
              <a:ext cx="5112568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C032393D-D022-314C-B1E3-C5AC7E2D5452}"/>
                </a:ext>
              </a:extLst>
            </p:cNvPr>
            <p:cNvSpPr/>
            <p:nvPr/>
          </p:nvSpPr>
          <p:spPr>
            <a:xfrm>
              <a:off x="3734148" y="5229200"/>
              <a:ext cx="1440160" cy="7920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B80017E-D9D3-9941-A628-F3DE45AAC30E}"/>
                </a:ext>
              </a:extLst>
            </p:cNvPr>
            <p:cNvSpPr/>
            <p:nvPr/>
          </p:nvSpPr>
          <p:spPr>
            <a:xfrm>
              <a:off x="5199839" y="5229200"/>
              <a:ext cx="1440160" cy="7920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4" name="Conector Reto 13">
              <a:extLst>
                <a:ext uri="{FF2B5EF4-FFF2-40B4-BE49-F238E27FC236}">
                  <a16:creationId xmlns:a16="http://schemas.microsoft.com/office/drawing/2014/main" id="{4B22458F-F5DC-D146-9CC0-2FB81A4C0B42}"/>
                </a:ext>
              </a:extLst>
            </p:cNvPr>
            <p:cNvCxnSpPr>
              <a:cxnSpLocks/>
            </p:cNvCxnSpPr>
            <p:nvPr/>
          </p:nvCxnSpPr>
          <p:spPr>
            <a:xfrm>
              <a:off x="2346187" y="5397770"/>
              <a:ext cx="0" cy="43204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id="{E8174EE2-E626-1741-B164-E3EC9B1F234D}"/>
                </a:ext>
              </a:extLst>
            </p:cNvPr>
            <p:cNvCxnSpPr>
              <a:cxnSpLocks/>
            </p:cNvCxnSpPr>
            <p:nvPr/>
          </p:nvCxnSpPr>
          <p:spPr>
            <a:xfrm>
              <a:off x="7458755" y="5397770"/>
              <a:ext cx="0" cy="43204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1B09525-11AA-014E-86FF-5CA037762AC0}"/>
                </a:ext>
              </a:extLst>
            </p:cNvPr>
            <p:cNvSpPr/>
            <p:nvPr/>
          </p:nvSpPr>
          <p:spPr>
            <a:xfrm>
              <a:off x="2022163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DD3393D-A057-FF46-98DA-6CAA086420F0}"/>
                </a:ext>
              </a:extLst>
            </p:cNvPr>
            <p:cNvSpPr/>
            <p:nvPr/>
          </p:nvSpPr>
          <p:spPr>
            <a:xfrm>
              <a:off x="1770123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733E689-CA7E-EB4C-8833-AFA580C5539B}"/>
                </a:ext>
              </a:extLst>
            </p:cNvPr>
            <p:cNvSpPr/>
            <p:nvPr/>
          </p:nvSpPr>
          <p:spPr>
            <a:xfrm>
              <a:off x="1043608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259A1AA-DFD3-DA47-B07B-C7F144AA5E8D}"/>
                </a:ext>
              </a:extLst>
            </p:cNvPr>
            <p:cNvSpPr/>
            <p:nvPr/>
          </p:nvSpPr>
          <p:spPr>
            <a:xfrm>
              <a:off x="7926819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8372BB13-92FF-8D48-A28E-A38FBBE8EDE3}"/>
                </a:ext>
              </a:extLst>
            </p:cNvPr>
            <p:cNvSpPr txBox="1"/>
            <p:nvPr/>
          </p:nvSpPr>
          <p:spPr>
            <a:xfrm>
              <a:off x="4713915" y="6011996"/>
              <a:ext cx="10102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mediana</a:t>
              </a:r>
            </a:p>
          </p:txBody>
        </p:sp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E5898BCD-9916-0245-83AC-E7DD5AB16EB1}"/>
                </a:ext>
              </a:extLst>
            </p:cNvPr>
            <p:cNvSpPr txBox="1"/>
            <p:nvPr/>
          </p:nvSpPr>
          <p:spPr>
            <a:xfrm>
              <a:off x="6134892" y="6011996"/>
              <a:ext cx="1051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3º quartil</a:t>
              </a:r>
            </a:p>
          </p:txBody>
        </p:sp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85C488B8-C7E1-5945-A6D5-588DAD0C047E}"/>
                </a:ext>
              </a:extLst>
            </p:cNvPr>
            <p:cNvSpPr txBox="1"/>
            <p:nvPr/>
          </p:nvSpPr>
          <p:spPr>
            <a:xfrm>
              <a:off x="3229041" y="6011996"/>
              <a:ext cx="1051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1º quartil</a:t>
              </a: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957AE516-918B-504F-951F-55DEFC6DBFD1}"/>
                </a:ext>
              </a:extLst>
            </p:cNvPr>
            <p:cNvSpPr txBox="1"/>
            <p:nvPr/>
          </p:nvSpPr>
          <p:spPr>
            <a:xfrm>
              <a:off x="4188642" y="4823864"/>
              <a:ext cx="20607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Intervalo interquartil</a:t>
              </a:r>
            </a:p>
          </p:txBody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6E892D97-5F8E-2046-8BD1-388E33A768D8}"/>
                </a:ext>
              </a:extLst>
            </p:cNvPr>
            <p:cNvSpPr txBox="1"/>
            <p:nvPr/>
          </p:nvSpPr>
          <p:spPr>
            <a:xfrm>
              <a:off x="1812810" y="6010265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“mínimo”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3BD0CDC9-1E75-ED4E-B5F0-6549446A5428}"/>
                </a:ext>
              </a:extLst>
            </p:cNvPr>
            <p:cNvSpPr txBox="1"/>
            <p:nvPr/>
          </p:nvSpPr>
          <p:spPr>
            <a:xfrm>
              <a:off x="6945460" y="5021634"/>
              <a:ext cx="10775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“máximo”</a:t>
              </a:r>
            </a:p>
          </p:txBody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FEB90754-5166-A644-9AE6-4006FAE58FD7}"/>
                </a:ext>
              </a:extLst>
            </p:cNvPr>
            <p:cNvSpPr txBox="1"/>
            <p:nvPr/>
          </p:nvSpPr>
          <p:spPr>
            <a:xfrm>
              <a:off x="1118197" y="5013176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 err="1">
                  <a:solidFill>
                    <a:srgbClr val="FF0000"/>
                  </a:solidFill>
                </a:rPr>
                <a:t>outliers</a:t>
              </a:r>
              <a:endParaRPr lang="pt-BR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965751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/>
              <a:t>Diagrama de caixa (</a:t>
            </a:r>
            <a:r>
              <a:rPr lang="pt-BR" i="1" dirty="0" err="1"/>
              <a:t>boxplot</a:t>
            </a:r>
            <a:r>
              <a:rPr lang="pt-BR" dirty="0"/>
              <a:t>)</a:t>
            </a:r>
          </a:p>
          <a:p>
            <a:pPr lvl="1"/>
            <a:r>
              <a:rPr lang="pt-BR" dirty="0"/>
              <a:t>Visualizar a distribuição de valores observados </a:t>
            </a:r>
          </a:p>
          <a:p>
            <a:pPr lvl="2"/>
            <a:r>
              <a:rPr lang="pt-BR" i="1" dirty="0" err="1"/>
              <a:t>Outliers</a:t>
            </a:r>
            <a:endParaRPr lang="pt-BR" dirty="0"/>
          </a:p>
          <a:p>
            <a:pPr lvl="3"/>
            <a:r>
              <a:rPr lang="pt-BR" dirty="0"/>
              <a:t>Todos os valores fora do intervalo [“mínimo”, “máximo”]</a:t>
            </a:r>
          </a:p>
        </p:txBody>
      </p:sp>
      <p:grpSp>
        <p:nvGrpSpPr>
          <p:cNvPr id="33" name="Agrupar 32">
            <a:extLst>
              <a:ext uri="{FF2B5EF4-FFF2-40B4-BE49-F238E27FC236}">
                <a16:creationId xmlns:a16="http://schemas.microsoft.com/office/drawing/2014/main" id="{7F3CDE70-8CDA-0546-A0B8-CA7E57D08FBA}"/>
              </a:ext>
            </a:extLst>
          </p:cNvPr>
          <p:cNvGrpSpPr/>
          <p:nvPr/>
        </p:nvGrpSpPr>
        <p:grpSpPr>
          <a:xfrm>
            <a:off x="1076395" y="4869160"/>
            <a:ext cx="6991211" cy="1557464"/>
            <a:chOff x="1043608" y="4823864"/>
            <a:chExt cx="6991211" cy="1557464"/>
          </a:xfrm>
        </p:grpSpPr>
        <p:cxnSp>
          <p:nvCxnSpPr>
            <p:cNvPr id="7" name="Conector Reto 6">
              <a:extLst>
                <a:ext uri="{FF2B5EF4-FFF2-40B4-BE49-F238E27FC236}">
                  <a16:creationId xmlns:a16="http://schemas.microsoft.com/office/drawing/2014/main" id="{8E4FBD54-DCE6-C042-8FE6-60E9FB3E4131}"/>
                </a:ext>
              </a:extLst>
            </p:cNvPr>
            <p:cNvCxnSpPr>
              <a:cxnSpLocks/>
            </p:cNvCxnSpPr>
            <p:nvPr/>
          </p:nvCxnSpPr>
          <p:spPr>
            <a:xfrm>
              <a:off x="2346187" y="5625244"/>
              <a:ext cx="5112568" cy="0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" name="Retângulo 3">
              <a:extLst>
                <a:ext uri="{FF2B5EF4-FFF2-40B4-BE49-F238E27FC236}">
                  <a16:creationId xmlns:a16="http://schemas.microsoft.com/office/drawing/2014/main" id="{C032393D-D022-314C-B1E3-C5AC7E2D5452}"/>
                </a:ext>
              </a:extLst>
            </p:cNvPr>
            <p:cNvSpPr/>
            <p:nvPr/>
          </p:nvSpPr>
          <p:spPr>
            <a:xfrm>
              <a:off x="3734148" y="5229200"/>
              <a:ext cx="1440160" cy="7920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8B80017E-D9D3-9941-A628-F3DE45AAC30E}"/>
                </a:ext>
              </a:extLst>
            </p:cNvPr>
            <p:cNvSpPr/>
            <p:nvPr/>
          </p:nvSpPr>
          <p:spPr>
            <a:xfrm>
              <a:off x="5199839" y="5229200"/>
              <a:ext cx="1440160" cy="792088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4" name="Conector Reto 13">
              <a:extLst>
                <a:ext uri="{FF2B5EF4-FFF2-40B4-BE49-F238E27FC236}">
                  <a16:creationId xmlns:a16="http://schemas.microsoft.com/office/drawing/2014/main" id="{4B22458F-F5DC-D146-9CC0-2FB81A4C0B42}"/>
                </a:ext>
              </a:extLst>
            </p:cNvPr>
            <p:cNvCxnSpPr>
              <a:cxnSpLocks/>
            </p:cNvCxnSpPr>
            <p:nvPr/>
          </p:nvCxnSpPr>
          <p:spPr>
            <a:xfrm>
              <a:off x="2346187" y="5397770"/>
              <a:ext cx="0" cy="43204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Conector Reto 16">
              <a:extLst>
                <a:ext uri="{FF2B5EF4-FFF2-40B4-BE49-F238E27FC236}">
                  <a16:creationId xmlns:a16="http://schemas.microsoft.com/office/drawing/2014/main" id="{E8174EE2-E626-1741-B164-E3EC9B1F234D}"/>
                </a:ext>
              </a:extLst>
            </p:cNvPr>
            <p:cNvCxnSpPr>
              <a:cxnSpLocks/>
            </p:cNvCxnSpPr>
            <p:nvPr/>
          </p:nvCxnSpPr>
          <p:spPr>
            <a:xfrm>
              <a:off x="7458755" y="5397770"/>
              <a:ext cx="0" cy="432048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61B09525-11AA-014E-86FF-5CA037762AC0}"/>
                </a:ext>
              </a:extLst>
            </p:cNvPr>
            <p:cNvSpPr/>
            <p:nvPr/>
          </p:nvSpPr>
          <p:spPr>
            <a:xfrm>
              <a:off x="2022163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6DD3393D-A057-FF46-98DA-6CAA086420F0}"/>
                </a:ext>
              </a:extLst>
            </p:cNvPr>
            <p:cNvSpPr/>
            <p:nvPr/>
          </p:nvSpPr>
          <p:spPr>
            <a:xfrm>
              <a:off x="1770123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0733E689-CA7E-EB4C-8833-AFA580C5539B}"/>
                </a:ext>
              </a:extLst>
            </p:cNvPr>
            <p:cNvSpPr/>
            <p:nvPr/>
          </p:nvSpPr>
          <p:spPr>
            <a:xfrm>
              <a:off x="1043608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F259A1AA-DFD3-DA47-B07B-C7F144AA5E8D}"/>
                </a:ext>
              </a:extLst>
            </p:cNvPr>
            <p:cNvSpPr/>
            <p:nvPr/>
          </p:nvSpPr>
          <p:spPr>
            <a:xfrm>
              <a:off x="7926819" y="5571244"/>
              <a:ext cx="108000" cy="108000"/>
            </a:xfrm>
            <a:prstGeom prst="ellipse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4" name="CaixaDeTexto 23">
              <a:extLst>
                <a:ext uri="{FF2B5EF4-FFF2-40B4-BE49-F238E27FC236}">
                  <a16:creationId xmlns:a16="http://schemas.microsoft.com/office/drawing/2014/main" id="{8372BB13-92FF-8D48-A28E-A38FBBE8EDE3}"/>
                </a:ext>
              </a:extLst>
            </p:cNvPr>
            <p:cNvSpPr txBox="1"/>
            <p:nvPr/>
          </p:nvSpPr>
          <p:spPr>
            <a:xfrm>
              <a:off x="4713915" y="6011996"/>
              <a:ext cx="101021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mediana</a:t>
              </a:r>
            </a:p>
          </p:txBody>
        </p:sp>
        <p:sp>
          <p:nvSpPr>
            <p:cNvPr id="25" name="CaixaDeTexto 24">
              <a:extLst>
                <a:ext uri="{FF2B5EF4-FFF2-40B4-BE49-F238E27FC236}">
                  <a16:creationId xmlns:a16="http://schemas.microsoft.com/office/drawing/2014/main" id="{E5898BCD-9916-0245-83AC-E7DD5AB16EB1}"/>
                </a:ext>
              </a:extLst>
            </p:cNvPr>
            <p:cNvSpPr txBox="1"/>
            <p:nvPr/>
          </p:nvSpPr>
          <p:spPr>
            <a:xfrm>
              <a:off x="6134892" y="6011996"/>
              <a:ext cx="1051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3º quartil</a:t>
              </a:r>
            </a:p>
          </p:txBody>
        </p:sp>
        <p:sp>
          <p:nvSpPr>
            <p:cNvPr id="26" name="CaixaDeTexto 25">
              <a:extLst>
                <a:ext uri="{FF2B5EF4-FFF2-40B4-BE49-F238E27FC236}">
                  <a16:creationId xmlns:a16="http://schemas.microsoft.com/office/drawing/2014/main" id="{85C488B8-C7E1-5945-A6D5-588DAD0C047E}"/>
                </a:ext>
              </a:extLst>
            </p:cNvPr>
            <p:cNvSpPr txBox="1"/>
            <p:nvPr/>
          </p:nvSpPr>
          <p:spPr>
            <a:xfrm>
              <a:off x="3229041" y="6011996"/>
              <a:ext cx="10516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1º quartil</a:t>
              </a:r>
            </a:p>
          </p:txBody>
        </p:sp>
        <p:sp>
          <p:nvSpPr>
            <p:cNvPr id="27" name="CaixaDeTexto 26">
              <a:extLst>
                <a:ext uri="{FF2B5EF4-FFF2-40B4-BE49-F238E27FC236}">
                  <a16:creationId xmlns:a16="http://schemas.microsoft.com/office/drawing/2014/main" id="{957AE516-918B-504F-951F-55DEFC6DBFD1}"/>
                </a:ext>
              </a:extLst>
            </p:cNvPr>
            <p:cNvSpPr txBox="1"/>
            <p:nvPr/>
          </p:nvSpPr>
          <p:spPr>
            <a:xfrm>
              <a:off x="4188642" y="4823864"/>
              <a:ext cx="20607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Intervalo interquartil</a:t>
              </a:r>
            </a:p>
          </p:txBody>
        </p:sp>
        <p:sp>
          <p:nvSpPr>
            <p:cNvPr id="28" name="CaixaDeTexto 27">
              <a:extLst>
                <a:ext uri="{FF2B5EF4-FFF2-40B4-BE49-F238E27FC236}">
                  <a16:creationId xmlns:a16="http://schemas.microsoft.com/office/drawing/2014/main" id="{6E892D97-5F8E-2046-8BD1-388E33A768D8}"/>
                </a:ext>
              </a:extLst>
            </p:cNvPr>
            <p:cNvSpPr txBox="1"/>
            <p:nvPr/>
          </p:nvSpPr>
          <p:spPr>
            <a:xfrm>
              <a:off x="1812810" y="6010265"/>
              <a:ext cx="9813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“mínimo”</a:t>
              </a:r>
            </a:p>
          </p:txBody>
        </p:sp>
        <p:sp>
          <p:nvSpPr>
            <p:cNvPr id="29" name="CaixaDeTexto 28">
              <a:extLst>
                <a:ext uri="{FF2B5EF4-FFF2-40B4-BE49-F238E27FC236}">
                  <a16:creationId xmlns:a16="http://schemas.microsoft.com/office/drawing/2014/main" id="{3BD0CDC9-1E75-ED4E-B5F0-6549446A5428}"/>
                </a:ext>
              </a:extLst>
            </p:cNvPr>
            <p:cNvSpPr txBox="1"/>
            <p:nvPr/>
          </p:nvSpPr>
          <p:spPr>
            <a:xfrm>
              <a:off x="6945460" y="5021634"/>
              <a:ext cx="107753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dirty="0"/>
                <a:t>“máximo”</a:t>
              </a:r>
            </a:p>
          </p:txBody>
        </p:sp>
        <p:sp>
          <p:nvSpPr>
            <p:cNvPr id="31" name="CaixaDeTexto 30">
              <a:extLst>
                <a:ext uri="{FF2B5EF4-FFF2-40B4-BE49-F238E27FC236}">
                  <a16:creationId xmlns:a16="http://schemas.microsoft.com/office/drawing/2014/main" id="{FEB90754-5166-A644-9AE6-4006FAE58FD7}"/>
                </a:ext>
              </a:extLst>
            </p:cNvPr>
            <p:cNvSpPr txBox="1"/>
            <p:nvPr/>
          </p:nvSpPr>
          <p:spPr>
            <a:xfrm>
              <a:off x="1118197" y="5013176"/>
              <a:ext cx="83548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i="1" dirty="0" err="1">
                  <a:solidFill>
                    <a:srgbClr val="FF0000"/>
                  </a:solidFill>
                </a:rPr>
                <a:t>outliers</a:t>
              </a:r>
              <a:endParaRPr lang="pt-BR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503731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/>
              <a:t>Diagrama de caixa (</a:t>
            </a:r>
            <a:r>
              <a:rPr lang="pt-BR" i="1" dirty="0" err="1"/>
              <a:t>boxplot</a:t>
            </a:r>
            <a:r>
              <a:rPr lang="pt-BR" dirty="0"/>
              <a:t>)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</a:p>
          <a:p>
            <a:pPr lvl="3"/>
            <a:endParaRPr lang="pt-BR" i="1" dirty="0"/>
          </a:p>
          <a:p>
            <a:pPr lvl="2"/>
            <a:r>
              <a:rPr lang="pt-BR" i="1" dirty="0"/>
              <a:t>Em </a:t>
            </a:r>
            <a:r>
              <a:rPr lang="pt-BR" i="1" dirty="0" err="1"/>
              <a:t>R</a:t>
            </a:r>
            <a:r>
              <a:rPr lang="pt-BR" i="1" dirty="0"/>
              <a:t>: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quantile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probs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(0.25, 0.50, 0.75))</a:t>
            </a:r>
          </a:p>
          <a:p>
            <a:pPr marL="1143000" lvl="3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boxplot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='Temperatura dos jogos do Timão',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ylab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='Celsius')</a:t>
            </a:r>
          </a:p>
        </p:txBody>
      </p:sp>
    </p:spTree>
    <p:extLst>
      <p:ext uri="{BB962C8B-B14F-4D97-AF65-F5344CB8AC3E}">
        <p14:creationId xmlns:p14="http://schemas.microsoft.com/office/powerpoint/2010/main" val="337921793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/>
          <a:p>
            <a:r>
              <a:rPr lang="pt-BR" dirty="0"/>
              <a:t>Diagrama de caixa (</a:t>
            </a:r>
            <a:r>
              <a:rPr lang="pt-BR" i="1" dirty="0" err="1"/>
              <a:t>boxplot</a:t>
            </a:r>
            <a:r>
              <a:rPr lang="pt-BR" dirty="0"/>
              <a:t>)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A temperatura nos dias de jogos do Timão foi</a:t>
            </a:r>
          </a:p>
          <a:p>
            <a:pPr lvl="3"/>
            <a:r>
              <a:rPr lang="pt-BR" i="1" dirty="0"/>
              <a:t>22, 24, 21, 22, 25, 26, 25, 24, 23, 25, 25, 26, 27, 25, 26,</a:t>
            </a:r>
          </a:p>
          <a:p>
            <a:pPr lvl="3"/>
            <a:r>
              <a:rPr lang="pt-BR" i="1" dirty="0"/>
              <a:t>25, 26, 27, 27, 28, 29, 29, 29, 28, 30, 29, 30, 31, 30, 28, 29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2595" y="3861048"/>
            <a:ext cx="5878810" cy="270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03893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492184-91F8-6040-9CF9-790FB193D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1E48BFD-B031-5D40-B737-824248419CD1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Outras possibilidades...</a:t>
            </a:r>
          </a:p>
          <a:p>
            <a:pPr lvl="1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lvl="2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stripchart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stripchart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stack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lvl="3"/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stripchart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method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='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jitter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lvl="3"/>
            <a:endParaRPr lang="pt-BR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dotchart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dotchart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(temperatura)</a:t>
            </a:r>
          </a:p>
        </p:txBody>
      </p:sp>
    </p:spTree>
    <p:extLst>
      <p:ext uri="{BB962C8B-B14F-4D97-AF65-F5344CB8AC3E}">
        <p14:creationId xmlns:p14="http://schemas.microsoft.com/office/powerpoint/2010/main" val="2518861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Representação visual dos dados</a:t>
            </a:r>
          </a:p>
          <a:p>
            <a:pPr lvl="1"/>
            <a:r>
              <a:rPr lang="pt-BR" dirty="0"/>
              <a:t>Compreensão pictográfica dos valores observados</a:t>
            </a:r>
          </a:p>
          <a:p>
            <a:pPr lvl="1"/>
            <a:r>
              <a:rPr lang="pt-BR" dirty="0"/>
              <a:t>Apresentação para leigos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54B6FFA-E400-BB4E-B709-FC5DAFD815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648" y="3444526"/>
            <a:ext cx="2139230" cy="2008072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643FD58-ECE1-4C47-935E-80577056EB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3808" y="4100200"/>
            <a:ext cx="2678919" cy="2341240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D7B97CEC-41E0-9D4D-9BB5-4EE5703413B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82222" y="3213981"/>
            <a:ext cx="3183826" cy="194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76492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de barras</a:t>
            </a:r>
          </a:p>
          <a:p>
            <a:pPr lvl="1"/>
            <a:r>
              <a:rPr lang="pt-BR" dirty="0"/>
              <a:t>Variáveis nominais ou ordinárias</a:t>
            </a:r>
          </a:p>
          <a:p>
            <a:pPr lvl="2"/>
            <a:r>
              <a:rPr lang="pt-BR" dirty="0"/>
              <a:t>Uma barra para cada categoria</a:t>
            </a:r>
          </a:p>
          <a:p>
            <a:pPr lvl="3"/>
            <a:r>
              <a:rPr lang="pt-BR" dirty="0"/>
              <a:t>Número pequeno de categorias</a:t>
            </a:r>
          </a:p>
          <a:p>
            <a:pPr lvl="2"/>
            <a:r>
              <a:rPr lang="pt-BR" dirty="0"/>
              <a:t>Altura da barra ☞ frequência relativa ou absoluta</a:t>
            </a:r>
          </a:p>
          <a:p>
            <a:pPr lvl="2"/>
            <a:endParaRPr lang="pt-BR" dirty="0"/>
          </a:p>
          <a:p>
            <a:pPr lvl="2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barplot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barplot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  <a:p>
            <a:pPr lvl="3"/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barplot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()/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length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4293250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de barras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Resultados dos jogos em 2023</a:t>
            </a:r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3"/>
            <a:r>
              <a:rPr lang="pt-BR" dirty="0"/>
              <a:t>R: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jogos =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matrix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(c(100, 5, 1),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nrow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1,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ncol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3)</a:t>
            </a:r>
          </a:p>
          <a:p>
            <a:pPr marL="1600200" lvl="4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colnames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(jogos) &lt;- c('Vitórias', 'Empates', 'Derrotas')</a:t>
            </a:r>
          </a:p>
          <a:p>
            <a:pPr marL="1600200" lvl="4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barplot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(jogos/sum(jogos))</a:t>
            </a:r>
          </a:p>
          <a:p>
            <a:pPr marL="1600200" lvl="4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('Resultados dos jogos do Timão')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78AFBE3E-8150-7D41-A661-789376CAB2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3565110"/>
                  </p:ext>
                </p:extLst>
              </p:nvPr>
            </p:nvGraphicFramePr>
            <p:xfrm>
              <a:off x="1691680" y="3155109"/>
              <a:ext cx="5760640" cy="1354011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=0,94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=0,05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8AFBE3E-8150-7D41-A661-789376CAB29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313565110"/>
                  </p:ext>
                </p:extLst>
              </p:nvPr>
            </p:nvGraphicFramePr>
            <p:xfrm>
              <a:off x="1691680" y="3155109"/>
              <a:ext cx="5760640" cy="1354011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44155758"/>
                      </a:ext>
                    </a:extLst>
                  </a:tr>
                  <a:tr h="6123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23111" t="-125743" r="-207111" b="-148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24107" t="-125743" r="-108036" b="-148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22667" t="-125743" r="-7556" b="-148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9112947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de barras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Resultados dos jogos em 2023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32037" y="3267065"/>
            <a:ext cx="5679926" cy="309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638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de pizza</a:t>
            </a:r>
          </a:p>
          <a:p>
            <a:pPr lvl="1"/>
            <a:r>
              <a:rPr lang="pt-BR" dirty="0"/>
              <a:t>Variáveis nominais ou ordinárias</a:t>
            </a:r>
          </a:p>
          <a:p>
            <a:pPr lvl="2"/>
            <a:r>
              <a:rPr lang="pt-BR" dirty="0"/>
              <a:t>Uma fatia para cada categoria</a:t>
            </a:r>
          </a:p>
          <a:p>
            <a:pPr lvl="3"/>
            <a:r>
              <a:rPr lang="pt-BR" dirty="0"/>
              <a:t>Número pequeno de categorias</a:t>
            </a:r>
          </a:p>
          <a:p>
            <a:pPr lvl="2"/>
            <a:r>
              <a:rPr lang="pt-BR" dirty="0"/>
              <a:t>Ângulo da fatia ☞ frequência relativa * 360</a:t>
            </a:r>
            <a:r>
              <a:rPr lang="pt-BR" baseline="30000" dirty="0"/>
              <a:t>o</a:t>
            </a:r>
          </a:p>
          <a:p>
            <a:pPr lvl="2"/>
            <a:endParaRPr lang="pt-BR" dirty="0"/>
          </a:p>
          <a:p>
            <a:pPr lvl="2"/>
            <a:r>
              <a:rPr lang="pt-BR" dirty="0"/>
              <a:t>Em </a:t>
            </a:r>
            <a:r>
              <a:rPr lang="pt-BR" dirty="0" err="1"/>
              <a:t>R</a:t>
            </a:r>
            <a:r>
              <a:rPr lang="pt-BR" dirty="0"/>
              <a:t>:</a:t>
            </a:r>
          </a:p>
          <a:p>
            <a:pPr lvl="3"/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pie()</a:t>
            </a:r>
          </a:p>
          <a:p>
            <a:pPr lvl="3"/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pie(</a:t>
            </a:r>
            <a:r>
              <a:rPr lang="pt-BR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</a:t>
            </a:r>
            <a:r>
              <a:rPr lang="pt-BR" b="1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</p:spTree>
    <p:extLst>
      <p:ext uri="{BB962C8B-B14F-4D97-AF65-F5344CB8AC3E}">
        <p14:creationId xmlns:p14="http://schemas.microsoft.com/office/powerpoint/2010/main" val="1406694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Operações gráficas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Gráfico de pizza</a:t>
            </a:r>
          </a:p>
          <a:p>
            <a:pPr lvl="1"/>
            <a:r>
              <a:rPr lang="pt-BR" i="1" dirty="0"/>
              <a:t>Exemplo</a:t>
            </a:r>
          </a:p>
          <a:p>
            <a:pPr lvl="2"/>
            <a:r>
              <a:rPr lang="pt-BR" i="1" dirty="0"/>
              <a:t>Resultados dos jogos em 2023</a:t>
            </a:r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2"/>
            <a:endParaRPr lang="pt-BR" dirty="0"/>
          </a:p>
          <a:p>
            <a:pPr lvl="3"/>
            <a:r>
              <a:rPr lang="pt-BR" dirty="0"/>
              <a:t>R:</a:t>
            </a:r>
          </a:p>
          <a:p>
            <a:pPr marL="1600200" lvl="4" indent="0">
              <a:buNone/>
            </a:pP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pie(jogos,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labels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colnames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(jogos), 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c('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yellow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',   	'blue', '</a:t>
            </a: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red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'))</a:t>
            </a:r>
          </a:p>
          <a:p>
            <a:pPr marL="1600200" lvl="4" indent="0">
              <a:buNone/>
            </a:pPr>
            <a:r>
              <a:rPr lang="pt-BR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title</a:t>
            </a:r>
            <a:r>
              <a:rPr lang="pt-BR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('Resultados dos jogos do Timão')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id="{78AFBE3E-8150-7D41-A661-789376CAB298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1691680" y="3155109"/>
              <a:ext cx="5760640" cy="1354011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415575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100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=0,94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5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=0,05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pt-BR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pt-BR" b="0" i="1" smtClean="0">
                                        <a:latin typeface="Cambria Math" panose="02040503050406030204" pitchFamily="18" charset="0"/>
                                      </a:rPr>
                                      <m:t>106</m:t>
                                    </m:r>
                                  </m:den>
                                </m:f>
                                <m:r>
                                  <a:rPr lang="pt-BR" b="0" i="1" smtClean="0">
                                    <a:latin typeface="Cambria Math" panose="02040503050406030204" pitchFamily="18" charset="0"/>
                                  </a:rPr>
                                  <m:t>=0,01</m:t>
                                </m:r>
                              </m:oMath>
                            </m:oMathPara>
                          </a14:m>
                          <a:endParaRPr lang="pt-BR" dirty="0"/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3959996988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ela 3">
                <a:extLst>
                  <a:ext uri="{FF2B5EF4-FFF2-40B4-BE49-F238E27FC236}">
                    <a16:creationId xmlns:a16="http://schemas.microsoft.com/office/drawing/2014/main" xmlns:a14="http://schemas.microsoft.com/office/drawing/2010/main" xmlns="" id="{78AFBE3E-8150-7D41-A661-789376CAB298}"/>
                  </a:ext>
                </a:extLst>
              </p:cNvPr>
              <p:cNvGraphicFramePr>
                <a:graphicFrameLocks noGrp="1"/>
              </p:cNvGraphicFramePr>
              <p:nvPr>
                <p:extLst/>
              </p:nvPr>
            </p:nvGraphicFramePr>
            <p:xfrm>
              <a:off x="1691680" y="3155109"/>
              <a:ext cx="5760640" cy="1354011"/>
            </p:xfrm>
            <a:graphic>
              <a:graphicData uri="http://schemas.openxmlformats.org/drawingml/2006/table">
                <a:tbl>
                  <a:tblPr firstRow="1" firstCol="1" bandRow="1">
                    <a:effectLst>
                      <a:outerShdw blurRad="50800" dist="38100" dir="2700000" algn="tl" rotWithShape="0">
                        <a:prstClr val="black">
                          <a:alpha val="40000"/>
                        </a:prstClr>
                      </a:outerShdw>
                    </a:effectLst>
                    <a:tableStyleId>{073A0DAA-6AF3-43AB-8588-CEC1D06C72B9}</a:tableStyleId>
                  </a:tblPr>
                  <a:tblGrid>
                    <a:gridCol w="1656184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399353920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1364821427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2210017266"/>
                        </a:ext>
                      </a:extLst>
                    </a:gridCol>
                    <a:gridCol w="1368152">
                      <a:extLst>
                        <a:ext uri="{9D8B030D-6E8A-4147-A177-3AD203B41FA5}">
                          <a16:colId xmlns:a16="http://schemas.microsoft.com/office/drawing/2014/main" xmlns:a14="http://schemas.microsoft.com/office/drawing/2010/main" xmlns="" val="3753330330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Classes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Vitórias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Empates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Derrotas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7565638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Absoluta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100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5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1</a:t>
                          </a: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244155758"/>
                      </a:ext>
                    </a:extLst>
                  </a:tr>
                  <a:tr h="61233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BR" dirty="0"/>
                            <a:t>Freq. Relativa</a:t>
                          </a: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123111" t="-125743" r="-207111" b="-148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24107" t="-125743" r="-108036" b="-1485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pt-BR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322667" t="-125743" r="-7556" b="-14851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:a14="http://schemas.microsoft.com/office/drawing/2010/main" xmlns="" val="3959996988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88139886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1770</TotalTime>
  <Words>2295</Words>
  <Application>Microsoft Macintosh PowerPoint</Application>
  <PresentationFormat>Apresentação na tela (4:3)</PresentationFormat>
  <Paragraphs>466</Paragraphs>
  <Slides>39</Slides>
  <Notes>20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39</vt:i4>
      </vt:variant>
    </vt:vector>
  </HeadingPairs>
  <TitlesOfParts>
    <vt:vector size="47" baseType="lpstr">
      <vt:lpstr>Calibri</vt:lpstr>
      <vt:lpstr>Cambria Math</vt:lpstr>
      <vt:lpstr>Constantia</vt:lpstr>
      <vt:lpstr>Courier New</vt:lpstr>
      <vt:lpstr>Tw Cen MT</vt:lpstr>
      <vt:lpstr>Wingdings</vt:lpstr>
      <vt:lpstr>Wingdings 2</vt:lpstr>
      <vt:lpstr>Mediano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  <vt:lpstr>Operações gráficas</vt:lpstr>
    </vt:vector>
  </TitlesOfParts>
  <Company>Escritório de Casa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Introdução</dc:title>
  <dc:subject>Sinais e sistemas</dc:subject>
  <dc:creator>Marcelo Rosa</dc:creator>
  <cp:lastModifiedBy>Marcelo Rosa</cp:lastModifiedBy>
  <cp:revision>161</cp:revision>
  <dcterms:created xsi:type="dcterms:W3CDTF">2010-07-26T15:10:49Z</dcterms:created>
  <dcterms:modified xsi:type="dcterms:W3CDTF">2021-04-19T18:06:03Z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