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7"/>
  </p:notesMasterIdLst>
  <p:sldIdLst>
    <p:sldId id="256" r:id="rId2"/>
    <p:sldId id="263" r:id="rId3"/>
    <p:sldId id="262" r:id="rId4"/>
    <p:sldId id="264" r:id="rId5"/>
    <p:sldId id="266" r:id="rId6"/>
    <p:sldId id="265" r:id="rId7"/>
    <p:sldId id="267" r:id="rId8"/>
    <p:sldId id="269" r:id="rId9"/>
    <p:sldId id="270" r:id="rId10"/>
    <p:sldId id="268" r:id="rId11"/>
    <p:sldId id="271" r:id="rId12"/>
    <p:sldId id="272" r:id="rId13"/>
    <p:sldId id="273" r:id="rId14"/>
    <p:sldId id="274" r:id="rId15"/>
    <p:sldId id="275" r:id="rId1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 autoAdjust="0"/>
    <p:restoredTop sz="94705" autoAdjust="0"/>
  </p:normalViewPr>
  <p:slideViewPr>
    <p:cSldViewPr>
      <p:cViewPr varScale="1">
        <p:scale>
          <a:sx n="104" d="100"/>
          <a:sy n="104" d="100"/>
        </p:scale>
        <p:origin x="178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1136A-486B-45D9-9CB8-B04557EFBAC7}" type="datetimeFigureOut">
              <a:rPr lang="pt-BR" smtClean="0"/>
              <a:pPr/>
              <a:t>11/03/2021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27371-F64F-4705-B36B-0FEE13CBE06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5234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96231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8563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4011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22460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55965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94468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74735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05660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78903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40170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90900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51872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91575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50001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615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11/03/2021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11/03/2021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11/03/2021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dirty="0"/>
              <a:t>Clique para editar o estilo do título mestre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096000" y="6453530"/>
            <a:ext cx="26670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11/03/2021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609600" y="6453336"/>
            <a:ext cx="5421083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11/03/2021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11/03/2021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11/03/2021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11/03/2021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11/03/2021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11/03/2021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C6B8BED-F73A-4BFE-81B6-72FE6E5BE6BB}" type="datetimeFigureOut">
              <a:rPr lang="pt-BR" smtClean="0"/>
              <a:pPr/>
              <a:t>11/03/2021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os estilos do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11/03/2021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362200" y="3501008"/>
            <a:ext cx="6477000" cy="2366392"/>
          </a:xfrm>
        </p:spPr>
        <p:txBody>
          <a:bodyPr>
            <a:normAutofit/>
          </a:bodyPr>
          <a:lstStyle/>
          <a:p>
            <a:r>
              <a:rPr lang="pt-BR" dirty="0"/>
              <a:t>Tabelas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Prof. Marcelo de Oliveira Rosa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Tabelas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Como organizar os valores observados?</a:t>
            </a:r>
          </a:p>
          <a:p>
            <a:pPr lvl="1"/>
            <a:r>
              <a:rPr lang="pt-BR" dirty="0"/>
              <a:t>Tabela de contingência</a:t>
            </a:r>
          </a:p>
          <a:p>
            <a:pPr lvl="2"/>
            <a:r>
              <a:rPr lang="pt-BR" dirty="0"/>
              <a:t>Distribuição de frequências conjunta de </a:t>
            </a:r>
            <a:r>
              <a:rPr lang="pt-BR" dirty="0" err="1"/>
              <a:t>X</a:t>
            </a:r>
            <a:r>
              <a:rPr lang="pt-BR" dirty="0"/>
              <a:t> e </a:t>
            </a:r>
            <a:r>
              <a:rPr lang="pt-BR" dirty="0" err="1"/>
              <a:t>Y</a:t>
            </a:r>
            <a:r>
              <a:rPr lang="pt-BR" dirty="0"/>
              <a:t> ☞ </a:t>
            </a:r>
            <a:r>
              <a:rPr lang="pt-BR" dirty="0" err="1"/>
              <a:t>n</a:t>
            </a:r>
            <a:r>
              <a:rPr lang="pt-BR" baseline="-25000" dirty="0" err="1"/>
              <a:t>i,j</a:t>
            </a:r>
            <a:endParaRPr lang="pt-BR" baseline="-25000" dirty="0"/>
          </a:p>
          <a:p>
            <a:pPr lvl="2"/>
            <a:r>
              <a:rPr lang="pt-BR" dirty="0"/>
              <a:t>Distribuição de frequências marginal</a:t>
            </a:r>
          </a:p>
          <a:p>
            <a:pPr lvl="3"/>
            <a:r>
              <a:rPr lang="pt-BR" dirty="0"/>
              <a:t>de </a:t>
            </a:r>
            <a:r>
              <a:rPr lang="pt-BR" dirty="0" err="1"/>
              <a:t>X</a:t>
            </a:r>
            <a:r>
              <a:rPr lang="pt-BR" dirty="0"/>
              <a:t> ☞ </a:t>
            </a:r>
            <a:r>
              <a:rPr lang="pt-BR" dirty="0" err="1"/>
              <a:t>n</a:t>
            </a:r>
            <a:r>
              <a:rPr lang="pt-BR" baseline="-25000" dirty="0" err="1"/>
              <a:t>i</a:t>
            </a:r>
            <a:r>
              <a:rPr lang="pt-BR" baseline="-25000" dirty="0"/>
              <a:t>,+</a:t>
            </a:r>
          </a:p>
          <a:p>
            <a:pPr lvl="3"/>
            <a:r>
              <a:rPr lang="pt-BR" dirty="0"/>
              <a:t>de </a:t>
            </a:r>
            <a:r>
              <a:rPr lang="pt-BR" dirty="0" err="1"/>
              <a:t>Y</a:t>
            </a:r>
            <a:r>
              <a:rPr lang="pt-BR" dirty="0"/>
              <a:t> ☞ </a:t>
            </a:r>
            <a:r>
              <a:rPr lang="pt-BR" dirty="0" err="1"/>
              <a:t>n</a:t>
            </a:r>
            <a:r>
              <a:rPr lang="pt-BR" baseline="-25000" dirty="0"/>
              <a:t>+,</a:t>
            </a:r>
            <a:r>
              <a:rPr lang="pt-BR" baseline="-25000" dirty="0" err="1"/>
              <a:t>j</a:t>
            </a:r>
            <a:endParaRPr lang="pt-BR" baseline="-25000" dirty="0"/>
          </a:p>
          <a:p>
            <a:pPr lvl="2"/>
            <a:r>
              <a:rPr lang="pt-BR" dirty="0"/>
              <a:t>Distribuição de frequências condicional</a:t>
            </a:r>
          </a:p>
          <a:p>
            <a:pPr lvl="3"/>
            <a:r>
              <a:rPr lang="pt-BR" dirty="0"/>
              <a:t>de </a:t>
            </a:r>
            <a:r>
              <a:rPr lang="pt-BR" dirty="0" err="1"/>
              <a:t>X</a:t>
            </a:r>
            <a:r>
              <a:rPr lang="pt-BR" dirty="0"/>
              <a:t> ☞ </a:t>
            </a:r>
            <a:r>
              <a:rPr lang="pt-BR" dirty="0" err="1"/>
              <a:t>n</a:t>
            </a:r>
            <a:r>
              <a:rPr lang="pt-BR" baseline="-25000" dirty="0" err="1"/>
              <a:t>i,j</a:t>
            </a:r>
            <a:r>
              <a:rPr lang="pt-BR" dirty="0"/>
              <a:t>/</a:t>
            </a:r>
            <a:r>
              <a:rPr lang="pt-BR" dirty="0" err="1"/>
              <a:t>n</a:t>
            </a:r>
            <a:r>
              <a:rPr lang="pt-BR" baseline="-25000" dirty="0" err="1"/>
              <a:t>i</a:t>
            </a:r>
            <a:r>
              <a:rPr lang="pt-BR" baseline="-25000" dirty="0"/>
              <a:t>,+</a:t>
            </a:r>
            <a:r>
              <a:rPr lang="pt-BR" dirty="0"/>
              <a:t> dado </a:t>
            </a:r>
            <a:r>
              <a:rPr lang="pt-BR" dirty="0" err="1"/>
              <a:t>Y</a:t>
            </a:r>
            <a:r>
              <a:rPr lang="pt-BR" dirty="0"/>
              <a:t> = </a:t>
            </a:r>
            <a:r>
              <a:rPr lang="pt-BR" dirty="0" err="1"/>
              <a:t>y</a:t>
            </a:r>
            <a:r>
              <a:rPr lang="pt-BR" baseline="-25000" dirty="0" err="1"/>
              <a:t>j</a:t>
            </a:r>
            <a:endParaRPr lang="pt-BR" baseline="-25000" dirty="0"/>
          </a:p>
          <a:p>
            <a:pPr lvl="3"/>
            <a:r>
              <a:rPr lang="pt-BR" dirty="0"/>
              <a:t>de </a:t>
            </a:r>
            <a:r>
              <a:rPr lang="pt-BR" dirty="0" err="1"/>
              <a:t>Y</a:t>
            </a:r>
            <a:r>
              <a:rPr lang="pt-BR" dirty="0"/>
              <a:t> ☞ </a:t>
            </a:r>
            <a:r>
              <a:rPr lang="pt-BR" dirty="0" err="1"/>
              <a:t>n</a:t>
            </a:r>
            <a:r>
              <a:rPr lang="pt-BR" baseline="-25000" dirty="0" err="1"/>
              <a:t>i,j</a:t>
            </a:r>
            <a:r>
              <a:rPr lang="pt-BR" dirty="0"/>
              <a:t>/</a:t>
            </a:r>
            <a:r>
              <a:rPr lang="pt-BR" dirty="0" err="1"/>
              <a:t>n</a:t>
            </a:r>
            <a:r>
              <a:rPr lang="pt-BR" baseline="-25000" dirty="0"/>
              <a:t>+,</a:t>
            </a:r>
            <a:r>
              <a:rPr lang="pt-BR" baseline="-25000" dirty="0" err="1"/>
              <a:t>j</a:t>
            </a:r>
            <a:r>
              <a:rPr lang="pt-BR" dirty="0"/>
              <a:t> dado </a:t>
            </a:r>
            <a:r>
              <a:rPr lang="pt-BR" dirty="0" err="1"/>
              <a:t>X</a:t>
            </a:r>
            <a:r>
              <a:rPr lang="pt-BR" dirty="0"/>
              <a:t> = x</a:t>
            </a:r>
            <a:r>
              <a:rPr lang="pt-BR" baseline="-25000" dirty="0"/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41070807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Tabelas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Como organizar os valores observados?</a:t>
            </a:r>
          </a:p>
          <a:p>
            <a:pPr lvl="1"/>
            <a:r>
              <a:rPr lang="pt-BR" dirty="0"/>
              <a:t>Tabela de contingência</a:t>
            </a:r>
          </a:p>
          <a:p>
            <a:pPr lvl="2"/>
            <a:r>
              <a:rPr lang="pt-BR" dirty="0"/>
              <a:t>Distribuição de </a:t>
            </a:r>
            <a:r>
              <a:rPr lang="pt-BR" dirty="0" err="1"/>
              <a:t>freqs</a:t>
            </a:r>
            <a:r>
              <a:rPr lang="pt-BR" dirty="0"/>
              <a:t>. relativas conjunta de </a:t>
            </a:r>
            <a:r>
              <a:rPr lang="pt-BR" dirty="0" err="1"/>
              <a:t>X</a:t>
            </a:r>
            <a:r>
              <a:rPr lang="pt-BR" dirty="0"/>
              <a:t> e </a:t>
            </a:r>
            <a:r>
              <a:rPr lang="pt-BR" dirty="0" err="1"/>
              <a:t>Y</a:t>
            </a:r>
            <a:r>
              <a:rPr lang="pt-BR" dirty="0"/>
              <a:t> ☞ </a:t>
            </a:r>
            <a:r>
              <a:rPr lang="pt-BR" dirty="0" err="1"/>
              <a:t>f</a:t>
            </a:r>
            <a:r>
              <a:rPr lang="pt-BR" baseline="-25000" dirty="0" err="1"/>
              <a:t>i,j</a:t>
            </a:r>
            <a:endParaRPr lang="pt-BR" baseline="-25000" dirty="0"/>
          </a:p>
          <a:p>
            <a:pPr lvl="2"/>
            <a:r>
              <a:rPr lang="pt-BR" dirty="0"/>
              <a:t>Distribuição de </a:t>
            </a:r>
            <a:r>
              <a:rPr lang="pt-BR" dirty="0" err="1"/>
              <a:t>freqs</a:t>
            </a:r>
            <a:r>
              <a:rPr lang="pt-BR" dirty="0"/>
              <a:t>. relativas marginal</a:t>
            </a:r>
          </a:p>
          <a:p>
            <a:pPr lvl="3"/>
            <a:r>
              <a:rPr lang="pt-BR" dirty="0"/>
              <a:t>de </a:t>
            </a:r>
            <a:r>
              <a:rPr lang="pt-BR" dirty="0" err="1"/>
              <a:t>X</a:t>
            </a:r>
            <a:r>
              <a:rPr lang="pt-BR" dirty="0"/>
              <a:t> ☞ </a:t>
            </a:r>
            <a:r>
              <a:rPr lang="pt-BR" dirty="0" err="1"/>
              <a:t>f</a:t>
            </a:r>
            <a:r>
              <a:rPr lang="pt-BR" baseline="-25000" dirty="0" err="1"/>
              <a:t>i</a:t>
            </a:r>
            <a:r>
              <a:rPr lang="pt-BR" baseline="-25000" dirty="0"/>
              <a:t>,+</a:t>
            </a:r>
          </a:p>
          <a:p>
            <a:pPr lvl="3"/>
            <a:r>
              <a:rPr lang="pt-BR" dirty="0"/>
              <a:t>de </a:t>
            </a:r>
            <a:r>
              <a:rPr lang="pt-BR" dirty="0" err="1"/>
              <a:t>Y</a:t>
            </a:r>
            <a:r>
              <a:rPr lang="pt-BR" dirty="0"/>
              <a:t> ☞ </a:t>
            </a:r>
            <a:r>
              <a:rPr lang="pt-BR" dirty="0" err="1"/>
              <a:t>f</a:t>
            </a:r>
            <a:r>
              <a:rPr lang="pt-BR" baseline="-25000" dirty="0"/>
              <a:t>+,</a:t>
            </a:r>
            <a:r>
              <a:rPr lang="pt-BR" baseline="-25000" dirty="0" err="1"/>
              <a:t>j</a:t>
            </a:r>
            <a:endParaRPr lang="pt-BR" baseline="-25000" dirty="0"/>
          </a:p>
          <a:p>
            <a:pPr lvl="2"/>
            <a:r>
              <a:rPr lang="pt-BR" dirty="0"/>
              <a:t>Distribuição de </a:t>
            </a:r>
            <a:r>
              <a:rPr lang="pt-BR" dirty="0" err="1"/>
              <a:t>freqs</a:t>
            </a:r>
            <a:r>
              <a:rPr lang="pt-BR" dirty="0"/>
              <a:t>. relativas condicional</a:t>
            </a:r>
          </a:p>
          <a:p>
            <a:pPr lvl="3"/>
            <a:r>
              <a:rPr lang="pt-BR" dirty="0"/>
              <a:t>de </a:t>
            </a:r>
            <a:r>
              <a:rPr lang="pt-BR" dirty="0" err="1"/>
              <a:t>X</a:t>
            </a:r>
            <a:r>
              <a:rPr lang="pt-BR" dirty="0"/>
              <a:t> ☞ </a:t>
            </a:r>
            <a:r>
              <a:rPr lang="pt-BR" dirty="0" err="1"/>
              <a:t>f</a:t>
            </a:r>
            <a:r>
              <a:rPr lang="pt-BR" baseline="-25000" dirty="0" err="1"/>
              <a:t>i,j</a:t>
            </a:r>
            <a:r>
              <a:rPr lang="pt-BR" dirty="0"/>
              <a:t>/</a:t>
            </a:r>
            <a:r>
              <a:rPr lang="pt-BR" dirty="0" err="1"/>
              <a:t>f</a:t>
            </a:r>
            <a:r>
              <a:rPr lang="pt-BR" baseline="-25000" dirty="0" err="1"/>
              <a:t>i</a:t>
            </a:r>
            <a:r>
              <a:rPr lang="pt-BR" baseline="-25000" dirty="0"/>
              <a:t>,+</a:t>
            </a:r>
            <a:r>
              <a:rPr lang="pt-BR" dirty="0"/>
              <a:t> dado </a:t>
            </a:r>
            <a:r>
              <a:rPr lang="pt-BR" dirty="0" err="1"/>
              <a:t>Y</a:t>
            </a:r>
            <a:r>
              <a:rPr lang="pt-BR" dirty="0"/>
              <a:t> = </a:t>
            </a:r>
            <a:r>
              <a:rPr lang="pt-BR" dirty="0" err="1"/>
              <a:t>y</a:t>
            </a:r>
            <a:r>
              <a:rPr lang="pt-BR" baseline="-25000" dirty="0" err="1"/>
              <a:t>j</a:t>
            </a:r>
            <a:endParaRPr lang="pt-BR" baseline="-25000" dirty="0"/>
          </a:p>
          <a:p>
            <a:pPr lvl="3"/>
            <a:r>
              <a:rPr lang="pt-BR" dirty="0"/>
              <a:t>de </a:t>
            </a:r>
            <a:r>
              <a:rPr lang="pt-BR" dirty="0" err="1"/>
              <a:t>Y</a:t>
            </a:r>
            <a:r>
              <a:rPr lang="pt-BR" dirty="0"/>
              <a:t> ☞ </a:t>
            </a:r>
            <a:r>
              <a:rPr lang="pt-BR" dirty="0" err="1"/>
              <a:t>f</a:t>
            </a:r>
            <a:r>
              <a:rPr lang="pt-BR" baseline="-25000" dirty="0" err="1"/>
              <a:t>i,j</a:t>
            </a:r>
            <a:r>
              <a:rPr lang="pt-BR" dirty="0"/>
              <a:t>/</a:t>
            </a:r>
            <a:r>
              <a:rPr lang="pt-BR" dirty="0" err="1"/>
              <a:t>f</a:t>
            </a:r>
            <a:r>
              <a:rPr lang="pt-BR" baseline="-25000" dirty="0"/>
              <a:t>+,</a:t>
            </a:r>
            <a:r>
              <a:rPr lang="pt-BR" baseline="-25000" dirty="0" err="1"/>
              <a:t>j</a:t>
            </a:r>
            <a:r>
              <a:rPr lang="pt-BR" dirty="0"/>
              <a:t> dado </a:t>
            </a:r>
            <a:r>
              <a:rPr lang="pt-BR" dirty="0" err="1"/>
              <a:t>X</a:t>
            </a:r>
            <a:r>
              <a:rPr lang="pt-BR" dirty="0"/>
              <a:t> = x</a:t>
            </a:r>
            <a:r>
              <a:rPr lang="pt-BR" baseline="-25000" dirty="0"/>
              <a:t>i</a:t>
            </a:r>
          </a:p>
          <a:p>
            <a:pPr lvl="4"/>
            <a:r>
              <a:rPr lang="pt-BR" i="1" dirty="0"/>
              <a:t>Já sei algo de antemão, que influencia o futuro!</a:t>
            </a:r>
          </a:p>
        </p:txBody>
      </p:sp>
    </p:spTree>
    <p:extLst>
      <p:ext uri="{BB962C8B-B14F-4D97-AF65-F5344CB8AC3E}">
        <p14:creationId xmlns:p14="http://schemas.microsoft.com/office/powerpoint/2010/main" val="3857431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Tabelas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Como organizar os valores observados?</a:t>
            </a:r>
          </a:p>
          <a:p>
            <a:pPr lvl="1"/>
            <a:r>
              <a:rPr lang="pt-BR" dirty="0"/>
              <a:t>Tabela de contingência</a:t>
            </a:r>
          </a:p>
          <a:p>
            <a:pPr lvl="2"/>
            <a:r>
              <a:rPr lang="pt-BR" i="1" dirty="0"/>
              <a:t>Exemplo</a:t>
            </a:r>
          </a:p>
          <a:p>
            <a:pPr lvl="3"/>
            <a:r>
              <a:rPr lang="pt-BR" i="1" dirty="0">
                <a:cs typeface="Courier New" panose="02070309020205020404" pitchFamily="49" charset="0"/>
              </a:rPr>
              <a:t>Qual a relação entre os resultados dos jogos e a temperatura durante as partidas?</a:t>
            </a:r>
            <a:endParaRPr lang="pt-BR" i="1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3A7C2B8A-CB9B-9242-A8C7-5DD2BDF651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4030812"/>
              </p:ext>
            </p:extLst>
          </p:nvPr>
        </p:nvGraphicFramePr>
        <p:xfrm>
          <a:off x="1728020" y="4012272"/>
          <a:ext cx="5724300" cy="2225040"/>
        </p:xfrm>
        <a:graphic>
          <a:graphicData uri="http://schemas.openxmlformats.org/drawingml/2006/table">
            <a:tbl>
              <a:tblPr lastRow="1" lastCol="1" bandRow="1">
                <a:tableStyleId>{073A0DAA-6AF3-43AB-8588-CEC1D06C72B9}</a:tableStyleId>
              </a:tblPr>
              <a:tblGrid>
                <a:gridCol w="900100">
                  <a:extLst>
                    <a:ext uri="{9D8B030D-6E8A-4147-A177-3AD203B41FA5}">
                      <a16:colId xmlns:a16="http://schemas.microsoft.com/office/drawing/2014/main" val="3731064128"/>
                    </a:ext>
                  </a:extLst>
                </a:gridCol>
                <a:gridCol w="900100">
                  <a:extLst>
                    <a:ext uri="{9D8B030D-6E8A-4147-A177-3AD203B41FA5}">
                      <a16:colId xmlns:a16="http://schemas.microsoft.com/office/drawing/2014/main" val="359885887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1264006177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1727099853"/>
                    </a:ext>
                  </a:extLst>
                </a:gridCol>
                <a:gridCol w="936000">
                  <a:extLst>
                    <a:ext uri="{9D8B030D-6E8A-4147-A177-3AD203B41FA5}">
                      <a16:colId xmlns:a16="http://schemas.microsoft.com/office/drawing/2014/main" val="2797575927"/>
                    </a:ext>
                  </a:extLst>
                </a:gridCol>
                <a:gridCol w="900100">
                  <a:extLst>
                    <a:ext uri="{9D8B030D-6E8A-4147-A177-3AD203B41FA5}">
                      <a16:colId xmlns:a16="http://schemas.microsoft.com/office/drawing/2014/main" val="33302603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Temperatura das partidas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953216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&lt; 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[25,28[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≥ 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87636773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Resultado dos Jogos</a:t>
                      </a:r>
                    </a:p>
                  </a:txBody>
                  <a:tcPr vert="vert27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</a:t>
                      </a:r>
                      <a:endParaRPr lang="pt-BR" sz="1600" b="1" i="0" baseline="-25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5823587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09703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V</a:t>
                      </a:r>
                      <a:endParaRPr lang="pt-BR" sz="1600" b="1" i="0" baseline="-25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4965353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1727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01979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Tabelas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Como organizar os valores observados?</a:t>
            </a:r>
          </a:p>
          <a:p>
            <a:pPr lvl="1"/>
            <a:r>
              <a:rPr lang="pt-BR" dirty="0"/>
              <a:t>Tabela de contingência</a:t>
            </a:r>
          </a:p>
          <a:p>
            <a:pPr lvl="2"/>
            <a:r>
              <a:rPr lang="pt-BR" i="1" dirty="0"/>
              <a:t>Exemplo</a:t>
            </a:r>
          </a:p>
          <a:p>
            <a:pPr lvl="3"/>
            <a:r>
              <a:rPr lang="pt-BR" i="1" dirty="0">
                <a:cs typeface="Courier New" panose="02070309020205020404" pitchFamily="49" charset="0"/>
              </a:rPr>
              <a:t>Qual a relação entre os resultados dos jogos e a temperatura durante as partidas?</a:t>
            </a:r>
          </a:p>
          <a:p>
            <a:pPr lvl="3"/>
            <a:endParaRPr lang="pt-BR" i="1" dirty="0">
              <a:cs typeface="Courier New" panose="02070309020205020404" pitchFamily="49" charset="0"/>
            </a:endParaRPr>
          </a:p>
          <a:p>
            <a:pPr marL="1143000" lvl="3" indent="0">
              <a:buNone/>
            </a:pP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tb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&lt;- table(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timao$jogos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cut(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timao$temperatura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breaks = c(-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Inf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25, 28,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Inf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include.lowest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T, right = F))</a:t>
            </a:r>
          </a:p>
          <a:p>
            <a:pPr marL="1143000" lvl="3" indent="0">
              <a:buNone/>
            </a:pP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tb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143000" lvl="3" indent="0">
              <a:buNone/>
            </a:pP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addmargins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tb</a:t>
            </a:r>
            <a:r>
              <a:rPr lang="en-US" sz="1400" b="1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143000" lvl="3" indent="0">
              <a:buNone/>
            </a:pP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prop.table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tb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1143000" lvl="3" indent="0">
              <a:buNone/>
            </a:pP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addmargins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prop.table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tb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</p:txBody>
      </p:sp>
    </p:spTree>
    <p:extLst>
      <p:ext uri="{BB962C8B-B14F-4D97-AF65-F5344CB8AC3E}">
        <p14:creationId xmlns:p14="http://schemas.microsoft.com/office/powerpoint/2010/main" val="7843880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Tabelas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pt-BR" dirty="0"/>
                  <a:t>Como organizar os valores observados?</a:t>
                </a:r>
              </a:p>
              <a:p>
                <a:pPr lvl="1"/>
                <a:r>
                  <a:rPr lang="pt-BR" dirty="0"/>
                  <a:t>Tabela de contingência</a:t>
                </a:r>
              </a:p>
              <a:p>
                <a:pPr lvl="2"/>
                <a:r>
                  <a:rPr lang="pt-BR" dirty="0"/>
                  <a:t>Teste de independência</a:t>
                </a:r>
              </a:p>
              <a:p>
                <a:pPr lvl="3"/>
                <a:r>
                  <a:rPr lang="pt-BR" dirty="0"/>
                  <a:t>Independência = variação de </a:t>
                </a:r>
                <a:r>
                  <a:rPr lang="pt-BR" dirty="0" err="1"/>
                  <a:t>X</a:t>
                </a:r>
                <a:r>
                  <a:rPr lang="pt-BR" dirty="0"/>
                  <a:t> não afeta variação de </a:t>
                </a:r>
                <a:r>
                  <a:rPr lang="pt-BR" dirty="0" err="1"/>
                  <a:t>Y</a:t>
                </a:r>
                <a:endParaRPr lang="pt-BR" dirty="0"/>
              </a:p>
              <a:p>
                <a:pPr lvl="3"/>
                <a:r>
                  <a:rPr lang="pt-BR" dirty="0"/>
                  <a:t>Um jeito de obter o valor esperado</a:t>
                </a:r>
              </a:p>
              <a:p>
                <a:pPr lvl="4"/>
                <a:r>
                  <a:rPr lang="pt-BR" dirty="0"/>
                  <a:t>Frequência relativa conjunta = produto das frequências relativas marginais</a:t>
                </a:r>
              </a:p>
              <a:p>
                <a:pPr lvl="4"/>
                <a:endParaRPr lang="pt-BR" dirty="0"/>
              </a:p>
              <a:p>
                <a:pPr lvl="4"/>
                <a14:m>
                  <m:oMath xmlns:m="http://schemas.openxmlformats.org/officeDocument/2006/math">
                    <m:sSub>
                      <m:sSubPr>
                        <m:ctrlPr>
                          <a:rPr lang="pt-B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pt-BR" b="0" i="0" smtClean="0">
                            <a:latin typeface="Cambria Math" panose="02040503050406030204" pitchFamily="18" charset="0"/>
                          </a:rPr>
                          <m:t>f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pt-BR" b="0" i="0" smtClean="0"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lang="pt-BR" b="0" i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pt-BR" b="0" i="0" smtClean="0">
                            <a:latin typeface="Cambria Math" panose="02040503050406030204" pitchFamily="18" charset="0"/>
                          </a:rPr>
                          <m:t>j</m:t>
                        </m:r>
                      </m:sub>
                    </m:sSub>
                    <m:r>
                      <a:rPr lang="pt-BR" b="0" i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pt-B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pt-BR" b="0" i="0" smtClean="0">
                            <a:latin typeface="Cambria Math" panose="02040503050406030204" pitchFamily="18" charset="0"/>
                          </a:rPr>
                          <m:t>f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pt-BR" b="0" i="0" smtClean="0"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lang="pt-BR" b="0" i="0" smtClean="0">
                            <a:latin typeface="Cambria Math" panose="02040503050406030204" pitchFamily="18" charset="0"/>
                          </a:rPr>
                          <m:t>+</m:t>
                        </m:r>
                      </m:sub>
                    </m:sSub>
                    <m:r>
                      <a:rPr lang="pt-BR" i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b>
                      <m:sSubPr>
                        <m:ctrlPr>
                          <a:rPr lang="pt-B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pt-BR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f</m:t>
                        </m:r>
                      </m:e>
                      <m:sub>
                        <m:r>
                          <a:rPr lang="pt-BR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pt-BR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j</m:t>
                        </m:r>
                      </m:sub>
                    </m:sSub>
                  </m:oMath>
                </a14:m>
                <a:r>
                  <a:rPr lang="pt-BR" dirty="0"/>
                  <a:t> e</a:t>
                </a:r>
              </a:p>
              <a:p>
                <a:pPr lvl="4"/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pt-BR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sty m:val="p"/>
                              </m:rPr>
                              <a:rPr lang="pt-BR" b="0" i="0" smtClean="0"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</m:acc>
                      </m:e>
                      <m:sub>
                        <m:r>
                          <m:rPr>
                            <m:sty m:val="p"/>
                          </m:rPr>
                          <a:rPr lang="pt-BR" i="0"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lang="pt-BR" i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pt-BR" i="0">
                            <a:latin typeface="Cambria Math" panose="02040503050406030204" pitchFamily="18" charset="0"/>
                          </a:rPr>
                          <m:t>j</m:t>
                        </m:r>
                      </m:sub>
                    </m:sSub>
                    <m:r>
                      <a:rPr lang="pt-BR" i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pt-BR" b="0" i="0" smtClean="0">
                        <a:latin typeface="Cambria Math" panose="02040503050406030204" pitchFamily="18" charset="0"/>
                      </a:rPr>
                      <m:t>n</m:t>
                    </m:r>
                    <m:r>
                      <a:rPr lang="pt-BR" i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pt-BR" i="0">
                            <a:latin typeface="Cambria Math" panose="02040503050406030204" pitchFamily="18" charset="0"/>
                          </a:rPr>
                          <m:t>f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pt-BR" i="0"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lang="pt-BR" i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pt-BR" i="0">
                            <a:latin typeface="Cambria Math" panose="02040503050406030204" pitchFamily="18" charset="0"/>
                          </a:rPr>
                          <m:t>j</m:t>
                        </m:r>
                      </m:sub>
                    </m:sSub>
                    <m:r>
                      <a:rPr lang="pt-BR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pt-BR" b="0" i="0" smtClean="0">
                        <a:latin typeface="Cambria Math" panose="02040503050406030204" pitchFamily="18" charset="0"/>
                      </a:rPr>
                      <m:t>n</m:t>
                    </m:r>
                    <m:r>
                      <a:rPr lang="pt-BR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pt-B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pt-BR" b="0" i="0" smtClean="0"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pt-BR" i="0">
                                <a:latin typeface="Cambria Math" panose="02040503050406030204" pitchFamily="18" charset="0"/>
                              </a:rPr>
                              <m:t>i</m:t>
                            </m:r>
                            <m:r>
                              <a:rPr lang="pt-BR" i="0">
                                <a:latin typeface="Cambria Math" panose="02040503050406030204" pitchFamily="18" charset="0"/>
                              </a:rPr>
                              <m:t>+</m:t>
                            </m:r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pt-BR" b="0" i="0" smtClean="0">
                            <a:latin typeface="Cambria Math" panose="02040503050406030204" pitchFamily="18" charset="0"/>
                          </a:rPr>
                          <m:t>n</m:t>
                        </m:r>
                      </m:den>
                    </m:f>
                    <m:r>
                      <a:rPr lang="pt-BR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pt-B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pt-BR" b="0" i="0" smtClean="0"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b>
                            <m:r>
                              <a:rPr lang="pt-BR" i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m:rPr>
                                <m:sty m:val="p"/>
                              </m:rPr>
                              <a:rPr lang="pt-BR" b="0" i="0" smtClean="0">
                                <a:latin typeface="Cambria Math" panose="02040503050406030204" pitchFamily="18" charset="0"/>
                              </a:rPr>
                              <m:t>j</m:t>
                            </m:r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pt-BR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n</m:t>
                        </m:r>
                      </m:den>
                    </m:f>
                    <m:r>
                      <a:rPr lang="pt-BR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t-B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pt-BR" i="0"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pt-BR" i="0">
                                <a:latin typeface="Cambria Math" panose="02040503050406030204" pitchFamily="18" charset="0"/>
                              </a:rPr>
                              <m:t>i</m:t>
                            </m:r>
                            <m:r>
                              <a:rPr lang="pt-BR" i="0">
                                <a:latin typeface="Cambria Math" panose="02040503050406030204" pitchFamily="18" charset="0"/>
                              </a:rPr>
                              <m:t>+</m:t>
                            </m:r>
                          </m:sub>
                        </m:sSub>
                        <m:r>
                          <a:rPr lang="pt-BR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sSub>
                          <m:sSubPr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pt-BR" i="0"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b>
                            <m:r>
                              <a:rPr lang="pt-BR" i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m:rPr>
                                <m:sty m:val="p"/>
                              </m:rPr>
                              <a:rPr lang="pt-BR" i="0">
                                <a:latin typeface="Cambria Math" panose="02040503050406030204" pitchFamily="18" charset="0"/>
                              </a:rPr>
                              <m:t>j</m:t>
                            </m:r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pt-BR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n</m:t>
                        </m:r>
                      </m:den>
                    </m:f>
                  </m:oMath>
                </a14:m>
                <a:endParaRPr lang="pt-BR" dirty="0"/>
              </a:p>
              <a:p>
                <a:pPr lvl="4"/>
                <a:endParaRPr lang="pt-BR" dirty="0"/>
              </a:p>
              <a:p>
                <a:pPr lvl="3"/>
                <a:r>
                  <a:rPr lang="pt-BR" dirty="0"/>
                  <a:t>Em </a:t>
                </a:r>
                <a:r>
                  <a:rPr lang="pt-BR" dirty="0" err="1"/>
                  <a:t>R</a:t>
                </a:r>
                <a:r>
                  <a:rPr lang="pt-BR" dirty="0"/>
                  <a:t>: </a:t>
                </a:r>
                <a:r>
                  <a:rPr lang="pt-BR" b="1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chisq.test</a:t>
                </a:r>
                <a:r>
                  <a:rPr lang="pt-BR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()$</a:t>
                </a:r>
                <a:r>
                  <a:rPr lang="pt-BR" b="1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expected</a:t>
                </a:r>
                <a:endParaRPr lang="pt-BR" b="1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3"/>
                <a:stretch>
                  <a:fillRect l="-467" t="-1326" b="-796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8151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Tabelas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Como organizar os valores observados?</a:t>
            </a:r>
          </a:p>
          <a:p>
            <a:pPr lvl="1"/>
            <a:r>
              <a:rPr lang="pt-BR" dirty="0"/>
              <a:t>Tabela de contingência</a:t>
            </a:r>
          </a:p>
          <a:p>
            <a:pPr lvl="2"/>
            <a:r>
              <a:rPr lang="pt-BR" i="1" dirty="0"/>
              <a:t>Exemplo</a:t>
            </a:r>
          </a:p>
          <a:p>
            <a:pPr lvl="3"/>
            <a:r>
              <a:rPr lang="pt-BR" i="1" dirty="0">
                <a:cs typeface="Courier New" panose="02070309020205020404" pitchFamily="49" charset="0"/>
              </a:rPr>
              <a:t>Qual a relação entre os resultados dos jogos e a temperatura durante as partidas?</a:t>
            </a:r>
            <a:endParaRPr lang="pt-BR" i="1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3A7C2B8A-CB9B-9242-A8C7-5DD2BDF651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7437490"/>
              </p:ext>
            </p:extLst>
          </p:nvPr>
        </p:nvGraphicFramePr>
        <p:xfrm>
          <a:off x="971600" y="4012272"/>
          <a:ext cx="7344815" cy="2225040"/>
        </p:xfrm>
        <a:graphic>
          <a:graphicData uri="http://schemas.openxmlformats.org/drawingml/2006/table">
            <a:tbl>
              <a:tblPr lastRow="1" lastCol="1" bandRow="1">
                <a:tableStyleId>{073A0DAA-6AF3-43AB-8588-CEC1D06C72B9}</a:tableStyleId>
              </a:tblPr>
              <a:tblGrid>
                <a:gridCol w="1154913">
                  <a:extLst>
                    <a:ext uri="{9D8B030D-6E8A-4147-A177-3AD203B41FA5}">
                      <a16:colId xmlns:a16="http://schemas.microsoft.com/office/drawing/2014/main" val="3731064128"/>
                    </a:ext>
                  </a:extLst>
                </a:gridCol>
                <a:gridCol w="1154913">
                  <a:extLst>
                    <a:ext uri="{9D8B030D-6E8A-4147-A177-3AD203B41FA5}">
                      <a16:colId xmlns:a16="http://schemas.microsoft.com/office/drawing/2014/main" val="359885887"/>
                    </a:ext>
                  </a:extLst>
                </a:gridCol>
                <a:gridCol w="1339550">
                  <a:extLst>
                    <a:ext uri="{9D8B030D-6E8A-4147-A177-3AD203B41FA5}">
                      <a16:colId xmlns:a16="http://schemas.microsoft.com/office/drawing/2014/main" val="1264006177"/>
                    </a:ext>
                  </a:extLst>
                </a:gridCol>
                <a:gridCol w="1339550">
                  <a:extLst>
                    <a:ext uri="{9D8B030D-6E8A-4147-A177-3AD203B41FA5}">
                      <a16:colId xmlns:a16="http://schemas.microsoft.com/office/drawing/2014/main" val="1727099853"/>
                    </a:ext>
                  </a:extLst>
                </a:gridCol>
                <a:gridCol w="1200976">
                  <a:extLst>
                    <a:ext uri="{9D8B030D-6E8A-4147-A177-3AD203B41FA5}">
                      <a16:colId xmlns:a16="http://schemas.microsoft.com/office/drawing/2014/main" val="2797575927"/>
                    </a:ext>
                  </a:extLst>
                </a:gridCol>
                <a:gridCol w="1154913">
                  <a:extLst>
                    <a:ext uri="{9D8B030D-6E8A-4147-A177-3AD203B41FA5}">
                      <a16:colId xmlns:a16="http://schemas.microsoft.com/office/drawing/2014/main" val="33302603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Temperatura das partidas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953216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&lt; 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[25,28[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≥ 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87636773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Resultado dos Jogos</a:t>
                      </a:r>
                    </a:p>
                  </a:txBody>
                  <a:tcPr vert="vert27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</a:t>
                      </a:r>
                      <a:endParaRPr lang="pt-BR" sz="1600" b="1" i="0" baseline="-25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 </a:t>
                      </a:r>
                      <a:r>
                        <a:rPr lang="pt-BR" sz="1600" b="1" i="0" baseline="0" dirty="0">
                          <a:solidFill>
                            <a:srgbClr val="7030A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(0,83)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 </a:t>
                      </a:r>
                      <a:r>
                        <a:rPr lang="pt-BR" sz="1600" b="1" i="0" baseline="0" dirty="0">
                          <a:solidFill>
                            <a:srgbClr val="7030A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(1,00)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 </a:t>
                      </a:r>
                      <a:r>
                        <a:rPr lang="pt-BR" sz="1600" b="1" i="0" baseline="0" dirty="0">
                          <a:solidFill>
                            <a:srgbClr val="7030A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(0,17)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5823587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 </a:t>
                      </a:r>
                      <a:r>
                        <a:rPr lang="pt-BR" sz="1600" b="1" i="0" baseline="0" dirty="0">
                          <a:solidFill>
                            <a:srgbClr val="7030A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(1,25)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 </a:t>
                      </a:r>
                      <a:r>
                        <a:rPr lang="pt-BR" sz="1600" b="1" i="0" baseline="0" dirty="0">
                          <a:solidFill>
                            <a:srgbClr val="7030A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(1,50)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 </a:t>
                      </a:r>
                      <a:r>
                        <a:rPr lang="pt-BR" sz="1600" b="1" i="0" baseline="0" dirty="0">
                          <a:solidFill>
                            <a:srgbClr val="7030A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(0,25)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09703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V</a:t>
                      </a:r>
                      <a:endParaRPr lang="pt-BR" sz="1600" b="1" i="0" baseline="-25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 </a:t>
                      </a:r>
                      <a:r>
                        <a:rPr lang="pt-BR" sz="1600" b="1" i="0" baseline="0" dirty="0">
                          <a:solidFill>
                            <a:srgbClr val="7030A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(2,91)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 </a:t>
                      </a:r>
                      <a:r>
                        <a:rPr lang="pt-BR" sz="1600" b="1" i="0" baseline="0" dirty="0">
                          <a:solidFill>
                            <a:srgbClr val="7030A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(3,50)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 </a:t>
                      </a:r>
                      <a:r>
                        <a:rPr lang="pt-BR" sz="1600" b="1" i="0" baseline="0" dirty="0">
                          <a:solidFill>
                            <a:srgbClr val="7030A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(0,59)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4965353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1727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9157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Tabelas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Como organizar os valores observados?</a:t>
            </a:r>
          </a:p>
          <a:p>
            <a:pPr lvl="1"/>
            <a:r>
              <a:rPr lang="pt-BR" dirty="0"/>
              <a:t>Tabelas</a:t>
            </a:r>
          </a:p>
          <a:p>
            <a:pPr lvl="2"/>
            <a:r>
              <a:rPr lang="pt-BR" dirty="0"/>
              <a:t>Valores observados ⨉ Variáveis</a:t>
            </a:r>
          </a:p>
          <a:p>
            <a:pPr lvl="2"/>
            <a:endParaRPr lang="pt-BR" dirty="0"/>
          </a:p>
          <a:p>
            <a:pPr lvl="2"/>
            <a:endParaRPr lang="pt-BR" dirty="0"/>
          </a:p>
          <a:p>
            <a:pPr lvl="2"/>
            <a:endParaRPr lang="pt-BR" dirty="0"/>
          </a:p>
          <a:p>
            <a:pPr lvl="2"/>
            <a:endParaRPr lang="pt-BR" dirty="0"/>
          </a:p>
          <a:p>
            <a:pPr lvl="2"/>
            <a:endParaRPr lang="pt-BR" dirty="0"/>
          </a:p>
          <a:p>
            <a:pPr lvl="2"/>
            <a:endParaRPr lang="pt-BR" dirty="0"/>
          </a:p>
          <a:p>
            <a:pPr lvl="2"/>
            <a:r>
              <a:rPr lang="pt-BR" dirty="0"/>
              <a:t>Em </a:t>
            </a:r>
            <a:r>
              <a:rPr lang="pt-BR" dirty="0" err="1"/>
              <a:t>R</a:t>
            </a:r>
            <a:r>
              <a:rPr lang="pt-BR" dirty="0"/>
              <a:t>:</a:t>
            </a:r>
          </a:p>
          <a:p>
            <a:pPr lvl="3"/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data.frame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ela 3">
                <a:extLst>
                  <a:ext uri="{FF2B5EF4-FFF2-40B4-BE49-F238E27FC236}">
                    <a16:creationId xmlns:a16="http://schemas.microsoft.com/office/drawing/2014/main" id="{40B8F287-0481-5C42-A806-4740B6BD93D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28364272"/>
                  </p:ext>
                </p:extLst>
              </p:nvPr>
            </p:nvGraphicFramePr>
            <p:xfrm>
              <a:off x="1044001" y="3302992"/>
              <a:ext cx="7055999" cy="18542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861043">
                      <a:extLst>
                        <a:ext uri="{9D8B030D-6E8A-4147-A177-3AD203B41FA5}">
                          <a16:colId xmlns:a16="http://schemas.microsoft.com/office/drawing/2014/main" val="1667919700"/>
                        </a:ext>
                      </a:extLst>
                    </a:gridCol>
                    <a:gridCol w="1298739">
                      <a:extLst>
                        <a:ext uri="{9D8B030D-6E8A-4147-A177-3AD203B41FA5}">
                          <a16:colId xmlns:a16="http://schemas.microsoft.com/office/drawing/2014/main" val="416726101"/>
                        </a:ext>
                      </a:extLst>
                    </a:gridCol>
                    <a:gridCol w="1298739">
                      <a:extLst>
                        <a:ext uri="{9D8B030D-6E8A-4147-A177-3AD203B41FA5}">
                          <a16:colId xmlns:a16="http://schemas.microsoft.com/office/drawing/2014/main" val="2667929218"/>
                        </a:ext>
                      </a:extLst>
                    </a:gridCol>
                    <a:gridCol w="1298739">
                      <a:extLst>
                        <a:ext uri="{9D8B030D-6E8A-4147-A177-3AD203B41FA5}">
                          <a16:colId xmlns:a16="http://schemas.microsoft.com/office/drawing/2014/main" val="1024112622"/>
                        </a:ext>
                      </a:extLst>
                    </a:gridCol>
                    <a:gridCol w="1298739">
                      <a:extLst>
                        <a:ext uri="{9D8B030D-6E8A-4147-A177-3AD203B41FA5}">
                          <a16:colId xmlns:a16="http://schemas.microsoft.com/office/drawing/2014/main" val="3558889004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i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Observações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i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Var</a:t>
                          </a:r>
                          <a:r>
                            <a:rPr lang="pt-BR" b="1" i="0" baseline="-2500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1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i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Var</a:t>
                          </a:r>
                          <a:r>
                            <a:rPr lang="pt-BR" b="1" i="0" baseline="-2500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i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...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i="0" dirty="0" err="1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Var</a:t>
                          </a:r>
                          <a:r>
                            <a:rPr lang="pt-BR" b="1" i="0" baseline="-25000" dirty="0" err="1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l</a:t>
                          </a:r>
                          <a:endParaRPr lang="pt-BR" b="1" i="0" baseline="-25000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02793571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pt-BR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pt-BR" i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ω</m:t>
                                    </m:r>
                                  </m:e>
                                  <m:sub>
                                    <m:r>
                                      <a:rPr lang="pt-BR" b="0" i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pt-BR" i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s</a:t>
                          </a:r>
                          <a:r>
                            <a:rPr lang="pt-BR" b="1" baseline="-2500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1,1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s</a:t>
                          </a:r>
                          <a:r>
                            <a:rPr lang="pt-BR" b="1" baseline="-2500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2,1</a:t>
                          </a:r>
                          <a:endParaRPr lang="pt-BR" b="1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...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s</a:t>
                          </a:r>
                          <a:r>
                            <a:rPr lang="pt-BR" b="1" baseline="-2500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l,1</a:t>
                          </a:r>
                          <a:endParaRPr lang="pt-BR" b="1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8728914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pt-BR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pt-BR" i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ω</m:t>
                                    </m:r>
                                  </m:e>
                                  <m:sub>
                                    <m:r>
                                      <a:rPr lang="pt-BR" b="0" i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pt-BR" i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s</a:t>
                          </a:r>
                          <a:r>
                            <a:rPr lang="pt-BR" b="1" baseline="-2500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1,2</a:t>
                          </a:r>
                          <a:endParaRPr lang="pt-BR" b="1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s</a:t>
                          </a:r>
                          <a:r>
                            <a:rPr lang="pt-BR" b="1" baseline="-2500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2,2</a:t>
                          </a:r>
                          <a:endParaRPr lang="pt-BR" b="1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...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s</a:t>
                          </a:r>
                          <a:r>
                            <a:rPr lang="pt-BR" b="1" baseline="-2500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l,2</a:t>
                          </a:r>
                          <a:endParaRPr lang="pt-BR" b="1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51650438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i="0" dirty="0"/>
                            <a:t>...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...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...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...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...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424076937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pt-BR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pt-BR" i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ω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pt-BR" b="0" i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n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pt-BR" i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s</a:t>
                          </a:r>
                          <a:r>
                            <a:rPr lang="pt-BR" b="1" baseline="-2500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1,n</a:t>
                          </a:r>
                          <a:endParaRPr lang="pt-BR" b="1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s</a:t>
                          </a:r>
                          <a:r>
                            <a:rPr lang="pt-BR" b="1" baseline="-2500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2,n</a:t>
                          </a:r>
                          <a:endParaRPr lang="pt-BR" b="1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...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dirty="0" err="1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s</a:t>
                          </a:r>
                          <a:r>
                            <a:rPr lang="pt-BR" b="1" baseline="-25000" dirty="0" err="1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l,n</a:t>
                          </a:r>
                          <a:endParaRPr lang="pt-BR" b="1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39289006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ela 3">
                <a:extLst>
                  <a:ext uri="{FF2B5EF4-FFF2-40B4-BE49-F238E27FC236}">
                    <a16:creationId xmlns:a16="http://schemas.microsoft.com/office/drawing/2014/main" id="{40B8F287-0481-5C42-A806-4740B6BD93D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28364272"/>
                  </p:ext>
                </p:extLst>
              </p:nvPr>
            </p:nvGraphicFramePr>
            <p:xfrm>
              <a:off x="1044001" y="3302992"/>
              <a:ext cx="7055999" cy="18542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861043">
                      <a:extLst>
                        <a:ext uri="{9D8B030D-6E8A-4147-A177-3AD203B41FA5}">
                          <a16:colId xmlns:a16="http://schemas.microsoft.com/office/drawing/2014/main" val="1667919700"/>
                        </a:ext>
                      </a:extLst>
                    </a:gridCol>
                    <a:gridCol w="1298739">
                      <a:extLst>
                        <a:ext uri="{9D8B030D-6E8A-4147-A177-3AD203B41FA5}">
                          <a16:colId xmlns:a16="http://schemas.microsoft.com/office/drawing/2014/main" val="416726101"/>
                        </a:ext>
                      </a:extLst>
                    </a:gridCol>
                    <a:gridCol w="1298739">
                      <a:extLst>
                        <a:ext uri="{9D8B030D-6E8A-4147-A177-3AD203B41FA5}">
                          <a16:colId xmlns:a16="http://schemas.microsoft.com/office/drawing/2014/main" val="2667929218"/>
                        </a:ext>
                      </a:extLst>
                    </a:gridCol>
                    <a:gridCol w="1298739">
                      <a:extLst>
                        <a:ext uri="{9D8B030D-6E8A-4147-A177-3AD203B41FA5}">
                          <a16:colId xmlns:a16="http://schemas.microsoft.com/office/drawing/2014/main" val="1024112622"/>
                        </a:ext>
                      </a:extLst>
                    </a:gridCol>
                    <a:gridCol w="1298739">
                      <a:extLst>
                        <a:ext uri="{9D8B030D-6E8A-4147-A177-3AD203B41FA5}">
                          <a16:colId xmlns:a16="http://schemas.microsoft.com/office/drawing/2014/main" val="3558889004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i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Observações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i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Var</a:t>
                          </a:r>
                          <a:r>
                            <a:rPr lang="pt-BR" b="1" i="0" baseline="-2500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1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i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Var</a:t>
                          </a:r>
                          <a:r>
                            <a:rPr lang="pt-BR" b="1" i="0" baseline="-2500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i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...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i="0" dirty="0" err="1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Var</a:t>
                          </a:r>
                          <a:r>
                            <a:rPr lang="pt-BR" b="1" i="0" baseline="-25000" dirty="0" err="1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l</a:t>
                          </a:r>
                          <a:endParaRPr lang="pt-BR" b="1" i="0" baseline="-25000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02793571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680" t="-103333" r="-278912" b="-3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s</a:t>
                          </a:r>
                          <a:r>
                            <a:rPr lang="pt-BR" b="1" baseline="-2500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1,1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s</a:t>
                          </a:r>
                          <a:r>
                            <a:rPr lang="pt-BR" b="1" baseline="-2500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2,1</a:t>
                          </a:r>
                          <a:endParaRPr lang="pt-BR" b="1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...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s</a:t>
                          </a:r>
                          <a:r>
                            <a:rPr lang="pt-BR" b="1" baseline="-2500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l,1</a:t>
                          </a:r>
                          <a:endParaRPr lang="pt-BR" b="1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8728914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680" t="-210345" r="-278912" b="-2241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s</a:t>
                          </a:r>
                          <a:r>
                            <a:rPr lang="pt-BR" b="1" baseline="-2500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1,2</a:t>
                          </a:r>
                          <a:endParaRPr lang="pt-BR" b="1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s</a:t>
                          </a:r>
                          <a:r>
                            <a:rPr lang="pt-BR" b="1" baseline="-2500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2,2</a:t>
                          </a:r>
                          <a:endParaRPr lang="pt-BR" b="1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...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s</a:t>
                          </a:r>
                          <a:r>
                            <a:rPr lang="pt-BR" b="1" baseline="-2500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l,2</a:t>
                          </a:r>
                          <a:endParaRPr lang="pt-BR" b="1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51650438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i="0" dirty="0"/>
                            <a:t>...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...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...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...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...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424076937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680" t="-413793" r="-278912" b="-206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s</a:t>
                          </a:r>
                          <a:r>
                            <a:rPr lang="pt-BR" b="1" baseline="-2500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1,n</a:t>
                          </a:r>
                          <a:endParaRPr lang="pt-BR" b="1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s</a:t>
                          </a:r>
                          <a:r>
                            <a:rPr lang="pt-BR" b="1" baseline="-2500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2,n</a:t>
                          </a:r>
                          <a:endParaRPr lang="pt-BR" b="1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...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dirty="0" err="1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s</a:t>
                          </a:r>
                          <a:r>
                            <a:rPr lang="pt-BR" b="1" baseline="-25000" dirty="0" err="1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l,n</a:t>
                          </a:r>
                          <a:endParaRPr lang="pt-BR" b="1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392890069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685084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Tabelas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Como organizar os valores observados?</a:t>
            </a:r>
          </a:p>
          <a:p>
            <a:pPr lvl="1"/>
            <a:r>
              <a:rPr lang="pt-BR" dirty="0"/>
              <a:t>Tabelas</a:t>
            </a:r>
          </a:p>
          <a:p>
            <a:pPr lvl="2"/>
            <a:r>
              <a:rPr lang="pt-BR" dirty="0"/>
              <a:t>Variáveis ⨉ Valores observados</a:t>
            </a:r>
          </a:p>
          <a:p>
            <a:pPr lvl="2"/>
            <a:endParaRPr lang="pt-BR" dirty="0"/>
          </a:p>
          <a:p>
            <a:pPr lvl="2"/>
            <a:endParaRPr lang="pt-BR" dirty="0"/>
          </a:p>
          <a:p>
            <a:pPr lvl="2"/>
            <a:endParaRPr lang="pt-BR" dirty="0"/>
          </a:p>
          <a:p>
            <a:pPr lvl="2"/>
            <a:endParaRPr lang="pt-BR" dirty="0"/>
          </a:p>
          <a:p>
            <a:pPr lvl="2"/>
            <a:endParaRPr lang="pt-BR" dirty="0"/>
          </a:p>
          <a:p>
            <a:pPr lvl="2"/>
            <a:endParaRPr lang="pt-BR" dirty="0"/>
          </a:p>
          <a:p>
            <a:pPr lvl="2"/>
            <a:r>
              <a:rPr lang="pt-BR" dirty="0"/>
              <a:t>Transpondo esta “tabela” para gerar outras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ela 3">
                <a:extLst>
                  <a:ext uri="{FF2B5EF4-FFF2-40B4-BE49-F238E27FC236}">
                    <a16:creationId xmlns:a16="http://schemas.microsoft.com/office/drawing/2014/main" id="{40B8F287-0481-5C42-A806-4740B6BD93D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08481491"/>
                  </p:ext>
                </p:extLst>
              </p:nvPr>
            </p:nvGraphicFramePr>
            <p:xfrm>
              <a:off x="1044001" y="3302992"/>
              <a:ext cx="7055999" cy="1854200"/>
            </p:xfrm>
            <a:graphic>
              <a:graphicData uri="http://schemas.openxmlformats.org/drawingml/2006/table">
                <a:tbl>
                  <a:tblPr firstCol="1" bandRow="1">
                    <a:tableStyleId>{073A0DAA-6AF3-43AB-8588-CEC1D06C72B9}</a:tableStyleId>
                  </a:tblPr>
                  <a:tblGrid>
                    <a:gridCol w="1861043">
                      <a:extLst>
                        <a:ext uri="{9D8B030D-6E8A-4147-A177-3AD203B41FA5}">
                          <a16:colId xmlns:a16="http://schemas.microsoft.com/office/drawing/2014/main" val="1667919700"/>
                        </a:ext>
                      </a:extLst>
                    </a:gridCol>
                    <a:gridCol w="1298739">
                      <a:extLst>
                        <a:ext uri="{9D8B030D-6E8A-4147-A177-3AD203B41FA5}">
                          <a16:colId xmlns:a16="http://schemas.microsoft.com/office/drawing/2014/main" val="416726101"/>
                        </a:ext>
                      </a:extLst>
                    </a:gridCol>
                    <a:gridCol w="1298739">
                      <a:extLst>
                        <a:ext uri="{9D8B030D-6E8A-4147-A177-3AD203B41FA5}">
                          <a16:colId xmlns:a16="http://schemas.microsoft.com/office/drawing/2014/main" val="2667929218"/>
                        </a:ext>
                      </a:extLst>
                    </a:gridCol>
                    <a:gridCol w="1298739">
                      <a:extLst>
                        <a:ext uri="{9D8B030D-6E8A-4147-A177-3AD203B41FA5}">
                          <a16:colId xmlns:a16="http://schemas.microsoft.com/office/drawing/2014/main" val="1024112622"/>
                        </a:ext>
                      </a:extLst>
                    </a:gridCol>
                    <a:gridCol w="1298739">
                      <a:extLst>
                        <a:ext uri="{9D8B030D-6E8A-4147-A177-3AD203B41FA5}">
                          <a16:colId xmlns:a16="http://schemas.microsoft.com/office/drawing/2014/main" val="3558889004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i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Observações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pt-BR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pt-BR" i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ω</m:t>
                                    </m:r>
                                  </m:e>
                                  <m:sub>
                                    <m:r>
                                      <a:rPr lang="pt-BR" b="0" i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pt-BR" baseline="-25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pt-BR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pt-BR" i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ω</m:t>
                                    </m:r>
                                  </m:e>
                                  <m:sub>
                                    <m:r>
                                      <a:rPr lang="pt-BR" b="0" i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pt-BR" baseline="-25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...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pt-BR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pt-BR" i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ω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pt-BR" b="0" i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n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pt-BR" baseline="-250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02793571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i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Var</a:t>
                          </a:r>
                          <a:r>
                            <a:rPr lang="pt-BR" b="1" i="0" baseline="-2500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1</a:t>
                          </a:r>
                          <a:endParaRPr lang="pt-BR" b="1" i="0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i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s</a:t>
                          </a:r>
                          <a:r>
                            <a:rPr lang="pt-BR" b="1" i="0" baseline="-2500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1,1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i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s</a:t>
                          </a:r>
                          <a:r>
                            <a:rPr lang="pt-BR" b="1" i="0" baseline="-2500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1,2</a:t>
                          </a:r>
                          <a:endParaRPr lang="pt-BR" b="1" i="0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i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...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i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s</a:t>
                          </a:r>
                          <a:r>
                            <a:rPr lang="pt-BR" b="1" i="0" baseline="-2500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1,n</a:t>
                          </a:r>
                          <a:endParaRPr lang="pt-BR" b="1" i="0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8728914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pt-BR" b="1" i="0" dirty="0" smtClean="0">
                                    <a:latin typeface="Courier New" panose="02070309020205020404" pitchFamily="49" charset="0"/>
                                    <a:cs typeface="Courier New" panose="02070309020205020404" pitchFamily="49" charset="0"/>
                                  </a:rPr>
                                  <m:t>Var</m:t>
                                </m:r>
                                <m:r>
                                  <m:rPr>
                                    <m:nor/>
                                  </m:rPr>
                                  <a:rPr lang="pt-BR" b="1" i="0" baseline="-25000" dirty="0" smtClean="0">
                                    <a:latin typeface="Courier New" panose="02070309020205020404" pitchFamily="49" charset="0"/>
                                    <a:cs typeface="Courier New" panose="02070309020205020404" pitchFamily="49" charset="0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pt-BR" b="1" i="0" baseline="-25000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i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s</a:t>
                          </a:r>
                          <a:r>
                            <a:rPr lang="pt-BR" b="1" i="0" baseline="-2500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2,1</a:t>
                          </a:r>
                          <a:endParaRPr lang="pt-BR" b="1" i="0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i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s</a:t>
                          </a:r>
                          <a:r>
                            <a:rPr lang="pt-BR" b="1" i="0" baseline="-2500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2,2</a:t>
                          </a:r>
                          <a:endParaRPr lang="pt-BR" b="1" i="0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i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...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i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s</a:t>
                          </a:r>
                          <a:r>
                            <a:rPr lang="pt-BR" b="1" i="0" baseline="-2500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2,n</a:t>
                          </a:r>
                          <a:endParaRPr lang="pt-BR" b="1" i="0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51650438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i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...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i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...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i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...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i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...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i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...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424076937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pt-BR" b="1" i="0" dirty="0" smtClean="0">
                                    <a:latin typeface="Courier New" panose="02070309020205020404" pitchFamily="49" charset="0"/>
                                    <a:cs typeface="Courier New" panose="02070309020205020404" pitchFamily="49" charset="0"/>
                                  </a:rPr>
                                  <m:t>Var</m:t>
                                </m:r>
                                <m:r>
                                  <m:rPr>
                                    <m:nor/>
                                  </m:rPr>
                                  <a:rPr lang="pt-BR" b="1" i="0" baseline="-25000" dirty="0" smtClean="0">
                                    <a:latin typeface="Courier New" panose="02070309020205020404" pitchFamily="49" charset="0"/>
                                    <a:cs typeface="Courier New" panose="02070309020205020404" pitchFamily="49" charset="0"/>
                                  </a:rPr>
                                  <m:t>l</m:t>
                                </m:r>
                              </m:oMath>
                            </m:oMathPara>
                          </a14:m>
                          <a:endParaRPr lang="pt-BR" b="1" i="0" baseline="-25000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i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s</a:t>
                          </a:r>
                          <a:r>
                            <a:rPr lang="pt-BR" b="1" i="0" baseline="-2500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l,1</a:t>
                          </a:r>
                          <a:endParaRPr lang="pt-BR" b="1" i="0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i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s</a:t>
                          </a:r>
                          <a:r>
                            <a:rPr lang="pt-BR" b="1" i="0" baseline="-2500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2,n</a:t>
                          </a:r>
                          <a:endParaRPr lang="pt-BR" b="1" i="0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i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...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i="0" dirty="0" err="1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s</a:t>
                          </a:r>
                          <a:r>
                            <a:rPr lang="pt-BR" b="1" i="0" baseline="-25000" dirty="0" err="1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l,n</a:t>
                          </a:r>
                          <a:endParaRPr lang="pt-BR" b="1" i="0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39289006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ela 3">
                <a:extLst>
                  <a:ext uri="{FF2B5EF4-FFF2-40B4-BE49-F238E27FC236}">
                    <a16:creationId xmlns:a16="http://schemas.microsoft.com/office/drawing/2014/main" id="{40B8F287-0481-5C42-A806-4740B6BD93D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08481491"/>
                  </p:ext>
                </p:extLst>
              </p:nvPr>
            </p:nvGraphicFramePr>
            <p:xfrm>
              <a:off x="1044001" y="3302992"/>
              <a:ext cx="7055999" cy="1854200"/>
            </p:xfrm>
            <a:graphic>
              <a:graphicData uri="http://schemas.openxmlformats.org/drawingml/2006/table">
                <a:tbl>
                  <a:tblPr firstCol="1" bandRow="1">
                    <a:tableStyleId>{073A0DAA-6AF3-43AB-8588-CEC1D06C72B9}</a:tableStyleId>
                  </a:tblPr>
                  <a:tblGrid>
                    <a:gridCol w="1861043">
                      <a:extLst>
                        <a:ext uri="{9D8B030D-6E8A-4147-A177-3AD203B41FA5}">
                          <a16:colId xmlns:a16="http://schemas.microsoft.com/office/drawing/2014/main" val="1667919700"/>
                        </a:ext>
                      </a:extLst>
                    </a:gridCol>
                    <a:gridCol w="1298739">
                      <a:extLst>
                        <a:ext uri="{9D8B030D-6E8A-4147-A177-3AD203B41FA5}">
                          <a16:colId xmlns:a16="http://schemas.microsoft.com/office/drawing/2014/main" val="416726101"/>
                        </a:ext>
                      </a:extLst>
                    </a:gridCol>
                    <a:gridCol w="1298739">
                      <a:extLst>
                        <a:ext uri="{9D8B030D-6E8A-4147-A177-3AD203B41FA5}">
                          <a16:colId xmlns:a16="http://schemas.microsoft.com/office/drawing/2014/main" val="2667929218"/>
                        </a:ext>
                      </a:extLst>
                    </a:gridCol>
                    <a:gridCol w="1298739">
                      <a:extLst>
                        <a:ext uri="{9D8B030D-6E8A-4147-A177-3AD203B41FA5}">
                          <a16:colId xmlns:a16="http://schemas.microsoft.com/office/drawing/2014/main" val="1024112622"/>
                        </a:ext>
                      </a:extLst>
                    </a:gridCol>
                    <a:gridCol w="1298739">
                      <a:extLst>
                        <a:ext uri="{9D8B030D-6E8A-4147-A177-3AD203B41FA5}">
                          <a16:colId xmlns:a16="http://schemas.microsoft.com/office/drawing/2014/main" val="3558889004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i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Observações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45098" t="-6897" r="-300980" b="-4275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45098" t="-6897" r="-200980" b="-4275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...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446078" t="-6897" b="-42758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2793571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i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Var</a:t>
                          </a:r>
                          <a:r>
                            <a:rPr lang="pt-BR" b="1" i="0" baseline="-2500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1</a:t>
                          </a:r>
                          <a:endParaRPr lang="pt-BR" b="1" i="0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i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s</a:t>
                          </a:r>
                          <a:r>
                            <a:rPr lang="pt-BR" b="1" i="0" baseline="-2500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1,1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i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s</a:t>
                          </a:r>
                          <a:r>
                            <a:rPr lang="pt-BR" b="1" i="0" baseline="-2500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1,2</a:t>
                          </a:r>
                          <a:endParaRPr lang="pt-BR" b="1" i="0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i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...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i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s</a:t>
                          </a:r>
                          <a:r>
                            <a:rPr lang="pt-BR" b="1" i="0" baseline="-2500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1,n</a:t>
                          </a:r>
                          <a:endParaRPr lang="pt-BR" b="1" i="0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8728914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680" t="-210345" r="-278231" b="-2241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i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s</a:t>
                          </a:r>
                          <a:r>
                            <a:rPr lang="pt-BR" b="1" i="0" baseline="-2500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2,1</a:t>
                          </a:r>
                          <a:endParaRPr lang="pt-BR" b="1" i="0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i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s</a:t>
                          </a:r>
                          <a:r>
                            <a:rPr lang="pt-BR" b="1" i="0" baseline="-2500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2,2</a:t>
                          </a:r>
                          <a:endParaRPr lang="pt-BR" b="1" i="0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i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...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i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s</a:t>
                          </a:r>
                          <a:r>
                            <a:rPr lang="pt-BR" b="1" i="0" baseline="-2500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2,n</a:t>
                          </a:r>
                          <a:endParaRPr lang="pt-BR" b="1" i="0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51650438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i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...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i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...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i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...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i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...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i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...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424076937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680" t="-413793" r="-278231" b="-206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i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s</a:t>
                          </a:r>
                          <a:r>
                            <a:rPr lang="pt-BR" b="1" i="0" baseline="-2500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l,1</a:t>
                          </a:r>
                          <a:endParaRPr lang="pt-BR" b="1" i="0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i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s</a:t>
                          </a:r>
                          <a:r>
                            <a:rPr lang="pt-BR" b="1" i="0" baseline="-2500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2,n</a:t>
                          </a:r>
                          <a:endParaRPr lang="pt-BR" b="1" i="0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i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...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="1" i="0" dirty="0" err="1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s</a:t>
                          </a:r>
                          <a:r>
                            <a:rPr lang="pt-BR" b="1" i="0" baseline="-25000" dirty="0" err="1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l,n</a:t>
                          </a:r>
                          <a:endParaRPr lang="pt-BR" b="1" i="0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392890069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Tabelas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Como organizar os valores observados?</a:t>
            </a:r>
          </a:p>
          <a:p>
            <a:pPr lvl="1"/>
            <a:r>
              <a:rPr lang="pt-BR" dirty="0"/>
              <a:t>Tabelas</a:t>
            </a:r>
          </a:p>
          <a:p>
            <a:pPr lvl="2"/>
            <a:r>
              <a:rPr lang="pt-BR" dirty="0"/>
              <a:t>Valores observados ⨉ Variáveis</a:t>
            </a:r>
          </a:p>
          <a:p>
            <a:pPr lvl="3"/>
            <a:r>
              <a:rPr lang="pt-BR" dirty="0"/>
              <a:t>“Amarra” valores de diferentes variáveis à uma observação</a:t>
            </a:r>
          </a:p>
          <a:p>
            <a:pPr lvl="3"/>
            <a:r>
              <a:rPr lang="pt-BR" dirty="0"/>
              <a:t>Permite relacionar variáveis distintas</a:t>
            </a:r>
          </a:p>
          <a:p>
            <a:pPr lvl="3"/>
            <a:endParaRPr lang="pt-BR" dirty="0"/>
          </a:p>
          <a:p>
            <a:pPr lvl="2"/>
            <a:r>
              <a:rPr lang="pt-BR" dirty="0"/>
              <a:t>Em </a:t>
            </a:r>
            <a:r>
              <a:rPr lang="pt-BR" dirty="0" err="1"/>
              <a:t>R</a:t>
            </a:r>
            <a:r>
              <a:rPr lang="pt-BR" dirty="0"/>
              <a:t>:</a:t>
            </a:r>
          </a:p>
          <a:p>
            <a:pPr lvl="3"/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data.frame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4"/>
            <a:r>
              <a:rPr lang="pt-BR" dirty="0">
                <a:cs typeface="Courier New" panose="02070309020205020404" pitchFamily="49" charset="0"/>
              </a:rPr>
              <a:t>Principal estrutura de dados</a:t>
            </a:r>
          </a:p>
        </p:txBody>
      </p:sp>
    </p:spTree>
    <p:extLst>
      <p:ext uri="{BB962C8B-B14F-4D97-AF65-F5344CB8AC3E}">
        <p14:creationId xmlns:p14="http://schemas.microsoft.com/office/powerpoint/2010/main" val="193446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Tabelas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Como organizar os valores observados?</a:t>
            </a:r>
          </a:p>
          <a:p>
            <a:pPr lvl="1"/>
            <a:r>
              <a:rPr lang="pt-BR" i="1" dirty="0"/>
              <a:t>Exemplo</a:t>
            </a:r>
          </a:p>
          <a:p>
            <a:pPr marL="685800" lvl="2" indent="0">
              <a:buNone/>
            </a:pP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timao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&lt;- 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data.frame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(jogos = 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factor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(c("V", "V", "E", "V", "V", "D", "V", "V", "D", "E", "E", "V")), 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saldo_gols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c(5, 3, 0, 2, 5, -1, 4, 2, -2, 0, 0, 4), temperatura = c(25, 24, 26, 24, 27, 28, 22, 25, 26, 23, 23, 25))</a:t>
            </a:r>
          </a:p>
          <a:p>
            <a:pPr marL="685800" lvl="2" indent="0">
              <a:buNone/>
            </a:pP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timao</a:t>
            </a:r>
            <a:endParaRPr lang="pt-BR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685800" lvl="2" indent="0">
              <a:buNone/>
            </a:pP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summary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timao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pt-BR" sz="17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endParaRPr lang="pt-BR" i="1" dirty="0"/>
          </a:p>
          <a:p>
            <a:pPr lvl="2"/>
            <a:r>
              <a:rPr lang="pt-BR" i="1" dirty="0">
                <a:cs typeface="Courier New" panose="02070309020205020404" pitchFamily="49" charset="0"/>
              </a:rPr>
              <a:t>Qual a relação entre os resultados dos jogos e a temperatura durante as partidas?</a:t>
            </a:r>
          </a:p>
          <a:p>
            <a:pPr lvl="3"/>
            <a:r>
              <a:rPr lang="pt-BR" i="1" dirty="0">
                <a:cs typeface="Courier New" panose="02070309020205020404" pitchFamily="49" charset="0"/>
              </a:rPr>
              <a:t>Tabela de contingência</a:t>
            </a:r>
          </a:p>
          <a:p>
            <a:pPr lvl="2"/>
            <a:endParaRPr lang="pt-BR" i="1" dirty="0"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1262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Tabelas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Como organizar os valores observados?</a:t>
            </a:r>
          </a:p>
          <a:p>
            <a:pPr lvl="1"/>
            <a:r>
              <a:rPr lang="pt-BR" dirty="0"/>
              <a:t>Tabela de contingência</a:t>
            </a:r>
          </a:p>
          <a:p>
            <a:pPr lvl="2"/>
            <a:r>
              <a:rPr lang="pt-BR" dirty="0"/>
              <a:t>Contagem de ocorrências envolvendo duas variáveis</a:t>
            </a:r>
          </a:p>
          <a:p>
            <a:pPr lvl="3"/>
            <a:r>
              <a:rPr lang="pt-BR" dirty="0"/>
              <a:t>Distribuição de frequências marginal</a:t>
            </a:r>
          </a:p>
          <a:p>
            <a:pPr lvl="3"/>
            <a:r>
              <a:rPr lang="pt-BR" dirty="0"/>
              <a:t>Distribuição de frequências condicional</a:t>
            </a:r>
          </a:p>
          <a:p>
            <a:pPr lvl="3"/>
            <a:r>
              <a:rPr lang="pt-BR" dirty="0"/>
              <a:t>Distribuição de frequência relativa conjunta</a:t>
            </a:r>
          </a:p>
          <a:p>
            <a:pPr lvl="2"/>
            <a:r>
              <a:rPr lang="pt-BR" dirty="0"/>
              <a:t>Usado em dados discretos ☞ contagem</a:t>
            </a:r>
          </a:p>
          <a:p>
            <a:pPr lvl="3"/>
            <a:endParaRPr lang="pt-BR" dirty="0"/>
          </a:p>
          <a:p>
            <a:pPr lvl="2"/>
            <a:r>
              <a:rPr lang="pt-BR" i="1" dirty="0"/>
              <a:t>Já vimos isso em “</a:t>
            </a:r>
            <a:r>
              <a:rPr lang="pt-BR" b="1" i="1" dirty="0">
                <a:solidFill>
                  <a:srgbClr val="FF0000"/>
                </a:solidFill>
              </a:rPr>
              <a:t>probabilidades</a:t>
            </a:r>
            <a:r>
              <a:rPr lang="pt-BR" i="1" dirty="0"/>
              <a:t>”</a:t>
            </a:r>
          </a:p>
          <a:p>
            <a:pPr lvl="2"/>
            <a:r>
              <a:rPr lang="pt-BR" dirty="0"/>
              <a:t>Em </a:t>
            </a:r>
            <a:r>
              <a:rPr lang="pt-BR" dirty="0" err="1"/>
              <a:t>R</a:t>
            </a:r>
            <a:r>
              <a:rPr lang="pt-BR" dirty="0"/>
              <a:t>:</a:t>
            </a:r>
          </a:p>
          <a:p>
            <a:pPr lvl="3"/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table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pt-BR" dirty="0"/>
              <a:t>, </a:t>
            </a:r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prop.table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pt-BR" dirty="0"/>
              <a:t>, </a:t>
            </a:r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addmargins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572233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Tabelas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Como organizar os valores observados?</a:t>
            </a:r>
          </a:p>
          <a:p>
            <a:pPr lvl="1"/>
            <a:r>
              <a:rPr lang="pt-BR" dirty="0"/>
              <a:t>Tabela de contingência (</a:t>
            </a:r>
            <a:r>
              <a:rPr lang="pt-BR" dirty="0" err="1"/>
              <a:t>k</a:t>
            </a:r>
            <a:r>
              <a:rPr lang="pt-BR" dirty="0"/>
              <a:t> ⨉ l)</a:t>
            </a:r>
          </a:p>
          <a:p>
            <a:pPr lvl="2"/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DEF8B68C-E907-124B-A76A-68E3DB5DFC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3464151"/>
              </p:ext>
            </p:extLst>
          </p:nvPr>
        </p:nvGraphicFramePr>
        <p:xfrm>
          <a:off x="971600" y="2924944"/>
          <a:ext cx="7200800" cy="2966720"/>
        </p:xfrm>
        <a:graphic>
          <a:graphicData uri="http://schemas.openxmlformats.org/drawingml/2006/table">
            <a:tbl>
              <a:tblPr lastRow="1" lastCol="1" bandRow="1">
                <a:tableStyleId>{073A0DAA-6AF3-43AB-8588-CEC1D06C72B9}</a:tableStyleId>
              </a:tblPr>
              <a:tblGrid>
                <a:gridCol w="900100">
                  <a:extLst>
                    <a:ext uri="{9D8B030D-6E8A-4147-A177-3AD203B41FA5}">
                      <a16:colId xmlns:a16="http://schemas.microsoft.com/office/drawing/2014/main" val="3731064128"/>
                    </a:ext>
                  </a:extLst>
                </a:gridCol>
                <a:gridCol w="900100">
                  <a:extLst>
                    <a:ext uri="{9D8B030D-6E8A-4147-A177-3AD203B41FA5}">
                      <a16:colId xmlns:a16="http://schemas.microsoft.com/office/drawing/2014/main" val="359885887"/>
                    </a:ext>
                  </a:extLst>
                </a:gridCol>
                <a:gridCol w="900100">
                  <a:extLst>
                    <a:ext uri="{9D8B030D-6E8A-4147-A177-3AD203B41FA5}">
                      <a16:colId xmlns:a16="http://schemas.microsoft.com/office/drawing/2014/main" val="1264006177"/>
                    </a:ext>
                  </a:extLst>
                </a:gridCol>
                <a:gridCol w="900100">
                  <a:extLst>
                    <a:ext uri="{9D8B030D-6E8A-4147-A177-3AD203B41FA5}">
                      <a16:colId xmlns:a16="http://schemas.microsoft.com/office/drawing/2014/main" val="1727099853"/>
                    </a:ext>
                  </a:extLst>
                </a:gridCol>
                <a:gridCol w="900100">
                  <a:extLst>
                    <a:ext uri="{9D8B030D-6E8A-4147-A177-3AD203B41FA5}">
                      <a16:colId xmlns:a16="http://schemas.microsoft.com/office/drawing/2014/main" val="2797575927"/>
                    </a:ext>
                  </a:extLst>
                </a:gridCol>
                <a:gridCol w="900100">
                  <a:extLst>
                    <a:ext uri="{9D8B030D-6E8A-4147-A177-3AD203B41FA5}">
                      <a16:colId xmlns:a16="http://schemas.microsoft.com/office/drawing/2014/main" val="2208054389"/>
                    </a:ext>
                  </a:extLst>
                </a:gridCol>
                <a:gridCol w="900100">
                  <a:extLst>
                    <a:ext uri="{9D8B030D-6E8A-4147-A177-3AD203B41FA5}">
                      <a16:colId xmlns:a16="http://schemas.microsoft.com/office/drawing/2014/main" val="1060330756"/>
                    </a:ext>
                  </a:extLst>
                </a:gridCol>
                <a:gridCol w="900100">
                  <a:extLst>
                    <a:ext uri="{9D8B030D-6E8A-4147-A177-3AD203B41FA5}">
                      <a16:colId xmlns:a16="http://schemas.microsoft.com/office/drawing/2014/main" val="33302603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noFill/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Variável </a:t>
                      </a:r>
                      <a:r>
                        <a:rPr lang="pt-BR" sz="1600" b="1" i="0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  <a:endParaRPr lang="pt-BR" sz="1600" b="1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953216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...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  <a:r>
                        <a:rPr lang="pt-BR" sz="1600" b="1" i="0" baseline="-250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j</a:t>
                      </a:r>
                      <a:endParaRPr lang="pt-BR" sz="1600" b="1" i="0" baseline="-25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...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  <a:r>
                        <a:rPr lang="pt-BR" sz="1600" b="1" i="0" baseline="-250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</a:t>
                      </a:r>
                      <a:endParaRPr lang="pt-BR" sz="1600" b="1" i="0" baseline="-25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87636773"/>
                  </a:ext>
                </a:extLst>
              </a:tr>
              <a:tr h="370840">
                <a:tc rowSpan="6"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Variável </a:t>
                      </a:r>
                      <a:r>
                        <a:rPr lang="pt-BR" sz="1600" b="1" i="0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endParaRPr lang="pt-BR" sz="1600" b="1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vert="vert27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1,1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1,j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1,1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1,+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5823587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...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09703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i,1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i,j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i,l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,+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4965353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...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234637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pt-BR" sz="1600" b="1" i="0" baseline="-250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k</a:t>
                      </a:r>
                      <a:endParaRPr lang="pt-BR" sz="1600" b="1" i="0" baseline="-25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k,1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k,j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k,l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k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,+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9133662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+,1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+,1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+,1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1727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4151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Tabelas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Como organizar os valores observados?</a:t>
            </a:r>
          </a:p>
          <a:p>
            <a:pPr lvl="1"/>
            <a:r>
              <a:rPr lang="pt-BR" dirty="0"/>
              <a:t>Tabela de contingência (</a:t>
            </a:r>
            <a:r>
              <a:rPr lang="pt-BR" dirty="0" err="1"/>
              <a:t>k</a:t>
            </a:r>
            <a:r>
              <a:rPr lang="pt-BR" dirty="0"/>
              <a:t> ⨉ l)</a:t>
            </a:r>
          </a:p>
          <a:p>
            <a:pPr lvl="2"/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DEF8B68C-E907-124B-A76A-68E3DB5DFC1B}"/>
              </a:ext>
            </a:extLst>
          </p:cNvPr>
          <p:cNvGraphicFramePr>
            <a:graphicFrameLocks noGrp="1"/>
          </p:cNvGraphicFramePr>
          <p:nvPr/>
        </p:nvGraphicFramePr>
        <p:xfrm>
          <a:off x="971600" y="2924944"/>
          <a:ext cx="7200800" cy="2966720"/>
        </p:xfrm>
        <a:graphic>
          <a:graphicData uri="http://schemas.openxmlformats.org/drawingml/2006/table">
            <a:tbl>
              <a:tblPr lastRow="1" lastCol="1" bandRow="1">
                <a:tableStyleId>{073A0DAA-6AF3-43AB-8588-CEC1D06C72B9}</a:tableStyleId>
              </a:tblPr>
              <a:tblGrid>
                <a:gridCol w="900100">
                  <a:extLst>
                    <a:ext uri="{9D8B030D-6E8A-4147-A177-3AD203B41FA5}">
                      <a16:colId xmlns:a16="http://schemas.microsoft.com/office/drawing/2014/main" val="3731064128"/>
                    </a:ext>
                  </a:extLst>
                </a:gridCol>
                <a:gridCol w="900100">
                  <a:extLst>
                    <a:ext uri="{9D8B030D-6E8A-4147-A177-3AD203B41FA5}">
                      <a16:colId xmlns:a16="http://schemas.microsoft.com/office/drawing/2014/main" val="359885887"/>
                    </a:ext>
                  </a:extLst>
                </a:gridCol>
                <a:gridCol w="900100">
                  <a:extLst>
                    <a:ext uri="{9D8B030D-6E8A-4147-A177-3AD203B41FA5}">
                      <a16:colId xmlns:a16="http://schemas.microsoft.com/office/drawing/2014/main" val="1264006177"/>
                    </a:ext>
                  </a:extLst>
                </a:gridCol>
                <a:gridCol w="900100">
                  <a:extLst>
                    <a:ext uri="{9D8B030D-6E8A-4147-A177-3AD203B41FA5}">
                      <a16:colId xmlns:a16="http://schemas.microsoft.com/office/drawing/2014/main" val="1727099853"/>
                    </a:ext>
                  </a:extLst>
                </a:gridCol>
                <a:gridCol w="900100">
                  <a:extLst>
                    <a:ext uri="{9D8B030D-6E8A-4147-A177-3AD203B41FA5}">
                      <a16:colId xmlns:a16="http://schemas.microsoft.com/office/drawing/2014/main" val="2797575927"/>
                    </a:ext>
                  </a:extLst>
                </a:gridCol>
                <a:gridCol w="900100">
                  <a:extLst>
                    <a:ext uri="{9D8B030D-6E8A-4147-A177-3AD203B41FA5}">
                      <a16:colId xmlns:a16="http://schemas.microsoft.com/office/drawing/2014/main" val="2208054389"/>
                    </a:ext>
                  </a:extLst>
                </a:gridCol>
                <a:gridCol w="900100">
                  <a:extLst>
                    <a:ext uri="{9D8B030D-6E8A-4147-A177-3AD203B41FA5}">
                      <a16:colId xmlns:a16="http://schemas.microsoft.com/office/drawing/2014/main" val="1060330756"/>
                    </a:ext>
                  </a:extLst>
                </a:gridCol>
                <a:gridCol w="900100">
                  <a:extLst>
                    <a:ext uri="{9D8B030D-6E8A-4147-A177-3AD203B41FA5}">
                      <a16:colId xmlns:a16="http://schemas.microsoft.com/office/drawing/2014/main" val="33302603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noFill/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Variável </a:t>
                      </a:r>
                      <a:r>
                        <a:rPr lang="pt-BR" sz="1600" b="1" i="0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  <a:endParaRPr lang="pt-BR" sz="1600" b="1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953216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...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  <a:r>
                        <a:rPr lang="pt-BR" sz="1600" b="1" i="0" baseline="-250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j</a:t>
                      </a:r>
                      <a:endParaRPr lang="pt-BR" sz="1600" b="1" i="0" baseline="-25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...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  <a:r>
                        <a:rPr lang="pt-BR" sz="1600" b="1" i="0" baseline="-250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</a:t>
                      </a:r>
                      <a:endParaRPr lang="pt-BR" sz="1600" b="1" i="0" baseline="-25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87636773"/>
                  </a:ext>
                </a:extLst>
              </a:tr>
              <a:tr h="370840">
                <a:tc rowSpan="6"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Variável </a:t>
                      </a:r>
                      <a:r>
                        <a:rPr lang="pt-BR" sz="1600" b="1" i="0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endParaRPr lang="pt-BR" sz="1600" b="1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vert="vert27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1,1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1,j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1,1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1,+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5823587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...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09703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i,1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i,j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i,l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,+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4965353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...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234637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pt-BR" sz="1600" b="1" i="0" baseline="-250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k</a:t>
                      </a:r>
                      <a:endParaRPr lang="pt-BR" sz="1600" b="1" i="0" baseline="-25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k,1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k,j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k,l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k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,+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9133662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+,1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+,1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+,1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1727050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A2264C2C-E10E-7341-9B55-AFDD4DCF8972}"/>
              </a:ext>
            </a:extLst>
          </p:cNvPr>
          <p:cNvSpPr txBox="1"/>
          <p:nvPr/>
        </p:nvSpPr>
        <p:spPr>
          <a:xfrm rot="20282853">
            <a:off x="2717100" y="4053585"/>
            <a:ext cx="3413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rgbClr val="FF0000"/>
                </a:solidFill>
              </a:rPr>
              <a:t>Distribuição de frequência conjunta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05EFDF3-F763-F644-A641-8187D140B451}"/>
              </a:ext>
            </a:extLst>
          </p:cNvPr>
          <p:cNvSpPr/>
          <p:nvPr/>
        </p:nvSpPr>
        <p:spPr>
          <a:xfrm>
            <a:off x="4499992" y="4293096"/>
            <a:ext cx="1008112" cy="720080"/>
          </a:xfrm>
          <a:prstGeom prst="ellipse">
            <a:avLst/>
          </a:prstGeom>
          <a:noFill/>
          <a:ln w="381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64024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Tabelas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Como organizar os valores observados?</a:t>
            </a:r>
          </a:p>
          <a:p>
            <a:pPr lvl="1"/>
            <a:r>
              <a:rPr lang="pt-BR" dirty="0"/>
              <a:t>Tabela de contingência (</a:t>
            </a:r>
            <a:r>
              <a:rPr lang="pt-BR" dirty="0" err="1"/>
              <a:t>k</a:t>
            </a:r>
            <a:r>
              <a:rPr lang="pt-BR" dirty="0"/>
              <a:t> ⨉ l)</a:t>
            </a:r>
          </a:p>
          <a:p>
            <a:pPr lvl="2"/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DEF8B68C-E907-124B-A76A-68E3DB5DFC1B}"/>
              </a:ext>
            </a:extLst>
          </p:cNvPr>
          <p:cNvGraphicFramePr>
            <a:graphicFrameLocks noGrp="1"/>
          </p:cNvGraphicFramePr>
          <p:nvPr/>
        </p:nvGraphicFramePr>
        <p:xfrm>
          <a:off x="971600" y="2924944"/>
          <a:ext cx="7200800" cy="2966720"/>
        </p:xfrm>
        <a:graphic>
          <a:graphicData uri="http://schemas.openxmlformats.org/drawingml/2006/table">
            <a:tbl>
              <a:tblPr lastRow="1" lastCol="1" bandRow="1">
                <a:tableStyleId>{073A0DAA-6AF3-43AB-8588-CEC1D06C72B9}</a:tableStyleId>
              </a:tblPr>
              <a:tblGrid>
                <a:gridCol w="900100">
                  <a:extLst>
                    <a:ext uri="{9D8B030D-6E8A-4147-A177-3AD203B41FA5}">
                      <a16:colId xmlns:a16="http://schemas.microsoft.com/office/drawing/2014/main" val="3731064128"/>
                    </a:ext>
                  </a:extLst>
                </a:gridCol>
                <a:gridCol w="900100">
                  <a:extLst>
                    <a:ext uri="{9D8B030D-6E8A-4147-A177-3AD203B41FA5}">
                      <a16:colId xmlns:a16="http://schemas.microsoft.com/office/drawing/2014/main" val="359885887"/>
                    </a:ext>
                  </a:extLst>
                </a:gridCol>
                <a:gridCol w="900100">
                  <a:extLst>
                    <a:ext uri="{9D8B030D-6E8A-4147-A177-3AD203B41FA5}">
                      <a16:colId xmlns:a16="http://schemas.microsoft.com/office/drawing/2014/main" val="1264006177"/>
                    </a:ext>
                  </a:extLst>
                </a:gridCol>
                <a:gridCol w="900100">
                  <a:extLst>
                    <a:ext uri="{9D8B030D-6E8A-4147-A177-3AD203B41FA5}">
                      <a16:colId xmlns:a16="http://schemas.microsoft.com/office/drawing/2014/main" val="1727099853"/>
                    </a:ext>
                  </a:extLst>
                </a:gridCol>
                <a:gridCol w="900100">
                  <a:extLst>
                    <a:ext uri="{9D8B030D-6E8A-4147-A177-3AD203B41FA5}">
                      <a16:colId xmlns:a16="http://schemas.microsoft.com/office/drawing/2014/main" val="2797575927"/>
                    </a:ext>
                  </a:extLst>
                </a:gridCol>
                <a:gridCol w="900100">
                  <a:extLst>
                    <a:ext uri="{9D8B030D-6E8A-4147-A177-3AD203B41FA5}">
                      <a16:colId xmlns:a16="http://schemas.microsoft.com/office/drawing/2014/main" val="2208054389"/>
                    </a:ext>
                  </a:extLst>
                </a:gridCol>
                <a:gridCol w="900100">
                  <a:extLst>
                    <a:ext uri="{9D8B030D-6E8A-4147-A177-3AD203B41FA5}">
                      <a16:colId xmlns:a16="http://schemas.microsoft.com/office/drawing/2014/main" val="1060330756"/>
                    </a:ext>
                  </a:extLst>
                </a:gridCol>
                <a:gridCol w="900100">
                  <a:extLst>
                    <a:ext uri="{9D8B030D-6E8A-4147-A177-3AD203B41FA5}">
                      <a16:colId xmlns:a16="http://schemas.microsoft.com/office/drawing/2014/main" val="33302603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noFill/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Variável </a:t>
                      </a:r>
                      <a:r>
                        <a:rPr lang="pt-BR" sz="1600" b="1" i="0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  <a:endParaRPr lang="pt-BR" sz="1600" b="1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953216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...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  <a:r>
                        <a:rPr lang="pt-BR" sz="1600" b="1" i="0" baseline="-250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j</a:t>
                      </a:r>
                      <a:endParaRPr lang="pt-BR" sz="1600" b="1" i="0" baseline="-25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...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  <a:r>
                        <a:rPr lang="pt-BR" sz="1600" b="1" i="0" baseline="-250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</a:t>
                      </a:r>
                      <a:endParaRPr lang="pt-BR" sz="1600" b="1" i="0" baseline="-25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87636773"/>
                  </a:ext>
                </a:extLst>
              </a:tr>
              <a:tr h="370840">
                <a:tc rowSpan="6"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Variável </a:t>
                      </a:r>
                      <a:r>
                        <a:rPr lang="pt-BR" sz="1600" b="1" i="0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endParaRPr lang="pt-BR" sz="1600" b="1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vert="vert27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1,1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1,j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1,1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1,+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5823587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...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09703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i,1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i,j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i,l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,+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4965353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...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234637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pt-BR" sz="1600" b="1" i="0" baseline="-250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k</a:t>
                      </a:r>
                      <a:endParaRPr lang="pt-BR" sz="1600" b="1" i="0" baseline="-25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k,1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k,j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k,l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k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,+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9133662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+,1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+,1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+,1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1727050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A2264C2C-E10E-7341-9B55-AFDD4DCF8972}"/>
              </a:ext>
            </a:extLst>
          </p:cNvPr>
          <p:cNvSpPr txBox="1"/>
          <p:nvPr/>
        </p:nvSpPr>
        <p:spPr>
          <a:xfrm>
            <a:off x="2840660" y="6087823"/>
            <a:ext cx="39773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FF0000"/>
                </a:solidFill>
              </a:rPr>
              <a:t>Distribuição de frequência marginal de </a:t>
            </a:r>
            <a:r>
              <a:rPr lang="pt-BR" dirty="0" err="1">
                <a:solidFill>
                  <a:srgbClr val="FF0000"/>
                </a:solidFill>
              </a:rPr>
              <a:t>Y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05EFDF3-F763-F644-A641-8187D140B451}"/>
              </a:ext>
            </a:extLst>
          </p:cNvPr>
          <p:cNvSpPr/>
          <p:nvPr/>
        </p:nvSpPr>
        <p:spPr>
          <a:xfrm>
            <a:off x="4548542" y="5339122"/>
            <a:ext cx="1008112" cy="720080"/>
          </a:xfrm>
          <a:prstGeom prst="ellipse">
            <a:avLst/>
          </a:prstGeom>
          <a:noFill/>
          <a:ln w="381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1AF9985-83A7-0547-BA62-41269393C17E}"/>
              </a:ext>
            </a:extLst>
          </p:cNvPr>
          <p:cNvSpPr/>
          <p:nvPr/>
        </p:nvSpPr>
        <p:spPr>
          <a:xfrm>
            <a:off x="7236296" y="4221088"/>
            <a:ext cx="1008112" cy="720080"/>
          </a:xfrm>
          <a:prstGeom prst="ellipse">
            <a:avLst/>
          </a:prstGeom>
          <a:noFill/>
          <a:ln w="381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0B16699C-DCC5-8449-A40B-302C4F7A6795}"/>
              </a:ext>
            </a:extLst>
          </p:cNvPr>
          <p:cNvSpPr txBox="1"/>
          <p:nvPr/>
        </p:nvSpPr>
        <p:spPr>
          <a:xfrm rot="16200000">
            <a:off x="6444035" y="4328309"/>
            <a:ext cx="39773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FF0000"/>
                </a:solidFill>
              </a:rPr>
              <a:t>Distribuição de frequência marginal de </a:t>
            </a:r>
            <a:r>
              <a:rPr lang="pt-BR" dirty="0" err="1">
                <a:solidFill>
                  <a:srgbClr val="FF0000"/>
                </a:solidFill>
              </a:rPr>
              <a:t>X</a:t>
            </a:r>
            <a:endParaRPr lang="pt-B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8049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1076</TotalTime>
  <Words>1032</Words>
  <Application>Microsoft Macintosh PowerPoint</Application>
  <PresentationFormat>Apresentação na tela (4:3)</PresentationFormat>
  <Paragraphs>329</Paragraphs>
  <Slides>15</Slides>
  <Notes>15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23" baseType="lpstr">
      <vt:lpstr>Calibri</vt:lpstr>
      <vt:lpstr>Cambria Math</vt:lpstr>
      <vt:lpstr>Constantia</vt:lpstr>
      <vt:lpstr>Courier New</vt:lpstr>
      <vt:lpstr>Tw Cen MT</vt:lpstr>
      <vt:lpstr>Wingdings</vt:lpstr>
      <vt:lpstr>Wingdings 2</vt:lpstr>
      <vt:lpstr>Mediano</vt:lpstr>
      <vt:lpstr>Tabelas</vt:lpstr>
      <vt:lpstr>Tabelas</vt:lpstr>
      <vt:lpstr>Tabelas</vt:lpstr>
      <vt:lpstr>Tabelas</vt:lpstr>
      <vt:lpstr>Tabelas</vt:lpstr>
      <vt:lpstr>Tabelas</vt:lpstr>
      <vt:lpstr>Tabelas</vt:lpstr>
      <vt:lpstr>Tabelas</vt:lpstr>
      <vt:lpstr>Tabelas</vt:lpstr>
      <vt:lpstr>Tabelas</vt:lpstr>
      <vt:lpstr>Tabelas</vt:lpstr>
      <vt:lpstr>Tabelas</vt:lpstr>
      <vt:lpstr>Tabelas</vt:lpstr>
      <vt:lpstr>Tabelas</vt:lpstr>
      <vt:lpstr>Tabelas</vt:lpstr>
    </vt:vector>
  </TitlesOfParts>
  <Company>Escritório de Casa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Introdução</dc:title>
  <dc:subject>Sinais e sistemas</dc:subject>
  <dc:creator>Marcelo Rosa</dc:creator>
  <cp:lastModifiedBy>Marcelo Rosa</cp:lastModifiedBy>
  <cp:revision>105</cp:revision>
  <dcterms:created xsi:type="dcterms:W3CDTF">2010-07-26T15:10:49Z</dcterms:created>
  <dcterms:modified xsi:type="dcterms:W3CDTF">2021-03-11T13:46:01Z</dcterms:modified>
  <cp:category>Notas de aula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64440492-4C8B-11D1-8B70-080036B11A03}" pid="4">
    <vt:lpwstr>Marcelo Rosa</vt:lpwstr>
  </property>
</Properties>
</file>