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6"/>
  </p:notesMasterIdLst>
  <p:sldIdLst>
    <p:sldId id="256" r:id="rId2"/>
    <p:sldId id="262" r:id="rId3"/>
    <p:sldId id="263" r:id="rId4"/>
    <p:sldId id="264" r:id="rId5"/>
    <p:sldId id="266" r:id="rId6"/>
    <p:sldId id="267" r:id="rId7"/>
    <p:sldId id="265" r:id="rId8"/>
    <p:sldId id="268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91" r:id="rId19"/>
    <p:sldId id="288" r:id="rId20"/>
    <p:sldId id="290" r:id="rId21"/>
    <p:sldId id="285" r:id="rId22"/>
    <p:sldId id="287" r:id="rId23"/>
    <p:sldId id="286" r:id="rId24"/>
    <p:sldId id="289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15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60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453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9376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No exemplo do timão, V = 0.521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830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C_\</a:t>
            </a:r>
            <a:r>
              <a:rPr lang="pt-BR" dirty="0" err="1"/>
              <a:t>text</a:t>
            </a:r>
            <a:r>
              <a:rPr lang="pt-BR" dirty="0"/>
              <a:t>{</a:t>
            </a:r>
            <a:r>
              <a:rPr lang="pt-BR" dirty="0" err="1"/>
              <a:t>corr</a:t>
            </a:r>
            <a:r>
              <a:rPr lang="pt-BR" dirty="0"/>
              <a:t>} para timão = 0.7268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8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809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86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Usar exemplo da vacina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836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612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6337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729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85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771103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/>
                  <a:t>Qui-quadrado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) de Pearson</a:t>
                </a:r>
              </a:p>
              <a:p>
                <a:pPr lvl="2"/>
                <a:r>
                  <a:rPr lang="pt-BR" i="1" dirty="0"/>
                  <a:t>Exemplo</a:t>
                </a:r>
              </a:p>
              <a:p>
                <a:pPr lvl="3"/>
                <a:r>
                  <a:rPr lang="pt-BR" i="1" dirty="0">
                    <a:cs typeface="Courier New" panose="02070309020205020404" pitchFamily="49" charset="0"/>
                  </a:rPr>
                  <a:t>Qual a relação entre os resultados dos jogos e a temperatura durante as partidas usando o </a:t>
                </a:r>
                <a:r>
                  <a:rPr lang="pt-BR" dirty="0">
                    <a:cs typeface="Courier New" panose="02070309020205020404" pitchFamily="49" charset="0"/>
                  </a:rPr>
                  <a:t>𝝌</a:t>
                </a:r>
                <a:r>
                  <a:rPr lang="pt-BR" i="1" baseline="30000" dirty="0">
                    <a:cs typeface="Courier New" panose="02070309020205020404" pitchFamily="49" charset="0"/>
                  </a:rPr>
                  <a:t>2</a:t>
                </a:r>
                <a:r>
                  <a:rPr lang="pt-BR" i="1" dirty="0">
                    <a:cs typeface="Courier New" panose="02070309020205020404" pitchFamily="49" charset="0"/>
                  </a:rPr>
                  <a:t> de Pearson?</a:t>
                </a:r>
              </a:p>
              <a:p>
                <a:pPr lvl="4"/>
                <a:endParaRPr lang="pt-BR" i="1" dirty="0">
                  <a:cs typeface="Courier New" panose="02070309020205020404" pitchFamily="49" charset="0"/>
                </a:endParaRPr>
              </a:p>
              <a:p>
                <a:pPr lvl="4"/>
                <a:endParaRPr lang="pt-BR" i="1" dirty="0">
                  <a:cs typeface="Courier New" panose="02070309020205020404" pitchFamily="49" charset="0"/>
                </a:endParaRPr>
              </a:p>
              <a:p>
                <a:pPr lvl="3"/>
                <a:r>
                  <a:rPr lang="pt-BR" i="1" dirty="0">
                    <a:cs typeface="Courier New" panose="02070309020205020404" pitchFamily="49" charset="0"/>
                  </a:rPr>
                  <a:t>Usando R</a:t>
                </a:r>
              </a:p>
              <a:p>
                <a:pPr lvl="4"/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chisq.test</a:t>
                </a:r>
                <a:r>
                  <a:rPr lang="pt-BR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()$</a:t>
                </a:r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statistic</a:t>
                </a:r>
                <a:endParaRPr lang="pt-BR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771103"/>
              </a:xfrm>
              <a:blipFill>
                <a:blip r:embed="rId3"/>
                <a:stretch>
                  <a:fillRect l="-467" t="-1326" r="-31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F6A0230C-7EC6-2640-A563-C95C619EA537}"/>
                  </a:ext>
                </a:extLst>
              </p:cNvPr>
              <p:cNvSpPr txBox="1"/>
              <p:nvPr/>
            </p:nvSpPr>
            <p:spPr>
              <a:xfrm>
                <a:off x="2123728" y="3789040"/>
                <a:ext cx="4905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(=6,5238)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≤12∙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3,3</m:t>
                                  </m:r>
                                </m:e>
                              </m:d>
                            </m:e>
                          </m:func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(=24)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F6A0230C-7EC6-2640-A563-C95C619EA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3789040"/>
                <a:ext cx="4905510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7635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771103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/>
                  <a:t>Qui-quadrado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) de Pearson</a:t>
                </a:r>
              </a:p>
              <a:p>
                <a:pPr lvl="2"/>
                <a:r>
                  <a:rPr lang="pt-BR" i="1" dirty="0"/>
                  <a:t>Exemplo</a:t>
                </a:r>
              </a:p>
              <a:p>
                <a:pPr lvl="3"/>
                <a:r>
                  <a:rPr lang="pt-BR" i="1" dirty="0">
                    <a:cs typeface="Courier New" panose="02070309020205020404" pitchFamily="49" charset="0"/>
                  </a:rPr>
                  <a:t>Qual a relação entre os resultados dos jogos e a temperatura durante as partidas usando o </a:t>
                </a:r>
                <a:r>
                  <a:rPr lang="pt-BR" dirty="0">
                    <a:cs typeface="Courier New" panose="02070309020205020404" pitchFamily="49" charset="0"/>
                  </a:rPr>
                  <a:t>𝝌</a:t>
                </a:r>
                <a:r>
                  <a:rPr lang="pt-BR" i="1" baseline="30000" dirty="0">
                    <a:cs typeface="Courier New" panose="02070309020205020404" pitchFamily="49" charset="0"/>
                  </a:rPr>
                  <a:t>2</a:t>
                </a:r>
                <a:r>
                  <a:rPr lang="pt-BR" i="1" dirty="0">
                    <a:cs typeface="Courier New" panose="02070309020205020404" pitchFamily="49" charset="0"/>
                  </a:rPr>
                  <a:t> de Pearson?</a:t>
                </a:r>
              </a:p>
              <a:p>
                <a:pPr lvl="4"/>
                <a:endParaRPr lang="pt-BR" i="1" dirty="0">
                  <a:cs typeface="Courier New" panose="02070309020205020404" pitchFamily="49" charset="0"/>
                </a:endParaRPr>
              </a:p>
              <a:p>
                <a:pPr lvl="4"/>
                <a:endParaRPr lang="pt-BR" i="1" dirty="0">
                  <a:cs typeface="Courier New" panose="02070309020205020404" pitchFamily="49" charset="0"/>
                </a:endParaRPr>
              </a:p>
              <a:p>
                <a:pPr marL="1143000" lvl="3" indent="0">
                  <a:buNone/>
                </a:pPr>
                <a:r>
                  <a:rPr lang="pt-BR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timao</a:t>
                </a:r>
                <a:r>
                  <a:rPr lang="pt-BR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&lt;- </a:t>
                </a:r>
                <a:r>
                  <a:rPr lang="pt-BR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data.frame</a:t>
                </a:r>
                <a:r>
                  <a:rPr lang="pt-BR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(jogos = </a:t>
                </a:r>
                <a:r>
                  <a:rPr lang="pt-BR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factor</a:t>
                </a:r>
                <a:r>
                  <a:rPr lang="pt-BR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(c("V", "V", "E", "V", "V", "D", "V", "V", "D", "E", "E", "V")), </a:t>
                </a:r>
                <a:r>
                  <a:rPr lang="pt-BR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saldo_gols</a:t>
                </a:r>
                <a:r>
                  <a:rPr lang="pt-BR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c(5, 3, 0, 2, 5, -1, 4, 2, -2, 0, 0, 4), temperatura = c(25, 24, 26, 24, 27, 28, 22, 25, 26, 23, 23, 25))</a:t>
                </a:r>
              </a:p>
              <a:p>
                <a:pPr marL="1143000" lvl="3" indent="0">
                  <a:buNone/>
                </a:pP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tb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&lt;- table(</a:t>
                </a: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timao$jogos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cut(</a:t>
                </a: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timao$temperatura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breaks = c(-</a:t>
                </a: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Inf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25, 28, </a:t>
                </a: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Inf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), </a:t>
                </a: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include.lowest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T, right = F))</a:t>
                </a:r>
              </a:p>
              <a:p>
                <a:pPr marL="1143000" lvl="3" indent="0">
                  <a:buNone/>
                </a:pPr>
                <a:r>
                  <a:rPr lang="en-US" sz="14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chisq.test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sz="1400" b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tb)$</a:t>
                </a:r>
                <a:r>
                  <a:rPr lang="en-US" sz="14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statistic</a:t>
                </a:r>
                <a:endParaRPr lang="pt-BR" sz="1400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8153400" cy="4771103"/>
              </a:xfrm>
              <a:blipFill>
                <a:blip r:embed="rId3"/>
                <a:stretch>
                  <a:fillRect l="-467" t="-1326" r="-12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F6A0230C-7EC6-2640-A563-C95C619EA537}"/>
                  </a:ext>
                </a:extLst>
              </p:cNvPr>
              <p:cNvSpPr txBox="1"/>
              <p:nvPr/>
            </p:nvSpPr>
            <p:spPr>
              <a:xfrm>
                <a:off x="2123728" y="3789040"/>
                <a:ext cx="4905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(=6,5238)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≤12∙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3,3</m:t>
                                  </m:r>
                                </m:e>
                              </m:d>
                            </m:e>
                          </m:func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pt-BR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(=24)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F6A0230C-7EC6-2640-A563-C95C619EA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3789040"/>
                <a:ext cx="4905510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727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/>
                  <a:t>V de </a:t>
                </a:r>
                <a:r>
                  <a:rPr lang="pt-BR" dirty="0" err="1"/>
                  <a:t>Craemer</a:t>
                </a:r>
                <a:endParaRPr lang="pt-BR" dirty="0"/>
              </a:p>
              <a:p>
                <a:pPr lvl="2"/>
                <a:r>
                  <a:rPr lang="pt-BR" dirty="0"/>
                  <a:t>Variante 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de Pearson</a:t>
                </a:r>
              </a:p>
              <a:p>
                <a:pPr lvl="3"/>
                <a:r>
                  <a:rPr lang="pt-BR" dirty="0"/>
                  <a:t>Para que nível de associação varie entre zero e 1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/>
              <p:nvPr/>
            </p:nvSpPr>
            <p:spPr>
              <a:xfrm>
                <a:off x="3266897" y="3646408"/>
                <a:ext cx="2615973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pt-BR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χ</m:t>
                                  </m:r>
                                </m:e>
                                <m:sup>
                                  <m:r>
                                    <a:rPr lang="pt-BR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pt-BR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</m:t>
                              </m:r>
                              <m:r>
                                <a:rPr lang="pt-BR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BR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min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pt-BR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  <m:r>
                                            <a:rPr lang="pt-BR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l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pt-BR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den>
                          </m:f>
                        </m:e>
                      </m:rad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897" y="3646408"/>
                <a:ext cx="2615973" cy="9106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/>
              <p:nvPr/>
            </p:nvSpPr>
            <p:spPr>
              <a:xfrm>
                <a:off x="3951155" y="4996988"/>
                <a:ext cx="12474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pt-BR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155" y="4996988"/>
                <a:ext cx="124745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644A3E9F-8356-1745-B74C-B1C9C515BEB6}"/>
              </a:ext>
            </a:extLst>
          </p:cNvPr>
          <p:cNvSpPr txBox="1"/>
          <p:nvPr/>
        </p:nvSpPr>
        <p:spPr>
          <a:xfrm>
            <a:off x="2699792" y="5277403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Sem associação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1F922EF-0B4A-4A44-A5D9-1F1AB19B0286}"/>
              </a:ext>
            </a:extLst>
          </p:cNvPr>
          <p:cNvSpPr txBox="1"/>
          <p:nvPr/>
        </p:nvSpPr>
        <p:spPr>
          <a:xfrm>
            <a:off x="4851398" y="5277403"/>
            <a:ext cx="2139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070C0"/>
                </a:solidFill>
              </a:rPr>
              <a:t>Totalmente associado</a:t>
            </a:r>
          </a:p>
        </p:txBody>
      </p:sp>
    </p:spTree>
    <p:extLst>
      <p:ext uri="{BB962C8B-B14F-4D97-AF65-F5344CB8AC3E}">
        <p14:creationId xmlns:p14="http://schemas.microsoft.com/office/powerpoint/2010/main" val="2026062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25B967-7451-F845-AB6C-939FCC801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EEC610D-8C08-9D4D-BF5D-B47FE31EAFF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/>
                  <a:t>Coeficiente de contingência C</a:t>
                </a:r>
              </a:p>
              <a:p>
                <a:pPr lvl="2"/>
                <a:r>
                  <a:rPr lang="pt-BR" dirty="0"/>
                  <a:t>Outra “normalização” de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EEC610D-8C08-9D4D-BF5D-B47FE31EAF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50CF8FE9-C0F2-A24B-A6FD-AD807E47055C}"/>
                  </a:ext>
                </a:extLst>
              </p:cNvPr>
              <p:cNvSpPr txBox="1"/>
              <p:nvPr/>
            </p:nvSpPr>
            <p:spPr>
              <a:xfrm>
                <a:off x="2920034" y="3284984"/>
                <a:ext cx="3308150" cy="15141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corr</m:t>
                          </m:r>
                        </m:sub>
                      </m:sSub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C</m:t>
                          </m:r>
                        </m:num>
                        <m:den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sub>
                          </m:sSub>
                        </m:den>
                      </m:f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BR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χ</m:t>
                                      </m:r>
                                    </m:e>
                                    <m:sup>
                                      <m:r>
                                        <a:rPr lang="pt-BR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BR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χ</m:t>
                                      </m:r>
                                    </m:e>
                                    <m:sup>
                                      <m:r>
                                        <a:rPr lang="pt-BR" i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n</m:t>
                                  </m:r>
                                </m:den>
                              </m:f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min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</a:rPr>
                                            <m:t>k</m:t>
                                          </m:r>
                                          <m:r>
                                            <a:rPr lang="pt-BR" b="0" i="0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</a:rPr>
                                            <m:t>l</m:t>
                                          </m:r>
                                        </m:e>
                                      </m:d>
                                    </m:e>
                                  </m:func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min</m:t>
                                  </m:r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⁡(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</m:t>
                                  </m:r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50CF8FE9-C0F2-A24B-A6FD-AD807E4705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0034" y="3284984"/>
                <a:ext cx="3308150" cy="1514197"/>
              </a:xfrm>
              <a:prstGeom prst="rect">
                <a:avLst/>
              </a:prstGeom>
              <a:blipFill>
                <a:blip r:embed="rId4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2000B1D9-669A-B84B-901D-85E32200081A}"/>
                  </a:ext>
                </a:extLst>
              </p:cNvPr>
              <p:cNvSpPr txBox="1"/>
              <p:nvPr/>
            </p:nvSpPr>
            <p:spPr>
              <a:xfrm>
                <a:off x="3777289" y="5013176"/>
                <a:ext cx="15936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pt-BR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corr</m:t>
                          </m:r>
                        </m:sub>
                      </m:sSub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2000B1D9-669A-B84B-901D-85E322000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289" y="5013176"/>
                <a:ext cx="159364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ixaDeTexto 5">
            <a:extLst>
              <a:ext uri="{FF2B5EF4-FFF2-40B4-BE49-F238E27FC236}">
                <a16:creationId xmlns:a16="http://schemas.microsoft.com/office/drawing/2014/main" id="{F4A505BA-D22F-064E-80FA-6E79799CD1E0}"/>
              </a:ext>
            </a:extLst>
          </p:cNvPr>
          <p:cNvSpPr txBox="1"/>
          <p:nvPr/>
        </p:nvSpPr>
        <p:spPr>
          <a:xfrm>
            <a:off x="2483768" y="5293591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Sem associação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E36828C-178A-9E44-B77C-699E09CC4D5C}"/>
              </a:ext>
            </a:extLst>
          </p:cNvPr>
          <p:cNvSpPr txBox="1"/>
          <p:nvPr/>
        </p:nvSpPr>
        <p:spPr>
          <a:xfrm>
            <a:off x="5076056" y="5293591"/>
            <a:ext cx="2139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070C0"/>
                </a:solidFill>
              </a:rPr>
              <a:t>Totalmente associado</a:t>
            </a:r>
          </a:p>
        </p:txBody>
      </p:sp>
    </p:spTree>
    <p:extLst>
      <p:ext uri="{BB962C8B-B14F-4D97-AF65-F5344CB8AC3E}">
        <p14:creationId xmlns:p14="http://schemas.microsoft.com/office/powerpoint/2010/main" val="2925947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</a:t>
            </a:r>
            <a:r>
              <a:rPr lang="pt-BR" u="sng" dirty="0">
                <a:solidFill>
                  <a:srgbClr val="FF0000"/>
                </a:solidFill>
              </a:rPr>
              <a:t>contínuas</a:t>
            </a:r>
            <a:r>
              <a:rPr lang="pt-BR" dirty="0"/>
              <a:t> se associam?</a:t>
            </a:r>
          </a:p>
          <a:p>
            <a:pPr lvl="1"/>
            <a:r>
              <a:rPr lang="pt-BR" dirty="0"/>
              <a:t>Podemos</a:t>
            </a:r>
          </a:p>
          <a:p>
            <a:pPr lvl="2"/>
            <a:r>
              <a:rPr lang="pt-BR" dirty="0"/>
              <a:t>Agrupá-las e usar os métodos anteriores</a:t>
            </a:r>
          </a:p>
          <a:p>
            <a:pPr lvl="2"/>
            <a:r>
              <a:rPr lang="pt-BR" dirty="0"/>
              <a:t>Ou usar outras técnicas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2227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Coeficiente de correlação </a:t>
            </a:r>
            <a:r>
              <a:rPr lang="pt-BR" dirty="0" err="1"/>
              <a:t>Bravais</a:t>
            </a:r>
            <a:r>
              <a:rPr lang="pt-BR" dirty="0"/>
              <a:t>-Pearson</a:t>
            </a:r>
          </a:p>
          <a:p>
            <a:pPr lvl="2"/>
            <a:r>
              <a:rPr lang="pt-BR" dirty="0"/>
              <a:t>Ideia central ☞ associação linear entre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endParaRPr lang="pt-BR" dirty="0"/>
          </a:p>
          <a:p>
            <a:pPr lvl="3"/>
            <a:r>
              <a:rPr lang="pt-BR" dirty="0" err="1"/>
              <a:t>Y</a:t>
            </a:r>
            <a:r>
              <a:rPr lang="pt-BR" dirty="0"/>
              <a:t> = a + </a:t>
            </a:r>
            <a:r>
              <a:rPr lang="pt-BR" dirty="0" err="1"/>
              <a:t>b</a:t>
            </a:r>
            <a:r>
              <a:rPr lang="pt-BR" dirty="0"/>
              <a:t> </a:t>
            </a:r>
            <a:r>
              <a:rPr lang="pt-BR" dirty="0" err="1"/>
              <a:t>X</a:t>
            </a:r>
            <a:endParaRPr lang="pt-BR" dirty="0"/>
          </a:p>
          <a:p>
            <a:pPr lvl="2"/>
            <a:r>
              <a:rPr lang="pt-BR" dirty="0"/>
              <a:t>Desvios da linearidade ☞ perda da associação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/>
              <p:nvPr/>
            </p:nvSpPr>
            <p:spPr>
              <a:xfrm>
                <a:off x="3737669" y="3844516"/>
                <a:ext cx="1668662" cy="736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𝑥𝑥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𝑦𝑦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669" y="3844516"/>
                <a:ext cx="1668662" cy="7366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103AA4D-5556-EF48-9AAB-8428D1020D39}"/>
                  </a:ext>
                </a:extLst>
              </p:cNvPr>
              <p:cNvSpPr txBox="1"/>
              <p:nvPr/>
            </p:nvSpPr>
            <p:spPr>
              <a:xfrm>
                <a:off x="1028655" y="4654800"/>
                <a:ext cx="3211905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𝑥𝑥</m:t>
                          </m:r>
                        </m:sub>
                      </m:sSub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103AA4D-5556-EF48-9AAB-8428D1020D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655" y="4654800"/>
                <a:ext cx="3211905" cy="848566"/>
              </a:xfrm>
              <a:prstGeom prst="rect">
                <a:avLst/>
              </a:prstGeom>
              <a:blipFill>
                <a:blip r:embed="rId3"/>
                <a:stretch>
                  <a:fillRect l="-3150" t="-100000" b="-15522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E2DE676B-61D6-8648-9C4D-D7E0FC3C3DE5}"/>
                  </a:ext>
                </a:extLst>
              </p:cNvPr>
              <p:cNvSpPr txBox="1"/>
              <p:nvPr/>
            </p:nvSpPr>
            <p:spPr>
              <a:xfrm>
                <a:off x="4917087" y="4654800"/>
                <a:ext cx="3327321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𝑦𝑦</m:t>
                          </m:r>
                        </m:sub>
                      </m:sSub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E2DE676B-61D6-8648-9C4D-D7E0FC3C3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087" y="4654800"/>
                <a:ext cx="3327321" cy="848566"/>
              </a:xfrm>
              <a:prstGeom prst="rect">
                <a:avLst/>
              </a:prstGeom>
              <a:blipFill>
                <a:blip r:embed="rId4"/>
                <a:stretch>
                  <a:fillRect l="-760" t="-100000" b="-15522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851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Coeficiente de correlação </a:t>
            </a:r>
            <a:r>
              <a:rPr lang="pt-BR" dirty="0" err="1"/>
              <a:t>Bravais</a:t>
            </a:r>
            <a:r>
              <a:rPr lang="pt-BR" dirty="0"/>
              <a:t>-Pearson</a:t>
            </a:r>
          </a:p>
          <a:p>
            <a:pPr lvl="2"/>
            <a:r>
              <a:rPr lang="pt-BR" dirty="0"/>
              <a:t>Ideia central ☞ associação linear entre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endParaRPr lang="pt-BR" dirty="0"/>
          </a:p>
          <a:p>
            <a:pPr lvl="3"/>
            <a:r>
              <a:rPr lang="pt-BR" dirty="0" err="1"/>
              <a:t>Y</a:t>
            </a:r>
            <a:r>
              <a:rPr lang="pt-BR" dirty="0"/>
              <a:t> = a + </a:t>
            </a:r>
            <a:r>
              <a:rPr lang="pt-BR" dirty="0" err="1"/>
              <a:t>b</a:t>
            </a:r>
            <a:r>
              <a:rPr lang="pt-BR" dirty="0"/>
              <a:t> </a:t>
            </a:r>
            <a:r>
              <a:rPr lang="pt-BR" dirty="0" err="1"/>
              <a:t>X</a:t>
            </a:r>
            <a:endParaRPr lang="pt-BR" dirty="0"/>
          </a:p>
          <a:p>
            <a:pPr lvl="2"/>
            <a:r>
              <a:rPr lang="pt-BR" dirty="0"/>
              <a:t>Desvios da linearidade ☞ perda da associação</a:t>
            </a:r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r>
              <a:rPr lang="pt-BR" dirty="0" err="1"/>
              <a:t>r</a:t>
            </a:r>
            <a:r>
              <a:rPr lang="pt-BR" dirty="0"/>
              <a:t> depende da variância e variância cruzada dos valores observados das variáveis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endParaRPr lang="pt-BR" dirty="0"/>
          </a:p>
          <a:p>
            <a:pPr lvl="3"/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/>
              <p:nvPr/>
            </p:nvSpPr>
            <p:spPr>
              <a:xfrm>
                <a:off x="3737669" y="3844800"/>
                <a:ext cx="1668662" cy="736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𝑥𝑥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𝑦𝑦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669" y="3844800"/>
                <a:ext cx="1668662" cy="7366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103AA4D-5556-EF48-9AAB-8428D1020D39}"/>
                  </a:ext>
                </a:extLst>
              </p:cNvPr>
              <p:cNvSpPr txBox="1"/>
              <p:nvPr/>
            </p:nvSpPr>
            <p:spPr>
              <a:xfrm>
                <a:off x="1943524" y="4654800"/>
                <a:ext cx="5256952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</m:d>
                          <m:d>
                            <m:d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</m:d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̅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acc>
                            <m:accPr>
                              <m:chr m:val="̅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103AA4D-5556-EF48-9AAB-8428D1020D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524" y="4654800"/>
                <a:ext cx="5256952" cy="848566"/>
              </a:xfrm>
              <a:prstGeom prst="rect">
                <a:avLst/>
              </a:prstGeom>
              <a:blipFill>
                <a:blip r:embed="rId3"/>
                <a:stretch>
                  <a:fillRect l="-723" t="-100000" b="-15522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2263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Coeficiente de correlação </a:t>
            </a:r>
            <a:r>
              <a:rPr lang="pt-BR" dirty="0" err="1"/>
              <a:t>Bravais</a:t>
            </a:r>
            <a:r>
              <a:rPr lang="pt-BR" dirty="0"/>
              <a:t>-Pearson</a:t>
            </a:r>
          </a:p>
          <a:p>
            <a:pPr lvl="2"/>
            <a:r>
              <a:rPr lang="pt-BR" dirty="0"/>
              <a:t>Ideia central ☞ associação linear entre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endParaRPr lang="pt-BR" dirty="0"/>
          </a:p>
          <a:p>
            <a:pPr lvl="3"/>
            <a:r>
              <a:rPr lang="pt-BR" dirty="0" err="1"/>
              <a:t>Y</a:t>
            </a:r>
            <a:r>
              <a:rPr lang="pt-BR" dirty="0"/>
              <a:t> = a + </a:t>
            </a:r>
            <a:r>
              <a:rPr lang="pt-BR" dirty="0" err="1"/>
              <a:t>b</a:t>
            </a:r>
            <a:r>
              <a:rPr lang="pt-BR" dirty="0"/>
              <a:t> </a:t>
            </a:r>
            <a:r>
              <a:rPr lang="pt-BR" dirty="0" err="1"/>
              <a:t>X</a:t>
            </a:r>
            <a:endParaRPr lang="pt-BR" dirty="0"/>
          </a:p>
          <a:p>
            <a:pPr lvl="2"/>
            <a:r>
              <a:rPr lang="pt-BR" dirty="0"/>
              <a:t>Desvios da linearidade ☞ perda da associação</a:t>
            </a:r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endParaRPr lang="pt-BR" dirty="0"/>
          </a:p>
          <a:p>
            <a:pPr lvl="3"/>
            <a:r>
              <a:rPr lang="pt-BR" dirty="0"/>
              <a:t>|</a:t>
            </a:r>
            <a:r>
              <a:rPr lang="pt-BR" dirty="0" err="1"/>
              <a:t>r</a:t>
            </a:r>
            <a:r>
              <a:rPr lang="pt-BR" dirty="0"/>
              <a:t>|=1 : relação linear entre </a:t>
            </a:r>
            <a:r>
              <a:rPr lang="pt-BR" dirty="0" err="1"/>
              <a:t>Y</a:t>
            </a:r>
            <a:r>
              <a:rPr lang="pt-BR" dirty="0"/>
              <a:t> e </a:t>
            </a:r>
            <a:r>
              <a:rPr lang="pt-BR" dirty="0" err="1"/>
              <a:t>X</a:t>
            </a:r>
            <a:endParaRPr lang="pt-BR" dirty="0"/>
          </a:p>
          <a:p>
            <a:pPr lvl="3"/>
            <a:r>
              <a:rPr lang="pt-BR" dirty="0" err="1"/>
              <a:t>r</a:t>
            </a:r>
            <a:r>
              <a:rPr lang="pt-BR" dirty="0"/>
              <a:t> = 0 : não necessariamente há independência entre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endParaRPr lang="pt-BR" dirty="0"/>
          </a:p>
          <a:p>
            <a:pPr marL="685800" lvl="2" indent="0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/>
              <p:nvPr/>
            </p:nvSpPr>
            <p:spPr>
              <a:xfrm>
                <a:off x="3737669" y="3844800"/>
                <a:ext cx="1668662" cy="736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𝑥𝑥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𝑦𝑦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E10A9144-A0C4-0849-AFCC-86E2BB44A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669" y="3844800"/>
                <a:ext cx="1668662" cy="7366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A2D64D3-503D-E34F-AD26-ABAB77025A93}"/>
                  </a:ext>
                </a:extLst>
              </p:cNvPr>
              <p:cNvSpPr txBox="1"/>
              <p:nvPr/>
            </p:nvSpPr>
            <p:spPr>
              <a:xfrm>
                <a:off x="3777289" y="4797152"/>
                <a:ext cx="15683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  <m:r>
                        <a:rPr lang="pt-BR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0A2D64D3-503D-E34F-AD26-ABAB77025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289" y="4797152"/>
                <a:ext cx="156831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5834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Coeficiente de correlação </a:t>
            </a:r>
            <a:r>
              <a:rPr lang="pt-BR" dirty="0" err="1"/>
              <a:t>Bravais</a:t>
            </a:r>
            <a:r>
              <a:rPr lang="pt-BR" dirty="0"/>
              <a:t>-Pearson</a:t>
            </a:r>
          </a:p>
          <a:p>
            <a:pPr lvl="2"/>
            <a:r>
              <a:rPr lang="pt-BR" dirty="0"/>
              <a:t>APENAS aplicado em variáveis contínuas</a:t>
            </a:r>
          </a:p>
          <a:p>
            <a:pPr lvl="2"/>
            <a:r>
              <a:rPr lang="pt-BR" dirty="0"/>
              <a:t>Não se dá bem com modelos não-lineares</a:t>
            </a:r>
          </a:p>
          <a:p>
            <a:pPr lvl="3"/>
            <a:r>
              <a:rPr lang="pt-BR" dirty="0"/>
              <a:t>Requer alguma linearização</a:t>
            </a:r>
          </a:p>
        </p:txBody>
      </p:sp>
    </p:spTree>
    <p:extLst>
      <p:ext uri="{BB962C8B-B14F-4D97-AF65-F5344CB8AC3E}">
        <p14:creationId xmlns:p14="http://schemas.microsoft.com/office/powerpoint/2010/main" val="2631827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 err="1"/>
              <a:t>Coef</a:t>
            </a:r>
            <a:r>
              <a:rPr lang="pt-BR" dirty="0"/>
              <a:t>. de correlação por </a:t>
            </a:r>
            <a:r>
              <a:rPr lang="pt-BR" dirty="0" err="1"/>
              <a:t>ranqueamento</a:t>
            </a:r>
            <a:r>
              <a:rPr lang="pt-BR" dirty="0"/>
              <a:t> de </a:t>
            </a:r>
            <a:r>
              <a:rPr lang="pt-BR" dirty="0" err="1"/>
              <a:t>Spearman</a:t>
            </a:r>
            <a:endParaRPr lang="pt-BR" dirty="0"/>
          </a:p>
          <a:p>
            <a:pPr lvl="2"/>
            <a:r>
              <a:rPr lang="pt-BR" dirty="0"/>
              <a:t>Ideia central</a:t>
            </a:r>
          </a:p>
          <a:p>
            <a:pPr lvl="3"/>
            <a:r>
              <a:rPr lang="pt-BR" dirty="0"/>
              <a:t>Os valores observados de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r>
              <a:rPr lang="pt-BR" dirty="0"/>
              <a:t> devem estar “alinhadas”</a:t>
            </a:r>
          </a:p>
          <a:p>
            <a:pPr lvl="4"/>
            <a:r>
              <a:rPr lang="pt-BR" dirty="0"/>
              <a:t>Alinhados ☞ ordenados ☞ alta associação</a:t>
            </a:r>
          </a:p>
          <a:p>
            <a:pPr lvl="4"/>
            <a:r>
              <a:rPr lang="pt-BR" dirty="0"/>
              <a:t>Desalinhados ☞ baixa associação</a:t>
            </a:r>
          </a:p>
          <a:p>
            <a:pPr lvl="3"/>
            <a:r>
              <a:rPr lang="pt-BR" dirty="0"/>
              <a:t>Ordenação ☞ </a:t>
            </a:r>
            <a:r>
              <a:rPr lang="pt-BR" dirty="0" err="1"/>
              <a:t>ranqueamento</a:t>
            </a:r>
            <a:r>
              <a:rPr lang="pt-BR" dirty="0"/>
              <a:t> (</a:t>
            </a:r>
            <a:r>
              <a:rPr lang="pt-BR" i="1" dirty="0"/>
              <a:t>ranking</a:t>
            </a:r>
            <a:r>
              <a:rPr lang="pt-BR" dirty="0"/>
              <a:t>)</a:t>
            </a:r>
          </a:p>
          <a:p>
            <a:pPr lvl="4"/>
            <a:endParaRPr lang="pt-BR" dirty="0"/>
          </a:p>
          <a:p>
            <a:pPr lvl="4"/>
            <a:endParaRPr lang="pt-BR" dirty="0"/>
          </a:p>
          <a:p>
            <a:pPr lvl="4"/>
            <a:endParaRPr lang="pt-BR" dirty="0"/>
          </a:p>
          <a:p>
            <a:pPr lvl="4"/>
            <a:endParaRPr lang="pt-BR" dirty="0"/>
          </a:p>
          <a:p>
            <a:pPr lvl="4"/>
            <a:r>
              <a:rPr lang="pt-BR" dirty="0" err="1"/>
              <a:t>R</a:t>
            </a:r>
            <a:r>
              <a:rPr lang="pt-BR" dirty="0"/>
              <a:t>(</a:t>
            </a:r>
            <a:r>
              <a:rPr lang="pt-BR" dirty="0" err="1"/>
              <a:t>z</a:t>
            </a:r>
            <a:r>
              <a:rPr lang="pt-BR" dirty="0"/>
              <a:t>) – ordem de </a:t>
            </a:r>
            <a:r>
              <a:rPr lang="pt-BR" dirty="0" err="1"/>
              <a:t>z</a:t>
            </a:r>
            <a:r>
              <a:rPr lang="pt-BR" dirty="0"/>
              <a:t> no conjunto de valores de </a:t>
            </a:r>
            <a:r>
              <a:rPr lang="pt-BR" dirty="0" err="1"/>
              <a:t>Z</a:t>
            </a:r>
            <a:endParaRPr lang="pt-BR" dirty="0"/>
          </a:p>
          <a:p>
            <a:pPr marL="685800" lvl="2" indent="0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F79BBA22-81CA-4940-8887-A529D4B8BDDA}"/>
                  </a:ext>
                </a:extLst>
              </p:cNvPr>
              <p:cNvSpPr txBox="1"/>
              <p:nvPr/>
            </p:nvSpPr>
            <p:spPr>
              <a:xfrm>
                <a:off x="2895580" y="4581128"/>
                <a:ext cx="3352841" cy="687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23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R</m:t>
                                      </m:r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R</m:t>
                                      </m:r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y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e>
                                <m:sup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pt-BR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F79BBA22-81CA-4940-8887-A529D4B8B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80" y="4581128"/>
                <a:ext cx="3352841" cy="687368"/>
              </a:xfrm>
              <a:prstGeom prst="rect">
                <a:avLst/>
              </a:prstGeom>
              <a:blipFill>
                <a:blip r:embed="rId2"/>
                <a:stretch>
                  <a:fillRect t="-60000" b="-4545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FACD1058-BAD3-0249-B76A-CEE6629739B6}"/>
                  </a:ext>
                </a:extLst>
              </p:cNvPr>
              <p:cNvSpPr txBox="1"/>
              <p:nvPr/>
            </p:nvSpPr>
            <p:spPr>
              <a:xfrm>
                <a:off x="3767774" y="5373216"/>
                <a:ext cx="16084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  <m:r>
                        <a:rPr lang="pt-BR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≤+1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FACD1058-BAD3-0249-B76A-CEE6629739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774" y="5373216"/>
                <a:ext cx="1608453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29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se associam?</a:t>
            </a:r>
          </a:p>
          <a:p>
            <a:pPr lvl="1"/>
            <a:r>
              <a:rPr lang="pt-BR" dirty="0"/>
              <a:t>Dependência ou independência</a:t>
            </a:r>
          </a:p>
          <a:p>
            <a:pPr lvl="2"/>
            <a:r>
              <a:rPr lang="pt-BR" dirty="0"/>
              <a:t>Medir nível de associação entre 2 variáveis</a:t>
            </a:r>
          </a:p>
          <a:p>
            <a:pPr lvl="3"/>
            <a:r>
              <a:rPr lang="pt-BR" dirty="0"/>
              <a:t>Pouco associadas ☞ muito independentes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 err="1"/>
              <a:t>Coef</a:t>
            </a:r>
            <a:r>
              <a:rPr lang="pt-BR" dirty="0"/>
              <a:t>. de correlação por </a:t>
            </a:r>
            <a:r>
              <a:rPr lang="pt-BR" dirty="0" err="1"/>
              <a:t>ranqueamento</a:t>
            </a:r>
            <a:r>
              <a:rPr lang="pt-BR" dirty="0"/>
              <a:t> de </a:t>
            </a:r>
            <a:r>
              <a:rPr lang="pt-BR" dirty="0" err="1"/>
              <a:t>Spearman</a:t>
            </a:r>
            <a:endParaRPr lang="pt-BR" dirty="0"/>
          </a:p>
          <a:p>
            <a:pPr lvl="2"/>
            <a:r>
              <a:rPr lang="pt-BR" dirty="0" err="1"/>
              <a:t>Ranqueamento</a:t>
            </a:r>
            <a:r>
              <a:rPr lang="pt-BR" dirty="0"/>
              <a:t> ☞ robustez da avaliação</a:t>
            </a:r>
          </a:p>
          <a:p>
            <a:pPr lvl="2"/>
            <a:r>
              <a:rPr lang="pt-BR" dirty="0"/>
              <a:t>Não está atrelado a um modelo </a:t>
            </a:r>
            <a:r>
              <a:rPr lang="pt-BR" dirty="0" err="1"/>
              <a:t>Y</a:t>
            </a:r>
            <a:r>
              <a:rPr lang="pt-BR" dirty="0"/>
              <a:t> ~ </a:t>
            </a:r>
            <a:r>
              <a:rPr lang="pt-BR" dirty="0" err="1"/>
              <a:t>X</a:t>
            </a:r>
            <a:endParaRPr lang="pt-BR" dirty="0"/>
          </a:p>
          <a:p>
            <a:pPr lvl="3"/>
            <a:r>
              <a:rPr lang="pt-BR" dirty="0"/>
              <a:t>Linear para Pearson</a:t>
            </a:r>
          </a:p>
          <a:p>
            <a:pPr lvl="2"/>
            <a:r>
              <a:rPr lang="pt-BR" dirty="0"/>
              <a:t>Requer </a:t>
            </a:r>
            <a:r>
              <a:rPr lang="pt-BR" b="1" dirty="0">
                <a:solidFill>
                  <a:srgbClr val="FF0000"/>
                </a:solidFill>
              </a:rPr>
              <a:t>truques</a:t>
            </a:r>
            <a:r>
              <a:rPr lang="pt-BR" dirty="0"/>
              <a:t> para empates (</a:t>
            </a:r>
            <a:r>
              <a:rPr lang="pt-BR" i="1" dirty="0" err="1"/>
              <a:t>ties</a:t>
            </a:r>
            <a:r>
              <a:rPr lang="pt-BR" dirty="0"/>
              <a:t>) de </a:t>
            </a:r>
            <a:r>
              <a:rPr lang="pt-BR" dirty="0" err="1"/>
              <a:t>ranqueamento</a:t>
            </a:r>
            <a:endParaRPr lang="pt-BR" dirty="0"/>
          </a:p>
          <a:p>
            <a:pPr lvl="2"/>
            <a:r>
              <a:rPr lang="pt-BR" dirty="0"/>
              <a:t>Pode ser usado em variáveis</a:t>
            </a:r>
          </a:p>
          <a:p>
            <a:pPr lvl="3"/>
            <a:r>
              <a:rPr lang="pt-BR" dirty="0"/>
              <a:t>2 variáveis contínuas</a:t>
            </a:r>
          </a:p>
          <a:p>
            <a:pPr lvl="3"/>
            <a:r>
              <a:rPr lang="pt-BR" dirty="0"/>
              <a:t>1 variável contínua e 1 variável ordinal</a:t>
            </a:r>
          </a:p>
          <a:p>
            <a:pPr lvl="3"/>
            <a:r>
              <a:rPr lang="pt-BR" dirty="0"/>
              <a:t>NÃO pode ser aplicado em variáveis nominais</a:t>
            </a:r>
          </a:p>
          <a:p>
            <a:pPr lvl="4"/>
            <a:r>
              <a:rPr lang="pt-BR" dirty="0"/>
              <a:t>Precisa de uma relação de ordem ☞ </a:t>
            </a:r>
            <a:r>
              <a:rPr lang="pt-BR" dirty="0" err="1"/>
              <a:t>R</a:t>
            </a:r>
            <a:r>
              <a:rPr lang="pt-BR" dirty="0"/>
              <a:t>()</a:t>
            </a:r>
          </a:p>
          <a:p>
            <a:pPr lvl="3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5721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Comparação entre </a:t>
            </a:r>
            <a:r>
              <a:rPr lang="pt-BR" dirty="0" err="1"/>
              <a:t>r</a:t>
            </a:r>
            <a:r>
              <a:rPr lang="pt-BR" dirty="0"/>
              <a:t> e </a:t>
            </a:r>
            <a:r>
              <a:rPr lang="pt-BR" dirty="0" err="1"/>
              <a:t>R</a:t>
            </a:r>
            <a:endParaRPr lang="pt-BR" dirty="0"/>
          </a:p>
          <a:p>
            <a:pPr lvl="2"/>
            <a:r>
              <a:rPr lang="pt-BR" dirty="0"/>
              <a:t>Comparação com gráfico de pontos</a:t>
            </a:r>
          </a:p>
          <a:p>
            <a:pPr lvl="3"/>
            <a:r>
              <a:rPr lang="pt-BR" i="1" dirty="0" err="1"/>
              <a:t>scatter</a:t>
            </a:r>
            <a:r>
              <a:rPr lang="pt-BR" i="1" dirty="0"/>
              <a:t> </a:t>
            </a:r>
            <a:r>
              <a:rPr lang="pt-BR" i="1" dirty="0" err="1"/>
              <a:t>plot</a:t>
            </a:r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000" y="3906000"/>
            <a:ext cx="4185824" cy="23040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00" y="3909600"/>
            <a:ext cx="4149869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554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Comparação entre </a:t>
            </a:r>
            <a:r>
              <a:rPr lang="pt-BR" dirty="0" err="1"/>
              <a:t>r</a:t>
            </a:r>
            <a:r>
              <a:rPr lang="pt-BR" dirty="0"/>
              <a:t> e </a:t>
            </a:r>
            <a:r>
              <a:rPr lang="pt-BR" dirty="0" err="1"/>
              <a:t>R</a:t>
            </a:r>
            <a:endParaRPr lang="pt-BR" dirty="0"/>
          </a:p>
          <a:p>
            <a:pPr lvl="2"/>
            <a:r>
              <a:rPr lang="pt-BR" dirty="0"/>
              <a:t>Comparação com gráfico de pontos</a:t>
            </a:r>
          </a:p>
          <a:p>
            <a:pPr lvl="3"/>
            <a:r>
              <a:rPr lang="pt-BR" i="1" dirty="0" err="1"/>
              <a:t>scatter</a:t>
            </a:r>
            <a:r>
              <a:rPr lang="pt-BR" i="1" dirty="0"/>
              <a:t> </a:t>
            </a:r>
            <a:r>
              <a:rPr lang="pt-BR" i="1" dirty="0" err="1"/>
              <a:t>plot</a:t>
            </a:r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000" y="3906000"/>
            <a:ext cx="4160621" cy="23040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00" y="3906000"/>
            <a:ext cx="4168716" cy="23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050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Comparação entre </a:t>
            </a:r>
            <a:r>
              <a:rPr lang="pt-BR" dirty="0" err="1"/>
              <a:t>r</a:t>
            </a:r>
            <a:r>
              <a:rPr lang="pt-BR" dirty="0"/>
              <a:t> e </a:t>
            </a:r>
            <a:r>
              <a:rPr lang="pt-BR" dirty="0" err="1"/>
              <a:t>R</a:t>
            </a:r>
            <a:endParaRPr lang="pt-BR" dirty="0"/>
          </a:p>
          <a:p>
            <a:pPr lvl="2"/>
            <a:r>
              <a:rPr lang="pt-BR" dirty="0"/>
              <a:t>Comparação com gráfico de pontos</a:t>
            </a:r>
          </a:p>
          <a:p>
            <a:pPr lvl="3"/>
            <a:r>
              <a:rPr lang="pt-BR" i="1" dirty="0" err="1"/>
              <a:t>scatter</a:t>
            </a:r>
            <a:r>
              <a:rPr lang="pt-BR" i="1" dirty="0"/>
              <a:t> </a:t>
            </a:r>
            <a:r>
              <a:rPr lang="pt-BR" i="1" dirty="0" err="1"/>
              <a:t>plot</a:t>
            </a:r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0889" y="3906000"/>
            <a:ext cx="4159583" cy="230390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906000"/>
            <a:ext cx="4131079" cy="227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465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E4D5F-FE75-B347-B647-8749C4EA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3EA89A-3AF2-3840-9D2F-5CF43AA86E3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contínuas se associam?</a:t>
            </a:r>
          </a:p>
          <a:p>
            <a:pPr lvl="1"/>
            <a:r>
              <a:rPr lang="pt-BR" dirty="0"/>
              <a:t>Comparação entre </a:t>
            </a:r>
            <a:r>
              <a:rPr lang="pt-BR" dirty="0" err="1"/>
              <a:t>r</a:t>
            </a:r>
            <a:r>
              <a:rPr lang="pt-BR" dirty="0"/>
              <a:t> e </a:t>
            </a:r>
            <a:r>
              <a:rPr lang="pt-BR" dirty="0" err="1"/>
              <a:t>R</a:t>
            </a:r>
            <a:endParaRPr lang="pt-BR" dirty="0"/>
          </a:p>
          <a:p>
            <a:pPr lvl="2"/>
            <a:r>
              <a:rPr lang="pt-BR" i="1" dirty="0"/>
              <a:t>Exemplo</a:t>
            </a:r>
          </a:p>
          <a:p>
            <a:pPr lvl="3"/>
            <a:r>
              <a:rPr lang="pt-BR" i="1" dirty="0"/>
              <a:t>Usando um conjunto de dados disponível no </a:t>
            </a:r>
            <a:r>
              <a:rPr lang="pt-BR" i="1" dirty="0" err="1"/>
              <a:t>R</a:t>
            </a:r>
            <a:endParaRPr lang="pt-BR" i="1" dirty="0"/>
          </a:p>
          <a:p>
            <a:pPr lvl="4"/>
            <a:r>
              <a:rPr lang="pt-BR" i="1" dirty="0" err="1"/>
              <a:t>iris</a:t>
            </a:r>
            <a:r>
              <a:rPr lang="pt-BR" i="1" dirty="0"/>
              <a:t>: experimento envolvendo medições de comprimento e largura da sépala e pétala de flores da espécie </a:t>
            </a:r>
            <a:r>
              <a:rPr lang="pt-BR" i="1" dirty="0" err="1"/>
              <a:t>iris</a:t>
            </a:r>
            <a:endParaRPr lang="pt-BR" i="1" dirty="0"/>
          </a:p>
          <a:p>
            <a:pPr lvl="3"/>
            <a:endParaRPr lang="pt-BR" i="1" dirty="0"/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</a:t>
            </a:r>
            <a:endParaRPr lang="pt-B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summary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iris$Sepal.Length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iris$Petal.Length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pch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=19)</a:t>
            </a:r>
          </a:p>
          <a:p>
            <a:pPr marL="1143000" lvl="3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cor(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iris$Sepal.Length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iris$Petal.Length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pearson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1143000" lvl="3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cor(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iris$Sepal.Length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iris$Petal.Length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spearman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3192991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se associam?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C387DCB-A8E9-6947-989E-67D9EC57C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818436"/>
              </p:ext>
            </p:extLst>
          </p:nvPr>
        </p:nvGraphicFramePr>
        <p:xfrm>
          <a:off x="971600" y="2924944"/>
          <a:ext cx="7200800" cy="296672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208054389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060330756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463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k,j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k,l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3366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6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se associam?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C387DCB-A8E9-6947-989E-67D9EC57C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950085"/>
              </p:ext>
            </p:extLst>
          </p:nvPr>
        </p:nvGraphicFramePr>
        <p:xfrm>
          <a:off x="971600" y="2861776"/>
          <a:ext cx="7200800" cy="359156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208054389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060330756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baseline="-25000" dirty="0">
                        <a:solidFill>
                          <a:srgbClr val="7030A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1,j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i,1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i,j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i,l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463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k,1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k,j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k,l</a:t>
                      </a: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(ñ</a:t>
                      </a:r>
                      <a:r>
                        <a:rPr lang="pt-BR" sz="1600" b="1" i="0" baseline="-2500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1,1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13366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+,1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407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se associam?</a:t>
            </a:r>
          </a:p>
          <a:p>
            <a:pPr lvl="1"/>
            <a:r>
              <a:rPr lang="pt-BR" dirty="0"/>
              <a:t>Tabela de contingência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  <a:p>
            <a:pPr lvl="2"/>
            <a:r>
              <a:rPr lang="pt-BR" dirty="0"/>
              <a:t>Se for independente</a:t>
            </a:r>
          </a:p>
          <a:p>
            <a:pPr lvl="3"/>
            <a:r>
              <a:rPr lang="pt-BR" b="1" dirty="0">
                <a:solidFill>
                  <a:srgbClr val="FF0000"/>
                </a:solidFill>
              </a:rPr>
              <a:t>a/(</a:t>
            </a:r>
            <a:r>
              <a:rPr lang="pt-BR" b="1" dirty="0" err="1">
                <a:solidFill>
                  <a:srgbClr val="FF0000"/>
                </a:solidFill>
              </a:rPr>
              <a:t>a+c</a:t>
            </a:r>
            <a:r>
              <a:rPr lang="pt-BR" b="1" dirty="0">
                <a:solidFill>
                  <a:srgbClr val="FF0000"/>
                </a:solidFill>
              </a:rPr>
              <a:t>) = </a:t>
            </a:r>
            <a:r>
              <a:rPr lang="pt-BR" b="1" dirty="0" err="1">
                <a:solidFill>
                  <a:srgbClr val="FF0000"/>
                </a:solidFill>
              </a:rPr>
              <a:t>b</a:t>
            </a:r>
            <a:r>
              <a:rPr lang="pt-BR" b="1" dirty="0">
                <a:solidFill>
                  <a:srgbClr val="FF0000"/>
                </a:solidFill>
              </a:rPr>
              <a:t>/(</a:t>
            </a:r>
            <a:r>
              <a:rPr lang="pt-BR" b="1" dirty="0" err="1">
                <a:solidFill>
                  <a:srgbClr val="FF0000"/>
                </a:solidFill>
              </a:rPr>
              <a:t>b+d</a:t>
            </a:r>
            <a:r>
              <a:rPr lang="pt-BR" b="1" dirty="0">
                <a:solidFill>
                  <a:srgbClr val="FF0000"/>
                </a:solidFill>
              </a:rPr>
              <a:t>) = (</a:t>
            </a:r>
            <a:r>
              <a:rPr lang="pt-BR" b="1" dirty="0" err="1">
                <a:solidFill>
                  <a:srgbClr val="FF0000"/>
                </a:solidFill>
              </a:rPr>
              <a:t>a+b</a:t>
            </a:r>
            <a:r>
              <a:rPr lang="pt-BR" b="1" dirty="0">
                <a:solidFill>
                  <a:srgbClr val="FF0000"/>
                </a:solidFill>
              </a:rPr>
              <a:t>)/</a:t>
            </a:r>
            <a:r>
              <a:rPr lang="pt-BR" b="1" dirty="0" err="1">
                <a:solidFill>
                  <a:srgbClr val="FF0000"/>
                </a:solidFill>
              </a:rPr>
              <a:t>n</a:t>
            </a:r>
            <a:endParaRPr lang="pt-BR" b="1" dirty="0">
              <a:solidFill>
                <a:srgbClr val="FF0000"/>
              </a:solidFill>
            </a:endParaRPr>
          </a:p>
          <a:p>
            <a:pPr lvl="3"/>
            <a:r>
              <a:rPr lang="pt-BR" dirty="0"/>
              <a:t>Ou outras relações envolvendo as distribuições marginais</a:t>
            </a:r>
          </a:p>
          <a:p>
            <a:pPr lvl="2"/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2C387DCB-A8E9-6947-989E-67D9EC57C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734403"/>
              </p:ext>
            </p:extLst>
          </p:nvPr>
        </p:nvGraphicFramePr>
        <p:xfrm>
          <a:off x="2321750" y="2780928"/>
          <a:ext cx="4500500" cy="185420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Variável </a:t>
                      </a:r>
                      <a:r>
                        <a:rPr lang="pt-BR" sz="1600" b="1" i="0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pt-BR" sz="1600" b="1" i="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a+b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pt-BR" sz="1600" b="1" i="0" baseline="-250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c+d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a+c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b+d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86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pares de variáveis se associam?</a:t>
            </a:r>
          </a:p>
          <a:p>
            <a:pPr lvl="1"/>
            <a:r>
              <a:rPr lang="pt-BR" dirty="0"/>
              <a:t>Tabela de contingência</a:t>
            </a:r>
          </a:p>
          <a:p>
            <a:pPr lvl="2"/>
            <a:r>
              <a:rPr lang="pt-BR" dirty="0"/>
              <a:t>A partir dos valores observados calculamos</a:t>
            </a:r>
          </a:p>
          <a:p>
            <a:pPr lvl="3"/>
            <a:r>
              <a:rPr lang="pt-BR" dirty="0" err="1"/>
              <a:t>n</a:t>
            </a:r>
            <a:r>
              <a:rPr lang="pt-BR" baseline="-25000" dirty="0" err="1"/>
              <a:t>i,j</a:t>
            </a:r>
            <a:r>
              <a:rPr lang="pt-BR" dirty="0"/>
              <a:t> (distribuição conjunta)</a:t>
            </a:r>
          </a:p>
          <a:p>
            <a:pPr lvl="3"/>
            <a:r>
              <a:rPr lang="pt-BR" dirty="0" err="1"/>
              <a:t>n</a:t>
            </a:r>
            <a:r>
              <a:rPr lang="pt-BR" baseline="-25000" dirty="0" err="1"/>
              <a:t>i</a:t>
            </a:r>
            <a:r>
              <a:rPr lang="pt-BR" baseline="-25000" dirty="0"/>
              <a:t>,+</a:t>
            </a:r>
            <a:r>
              <a:rPr lang="pt-BR" dirty="0"/>
              <a:t> e </a:t>
            </a:r>
            <a:r>
              <a:rPr lang="pt-BR" dirty="0" err="1"/>
              <a:t>n</a:t>
            </a:r>
            <a:r>
              <a:rPr lang="pt-BR" baseline="-25000" dirty="0"/>
              <a:t>+,</a:t>
            </a:r>
            <a:r>
              <a:rPr lang="pt-BR" baseline="-25000" dirty="0" err="1"/>
              <a:t>j</a:t>
            </a:r>
            <a:r>
              <a:rPr lang="pt-BR" dirty="0"/>
              <a:t> (distribuições marginais)</a:t>
            </a:r>
          </a:p>
          <a:p>
            <a:pPr lvl="2"/>
            <a:r>
              <a:rPr lang="pt-BR" dirty="0"/>
              <a:t>Assumindo independência de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r>
              <a:rPr lang="pt-BR" dirty="0"/>
              <a:t>, estimamos</a:t>
            </a:r>
          </a:p>
          <a:p>
            <a:pPr lvl="3"/>
            <a:r>
              <a:rPr lang="pt-BR" dirty="0" err="1"/>
              <a:t>ñ</a:t>
            </a:r>
            <a:r>
              <a:rPr lang="pt-BR" baseline="-25000" dirty="0" err="1"/>
              <a:t>i,j</a:t>
            </a:r>
            <a:r>
              <a:rPr lang="pt-BR" dirty="0"/>
              <a:t> (distribuição conjunta se </a:t>
            </a:r>
            <a:r>
              <a:rPr lang="pt-BR" dirty="0" err="1"/>
              <a:t>X</a:t>
            </a:r>
            <a:r>
              <a:rPr lang="pt-BR" dirty="0"/>
              <a:t> e </a:t>
            </a:r>
            <a:r>
              <a:rPr lang="pt-BR" dirty="0" err="1"/>
              <a:t>Y</a:t>
            </a:r>
            <a:r>
              <a:rPr lang="pt-BR" dirty="0"/>
              <a:t> fossem independentes)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Podemos medir quão associadas são duas variáveis</a:t>
            </a:r>
          </a:p>
          <a:p>
            <a:pPr lvl="3"/>
            <a:r>
              <a:rPr lang="pt-BR" dirty="0"/>
              <a:t>Pela diferença entre o real e o esperado</a:t>
            </a:r>
          </a:p>
          <a:p>
            <a:pPr lvl="4"/>
            <a:r>
              <a:rPr lang="pt-BR" i="1" dirty="0"/>
              <a:t>Diferença quadrada (ignorar + e –)</a:t>
            </a:r>
          </a:p>
          <a:p>
            <a:pPr lvl="3"/>
            <a:endParaRPr lang="pt-BR" baseline="-25000" dirty="0"/>
          </a:p>
        </p:txBody>
      </p:sp>
    </p:spTree>
    <p:extLst>
      <p:ext uri="{BB962C8B-B14F-4D97-AF65-F5344CB8AC3E}">
        <p14:creationId xmlns:p14="http://schemas.microsoft.com/office/powerpoint/2010/main" val="389609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 err="1"/>
                  <a:t>Qui</a:t>
                </a:r>
                <a:r>
                  <a:rPr lang="pt-BR" dirty="0"/>
                  <a:t>-quadrado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) de Pearson</a:t>
                </a:r>
              </a:p>
              <a:p>
                <a:pPr lvl="2"/>
                <a:endParaRPr lang="pt-BR" i="1" dirty="0"/>
              </a:p>
              <a:p>
                <a:pPr lvl="2"/>
                <a:endParaRPr lang="pt-BR" dirty="0"/>
              </a:p>
              <a:p>
                <a:pPr lvl="2"/>
                <a:endParaRPr lang="pt-BR" dirty="0"/>
              </a:p>
              <a:p>
                <a:pPr lvl="2"/>
                <a:r>
                  <a:rPr lang="pt-BR" dirty="0"/>
                  <a:t>Um erro médio quadrático</a:t>
                </a:r>
              </a:p>
              <a:p>
                <a:pPr lvl="3"/>
                <a:r>
                  <a:rPr lang="pt-BR" dirty="0"/>
                  <a:t>Entre valor observado e estimativa do valor observado</a:t>
                </a:r>
              </a:p>
              <a:p>
                <a:pPr lvl="3"/>
                <a:r>
                  <a:rPr lang="pt-BR" dirty="0"/>
                  <a:t>Ponderado para evitar influência de diferentes magnitudes</a:t>
                </a:r>
              </a:p>
              <a:p>
                <a:pPr lvl="2"/>
                <a:endParaRPr lang="pt-BR" dirty="0"/>
              </a:p>
              <a:p>
                <a:pPr lvl="2"/>
                <a:r>
                  <a:rPr lang="pt-BR" dirty="0"/>
                  <a:t>Flutua entre...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/>
              <p:nvPr/>
            </p:nvSpPr>
            <p:spPr>
              <a:xfrm>
                <a:off x="3267028" y="2780928"/>
                <a:ext cx="2609945" cy="918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23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n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  <m: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j</m:t>
                                              </m:r>
                                            </m:sub>
                                          </m:sSub>
                                          <m:r>
                                            <a:rPr lang="pt-BR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̃"/>
                                                  <m:ctrlPr>
                                                    <a:rPr lang="pt-BR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pt-BR" b="0" i="0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n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  <m: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j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n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i</m:t>
                                      </m:r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j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28" y="2780928"/>
                <a:ext cx="2609945" cy="918970"/>
              </a:xfrm>
              <a:prstGeom prst="rect">
                <a:avLst/>
              </a:prstGeom>
              <a:blipFill>
                <a:blip r:embed="rId4"/>
                <a:stretch>
                  <a:fillRect l="-7729" t="-87671" b="-13835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/>
              <p:nvPr/>
            </p:nvSpPr>
            <p:spPr>
              <a:xfrm>
                <a:off x="3088453" y="5867980"/>
                <a:ext cx="29670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pt-B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</m:d>
                            </m:e>
                          </m:func>
                          <m: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453" y="5867980"/>
                <a:ext cx="2967094" cy="369332"/>
              </a:xfrm>
              <a:prstGeom prst="rect">
                <a:avLst/>
              </a:prstGeom>
              <a:blipFill>
                <a:blip r:embed="rId5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0165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 err="1"/>
                  <a:t>Qui</a:t>
                </a:r>
                <a:r>
                  <a:rPr lang="pt-BR" dirty="0"/>
                  <a:t>-quadrado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) de Pearson</a:t>
                </a:r>
              </a:p>
              <a:p>
                <a:pPr lvl="2"/>
                <a:endParaRPr lang="pt-BR" i="1" dirty="0"/>
              </a:p>
              <a:p>
                <a:pPr lvl="2"/>
                <a:endParaRPr lang="pt-BR" dirty="0"/>
              </a:p>
              <a:p>
                <a:pPr lvl="2"/>
                <a:endParaRPr lang="pt-BR" dirty="0"/>
              </a:p>
              <a:p>
                <a:pPr lvl="2"/>
                <a:r>
                  <a:rPr lang="pt-BR" dirty="0"/>
                  <a:t>Um erro médio quadrático</a:t>
                </a:r>
              </a:p>
              <a:p>
                <a:pPr lvl="3"/>
                <a:r>
                  <a:rPr lang="pt-BR" dirty="0"/>
                  <a:t>Entre valor observado e estimativa do valor observado</a:t>
                </a:r>
              </a:p>
              <a:p>
                <a:pPr lvl="3"/>
                <a:r>
                  <a:rPr lang="pt-BR" dirty="0"/>
                  <a:t>Ponderado para evitar influência de diferentes magnitudes</a:t>
                </a:r>
              </a:p>
              <a:p>
                <a:pPr lvl="2"/>
                <a:endParaRPr lang="pt-BR" dirty="0"/>
              </a:p>
              <a:p>
                <a:pPr lvl="2"/>
                <a:r>
                  <a:rPr lang="pt-BR" dirty="0"/>
                  <a:t>Flutua entre...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/>
              <p:nvPr/>
            </p:nvSpPr>
            <p:spPr>
              <a:xfrm>
                <a:off x="3267028" y="2780928"/>
                <a:ext cx="2609945" cy="918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sty m:val="p"/>
                                  <m:brk m:alnAt="23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n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  <m: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j</m:t>
                                              </m:r>
                                            </m:sub>
                                          </m:sSub>
                                          <m:r>
                                            <a:rPr lang="pt-BR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̃"/>
                                                  <m:ctrlPr>
                                                    <a:rPr lang="pt-BR" b="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pt-BR" b="0" i="0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n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i</m:t>
                                              </m:r>
                                              <m: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t-BR" b="0" i="0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j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n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i</m:t>
                                      </m:r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j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1E9FDA51-3BA5-484B-BCB3-726C5F03D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7028" y="2780928"/>
                <a:ext cx="2609945" cy="918970"/>
              </a:xfrm>
              <a:prstGeom prst="rect">
                <a:avLst/>
              </a:prstGeom>
              <a:blipFill>
                <a:blip r:embed="rId4"/>
                <a:stretch>
                  <a:fillRect l="-7729" t="-87671" b="-13835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/>
              <p:nvPr/>
            </p:nvSpPr>
            <p:spPr>
              <a:xfrm>
                <a:off x="3088453" y="5867980"/>
                <a:ext cx="30278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m:rPr>
                              <m:sty m:val="p"/>
                            </m:rPr>
                            <a:rPr lang="pt-BR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χ</m:t>
                          </m:r>
                        </m:e>
                        <m:sup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r>
                        <a:rPr lang="pt-B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</m:t>
                                  </m:r>
                                </m:e>
                              </m:d>
                            </m:e>
                          </m:func>
                          <m:r>
                            <a:rPr lang="pt-B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1B4DB0FB-BB0A-6740-9DEF-D90799376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453" y="5867980"/>
                <a:ext cx="3027880" cy="369332"/>
              </a:xfrm>
              <a:prstGeom prst="rect">
                <a:avLst/>
              </a:prstGeom>
              <a:blipFill>
                <a:blip r:embed="rId5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71C2CE53-1A56-FB4F-B061-4BC6A839D70F}"/>
              </a:ext>
            </a:extLst>
          </p:cNvPr>
          <p:cNvSpPr/>
          <p:nvPr/>
        </p:nvSpPr>
        <p:spPr>
          <a:xfrm>
            <a:off x="2987824" y="5733256"/>
            <a:ext cx="576064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7895B6-599F-E849-9880-E6B704B43BA2}"/>
              </a:ext>
            </a:extLst>
          </p:cNvPr>
          <p:cNvSpPr/>
          <p:nvPr/>
        </p:nvSpPr>
        <p:spPr>
          <a:xfrm>
            <a:off x="4055041" y="5701866"/>
            <a:ext cx="2000505" cy="648072"/>
          </a:xfrm>
          <a:prstGeom prst="ellipse">
            <a:avLst/>
          </a:prstGeom>
          <a:noFill/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44A3E9F-8356-1745-B74C-B1C9C515BEB6}"/>
              </a:ext>
            </a:extLst>
          </p:cNvPr>
          <p:cNvSpPr txBox="1"/>
          <p:nvPr/>
        </p:nvSpPr>
        <p:spPr>
          <a:xfrm>
            <a:off x="2275570" y="6403426"/>
            <a:ext cx="1625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Sem associação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1F922EF-0B4A-4A44-A5D9-1F1AB19B0286}"/>
              </a:ext>
            </a:extLst>
          </p:cNvPr>
          <p:cNvSpPr txBox="1"/>
          <p:nvPr/>
        </p:nvSpPr>
        <p:spPr>
          <a:xfrm>
            <a:off x="3930101" y="5246620"/>
            <a:ext cx="2139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070C0"/>
                </a:solidFill>
              </a:rPr>
              <a:t>Totalmente associado</a:t>
            </a:r>
          </a:p>
        </p:txBody>
      </p:sp>
    </p:spTree>
    <p:extLst>
      <p:ext uri="{BB962C8B-B14F-4D97-AF65-F5344CB8AC3E}">
        <p14:creationId xmlns:p14="http://schemas.microsoft.com/office/powerpoint/2010/main" val="412356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Associação entre variáveis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Como pares de variáveis se associam?</a:t>
                </a:r>
              </a:p>
              <a:p>
                <a:pPr lvl="1"/>
                <a:r>
                  <a:rPr lang="pt-BR" dirty="0"/>
                  <a:t>Qui-quadrado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pt-B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) de Pearson</a:t>
                </a:r>
              </a:p>
              <a:p>
                <a:pPr lvl="2"/>
                <a:r>
                  <a:rPr lang="pt-BR" i="1" dirty="0"/>
                  <a:t>Exemplo</a:t>
                </a:r>
              </a:p>
              <a:p>
                <a:pPr lvl="3"/>
                <a:r>
                  <a:rPr lang="pt-BR" i="1" dirty="0">
                    <a:cs typeface="Courier New" panose="02070309020205020404" pitchFamily="49" charset="0"/>
                  </a:rPr>
                  <a:t>Qual a relação entre os resultados dos jogos e a temperatura durante as partidas usando o </a:t>
                </a:r>
                <a:r>
                  <a:rPr lang="pt-BR" dirty="0">
                    <a:cs typeface="Courier New" panose="02070309020205020404" pitchFamily="49" charset="0"/>
                  </a:rPr>
                  <a:t>𝝌</a:t>
                </a:r>
                <a:r>
                  <a:rPr lang="pt-BR" i="1" baseline="30000" dirty="0">
                    <a:cs typeface="Courier New" panose="02070309020205020404" pitchFamily="49" charset="0"/>
                  </a:rPr>
                  <a:t>2</a:t>
                </a:r>
                <a:r>
                  <a:rPr lang="pt-BR" i="1" dirty="0">
                    <a:cs typeface="Courier New" panose="02070309020205020404" pitchFamily="49" charset="0"/>
                  </a:rPr>
                  <a:t> de Pearson?</a:t>
                </a:r>
                <a:endParaRPr lang="pt-BR" i="1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 r="-31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A7C2B8A-CB9B-9242-A8C7-5DD2BDF6511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71600" y="4012272"/>
          <a:ext cx="7344815" cy="2225040"/>
        </p:xfrm>
        <a:graphic>
          <a:graphicData uri="http://schemas.openxmlformats.org/drawingml/2006/table">
            <a:tbl>
              <a:tblPr lastRow="1" lastCol="1" bandRow="1">
                <a:tableStyleId>{073A0DAA-6AF3-43AB-8588-CEC1D06C72B9}</a:tableStyleId>
              </a:tblPr>
              <a:tblGrid>
                <a:gridCol w="1154913">
                  <a:extLst>
                    <a:ext uri="{9D8B030D-6E8A-4147-A177-3AD203B41FA5}">
                      <a16:colId xmlns:a16="http://schemas.microsoft.com/office/drawing/2014/main" val="3731064128"/>
                    </a:ext>
                  </a:extLst>
                </a:gridCol>
                <a:gridCol w="1154913">
                  <a:extLst>
                    <a:ext uri="{9D8B030D-6E8A-4147-A177-3AD203B41FA5}">
                      <a16:colId xmlns:a16="http://schemas.microsoft.com/office/drawing/2014/main" val="359885887"/>
                    </a:ext>
                  </a:extLst>
                </a:gridCol>
                <a:gridCol w="1339550">
                  <a:extLst>
                    <a:ext uri="{9D8B030D-6E8A-4147-A177-3AD203B41FA5}">
                      <a16:colId xmlns:a16="http://schemas.microsoft.com/office/drawing/2014/main" val="1264006177"/>
                    </a:ext>
                  </a:extLst>
                </a:gridCol>
                <a:gridCol w="1339550">
                  <a:extLst>
                    <a:ext uri="{9D8B030D-6E8A-4147-A177-3AD203B41FA5}">
                      <a16:colId xmlns:a16="http://schemas.microsoft.com/office/drawing/2014/main" val="1727099853"/>
                    </a:ext>
                  </a:extLst>
                </a:gridCol>
                <a:gridCol w="1200976">
                  <a:extLst>
                    <a:ext uri="{9D8B030D-6E8A-4147-A177-3AD203B41FA5}">
                      <a16:colId xmlns:a16="http://schemas.microsoft.com/office/drawing/2014/main" val="2797575927"/>
                    </a:ext>
                  </a:extLst>
                </a:gridCol>
                <a:gridCol w="1154913">
                  <a:extLst>
                    <a:ext uri="{9D8B030D-6E8A-4147-A177-3AD203B41FA5}">
                      <a16:colId xmlns:a16="http://schemas.microsoft.com/office/drawing/2014/main" val="3330260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Temperatura das partidas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532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 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[25,28[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≥ 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63677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Resultado dos Jogos</a:t>
                      </a:r>
                    </a:p>
                  </a:txBody>
                  <a:tcPr vert="vert27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(0,83)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(1,00)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(0,17)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358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(1,50)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970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</a:t>
                      </a:r>
                      <a:endParaRPr lang="pt-BR" sz="1600" b="1" i="0" baseline="-250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(2,91)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(3,50)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</a:t>
                      </a:r>
                      <a:r>
                        <a:rPr lang="pt-BR" sz="1600" b="1" i="0" baseline="0" dirty="0">
                          <a:solidFill>
                            <a:srgbClr val="7030A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(0,59)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9653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pt-BR" sz="1600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1727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080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910</TotalTime>
  <Words>1453</Words>
  <Application>Microsoft Macintosh PowerPoint</Application>
  <PresentationFormat>Apresentação na tela (4:3)</PresentationFormat>
  <Paragraphs>329</Paragraphs>
  <Slides>24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2" baseType="lpstr">
      <vt:lpstr>Calibri</vt:lpstr>
      <vt:lpstr>Cambria Math</vt:lpstr>
      <vt:lpstr>Constantia</vt:lpstr>
      <vt:lpstr>Courier New</vt:lpstr>
      <vt:lpstr>Tw Cen MT</vt:lpstr>
      <vt:lpstr>Wingdings</vt:lpstr>
      <vt:lpstr>Wingdings 2</vt:lpstr>
      <vt:lpstr>Mediano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  <vt:lpstr>Associação entre variáveis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110</cp:revision>
  <dcterms:created xsi:type="dcterms:W3CDTF">2010-07-26T15:10:49Z</dcterms:created>
  <dcterms:modified xsi:type="dcterms:W3CDTF">2021-05-20T17:48:22Z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