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2" r:id="rId12"/>
    <p:sldId id="281" r:id="rId13"/>
    <p:sldId id="273" r:id="rId14"/>
    <p:sldId id="274" r:id="rId15"/>
    <p:sldId id="275" r:id="rId16"/>
    <p:sldId id="276" r:id="rId17"/>
    <p:sldId id="277" r:id="rId18"/>
    <p:sldId id="290" r:id="rId19"/>
    <p:sldId id="282" r:id="rId20"/>
    <p:sldId id="291" r:id="rId21"/>
    <p:sldId id="283" r:id="rId22"/>
    <p:sldId id="279" r:id="rId23"/>
    <p:sldId id="278" r:id="rId24"/>
    <p:sldId id="284" r:id="rId25"/>
    <p:sldId id="285" r:id="rId26"/>
    <p:sldId id="287" r:id="rId27"/>
    <p:sldId id="286" r:id="rId28"/>
    <p:sldId id="288" r:id="rId29"/>
    <p:sldId id="294" r:id="rId30"/>
    <p:sldId id="293" r:id="rId31"/>
    <p:sldId id="295" r:id="rId32"/>
    <p:sldId id="296" r:id="rId33"/>
    <p:sldId id="297" r:id="rId34"/>
    <p:sldId id="298" r:id="rId35"/>
    <p:sldId id="292" r:id="rId36"/>
    <p:sldId id="299" r:id="rId37"/>
    <p:sldId id="300" r:id="rId38"/>
    <p:sldId id="301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949" autoAdjust="0"/>
  </p:normalViewPr>
  <p:slideViewPr>
    <p:cSldViewPr>
      <p:cViewPr varScale="1">
        <p:scale>
          <a:sx n="103" d="100"/>
          <a:sy n="103" d="100"/>
        </p:scale>
        <p:origin x="17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Qual </a:t>
            </a:r>
            <a:r>
              <a:rPr lang="pt-BR" dirty="0" err="1"/>
              <a:t>x_p</a:t>
            </a:r>
            <a:r>
              <a:rPr lang="pt-BR" dirty="0"/>
              <a:t> =&gt; 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x_p</a:t>
            </a:r>
            <a:r>
              <a:rPr lang="pt-BR" dirty="0"/>
              <a:t> = 2) &gt;= 0.25 e 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)&lt;0.25 se </a:t>
            </a:r>
            <a:r>
              <a:rPr lang="pt-BR" dirty="0" err="1"/>
              <a:t>x</a:t>
            </a:r>
            <a:r>
              <a:rPr lang="pt-BR" dirty="0"/>
              <a:t>&lt;</a:t>
            </a:r>
            <a:r>
              <a:rPr lang="pt-BR" dirty="0" err="1"/>
              <a:t>x_p</a:t>
            </a:r>
            <a:r>
              <a:rPr lang="pt-BR" dirty="0"/>
              <a:t>(=2)</a:t>
            </a:r>
          </a:p>
          <a:p>
            <a:r>
              <a:rPr lang="pt-BR" dirty="0"/>
              <a:t>1/6 = 0.167 e 2/6 = 0.333</a:t>
            </a:r>
          </a:p>
          <a:p>
            <a:r>
              <a:rPr lang="pt-BR" dirty="0"/>
              <a:t>Probabilidade de tirar 4 OU 6, ou 1 OU 5 (dois números)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40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última condição é facilmente deduzível pela definição de </a:t>
            </a:r>
            <a:r>
              <a:rPr lang="pt-BR" dirty="0" err="1"/>
              <a:t>F</a:t>
            </a:r>
            <a:r>
              <a:rPr lang="pt-BR" dirty="0"/>
              <a:t>_{XY} para que </a:t>
            </a:r>
            <a:r>
              <a:rPr lang="pt-BR" dirty="0" err="1"/>
              <a:t>F</a:t>
            </a:r>
            <a:r>
              <a:rPr lang="pt-BR" dirty="0"/>
              <a:t>_{XY} no intervalo seja sempre não-negativo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651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76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493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6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Independencia</a:t>
            </a:r>
            <a:r>
              <a:rPr lang="pt-BR" dirty="0"/>
              <a:t>: 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x,y</a:t>
            </a:r>
            <a:r>
              <a:rPr lang="pt-BR" dirty="0"/>
              <a:t>) = 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) =&gt; E(X,Y) = E(</a:t>
            </a:r>
            <a:r>
              <a:rPr lang="pt-BR" dirty="0" err="1"/>
              <a:t>X</a:t>
            </a:r>
            <a:r>
              <a:rPr lang="pt-BR" dirty="0"/>
              <a:t>).E(</a:t>
            </a:r>
            <a:r>
              <a:rPr lang="pt-BR" dirty="0" err="1"/>
              <a:t>Y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51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Rho</a:t>
            </a:r>
            <a:endParaRPr lang="pt-BR" dirty="0"/>
          </a:p>
          <a:p>
            <a:endParaRPr lang="pt-BR" dirty="0"/>
          </a:p>
          <a:p>
            <a:r>
              <a:rPr lang="pt-BR" dirty="0"/>
              <a:t>Pesquisar sobre o Teorema da desigualdade de </a:t>
            </a:r>
            <a:r>
              <a:rPr lang="pt-BR" dirty="0" err="1"/>
              <a:t>Tschebyschev</a:t>
            </a:r>
            <a:r>
              <a:rPr lang="pt-BR" dirty="0"/>
              <a:t>, com exemplo. Ensaio </a:t>
            </a:r>
            <a:r>
              <a:rPr lang="pt-BR"/>
              <a:t>de 500 </a:t>
            </a:r>
            <a:r>
              <a:rPr lang="pt-BR" dirty="0"/>
              <a:t>palavras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861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6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9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F</a:t>
            </a:r>
            <a:r>
              <a:rPr lang="pt-BR" dirty="0"/>
              <a:t>(x) = </a:t>
            </a:r>
            <a:r>
              <a:rPr lang="pt-BR" dirty="0" err="1"/>
              <a:t>int</a:t>
            </a:r>
            <a:r>
              <a:rPr lang="pt-BR" dirty="0"/>
              <a:t>_{-\</a:t>
            </a:r>
            <a:r>
              <a:rPr lang="pt-BR" dirty="0" err="1"/>
              <a:t>infty</a:t>
            </a:r>
            <a:r>
              <a:rPr lang="pt-BR" dirty="0"/>
              <a:t>}^{</a:t>
            </a:r>
            <a:r>
              <a:rPr lang="pt-BR" dirty="0" err="1"/>
              <a:t>x</a:t>
            </a:r>
            <a:r>
              <a:rPr lang="pt-BR" dirty="0"/>
              <a:t>} 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t</a:t>
            </a:r>
            <a:r>
              <a:rPr lang="pt-BR" dirty="0"/>
              <a:t>) </a:t>
            </a:r>
            <a:r>
              <a:rPr lang="pt-BR" dirty="0" err="1"/>
              <a:t>dt</a:t>
            </a:r>
            <a:r>
              <a:rPr lang="pt-BR" dirty="0"/>
              <a:t> = </a:t>
            </a:r>
            <a:r>
              <a:rPr lang="pt-BR" dirty="0" err="1"/>
              <a:t>x</a:t>
            </a:r>
            <a:r>
              <a:rPr lang="pt-BR" dirty="0"/>
              <a:t>/15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0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se calcula </a:t>
            </a:r>
            <a:r>
              <a:rPr lang="pt-BR" dirty="0" err="1"/>
              <a:t>P</a:t>
            </a:r>
            <a:r>
              <a:rPr lang="pt-BR" dirty="0"/>
              <a:t>(3&lt;=</a:t>
            </a:r>
            <a:r>
              <a:rPr lang="pt-BR" dirty="0" err="1"/>
              <a:t>X</a:t>
            </a:r>
            <a:r>
              <a:rPr lang="pt-BR" dirty="0"/>
              <a:t>&lt;5) 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07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e a soma? Termos covariância entre </a:t>
            </a:r>
            <a:r>
              <a:rPr lang="pt-BR" dirty="0" err="1"/>
              <a:t>X</a:t>
            </a:r>
            <a:r>
              <a:rPr lang="pt-BR" dirty="0"/>
              <a:t> e </a:t>
            </a:r>
            <a:r>
              <a:rPr lang="pt-BR" dirty="0" err="1"/>
              <a:t>Y</a:t>
            </a:r>
            <a:r>
              <a:rPr lang="pt-BR" dirty="0"/>
              <a:t> -&gt; veremos mais tarde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77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E(</a:t>
            </a:r>
            <a:r>
              <a:rPr lang="pt-BR" dirty="0" err="1"/>
              <a:t>X</a:t>
            </a:r>
            <a:r>
              <a:rPr lang="pt-BR" dirty="0"/>
              <a:t>) = </a:t>
            </a:r>
            <a:r>
              <a:rPr lang="pt-BR" dirty="0" err="1"/>
              <a:t>int</a:t>
            </a:r>
            <a:r>
              <a:rPr lang="pt-BR" dirty="0"/>
              <a:t>_{-\</a:t>
            </a:r>
            <a:r>
              <a:rPr lang="pt-BR" dirty="0" err="1"/>
              <a:t>infty</a:t>
            </a:r>
            <a:r>
              <a:rPr lang="pt-BR" dirty="0"/>
              <a:t>}^{+\</a:t>
            </a:r>
            <a:r>
              <a:rPr lang="pt-BR" dirty="0" err="1"/>
              <a:t>infty</a:t>
            </a:r>
            <a:r>
              <a:rPr lang="pt-BR" dirty="0"/>
              <a:t>} </a:t>
            </a:r>
            <a:r>
              <a:rPr lang="pt-BR" dirty="0" err="1"/>
              <a:t>t</a:t>
            </a:r>
            <a:r>
              <a:rPr lang="pt-BR" dirty="0"/>
              <a:t> 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t</a:t>
            </a:r>
            <a:r>
              <a:rPr lang="pt-BR" dirty="0"/>
              <a:t>) </a:t>
            </a:r>
            <a:r>
              <a:rPr lang="pt-BR" dirty="0" err="1"/>
              <a:t>dt</a:t>
            </a:r>
            <a:r>
              <a:rPr lang="pt-BR" dirty="0"/>
              <a:t> = (1/30 t^2)_{</a:t>
            </a:r>
            <a:r>
              <a:rPr lang="pt-BR" dirty="0" err="1"/>
              <a:t>t</a:t>
            </a:r>
            <a:r>
              <a:rPr lang="pt-BR" dirty="0"/>
              <a:t>=0}^{</a:t>
            </a:r>
            <a:r>
              <a:rPr lang="pt-BR" dirty="0" err="1"/>
              <a:t>t</a:t>
            </a:r>
            <a:r>
              <a:rPr lang="pt-BR" dirty="0"/>
              <a:t>=15} = 7.5 min</a:t>
            </a:r>
          </a:p>
          <a:p>
            <a:r>
              <a:rPr lang="pt-BR" dirty="0"/>
              <a:t>Var(</a:t>
            </a:r>
            <a:r>
              <a:rPr lang="pt-BR" dirty="0" err="1"/>
              <a:t>X</a:t>
            </a:r>
            <a:r>
              <a:rPr lang="pt-BR" dirty="0"/>
              <a:t>) = </a:t>
            </a:r>
            <a:r>
              <a:rPr lang="pt-BR" dirty="0" err="1"/>
              <a:t>int</a:t>
            </a:r>
            <a:r>
              <a:rPr lang="pt-BR" dirty="0"/>
              <a:t>_{-\</a:t>
            </a:r>
            <a:r>
              <a:rPr lang="pt-BR" dirty="0" err="1"/>
              <a:t>infty</a:t>
            </a:r>
            <a:r>
              <a:rPr lang="pt-BR" dirty="0"/>
              <a:t>}^{+\</a:t>
            </a:r>
            <a:r>
              <a:rPr lang="pt-BR" dirty="0" err="1"/>
              <a:t>infty</a:t>
            </a:r>
            <a:r>
              <a:rPr lang="pt-BR" dirty="0"/>
              <a:t>} (t-7.5)^2 </a:t>
            </a:r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t</a:t>
            </a:r>
            <a:r>
              <a:rPr lang="pt-BR" dirty="0"/>
              <a:t>) </a:t>
            </a:r>
            <a:r>
              <a:rPr lang="pt-BR" dirty="0" err="1"/>
              <a:t>dt</a:t>
            </a:r>
            <a:r>
              <a:rPr lang="pt-BR" dirty="0"/>
              <a:t> = 18.75</a:t>
            </a:r>
          </a:p>
          <a:p>
            <a:r>
              <a:rPr lang="pt-BR" dirty="0"/>
              <a:t>\sigma = </a:t>
            </a:r>
            <a:r>
              <a:rPr lang="pt-BR" dirty="0" err="1"/>
              <a:t>sqrt</a:t>
            </a:r>
            <a:r>
              <a:rPr lang="pt-BR" dirty="0"/>
              <a:t>(18.75) = 4.33 min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41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E(</a:t>
            </a:r>
            <a:r>
              <a:rPr lang="pt-BR" dirty="0" err="1"/>
              <a:t>X</a:t>
            </a:r>
            <a:r>
              <a:rPr lang="pt-BR" dirty="0"/>
              <a:t>) = 1*1/6 + 2*1/6 + 3*1/6 + 4*1/6 + 5*1/6 + 6*1/6 = 3.5</a:t>
            </a:r>
          </a:p>
          <a:p>
            <a:r>
              <a:rPr lang="pt-BR" dirty="0"/>
              <a:t>Var(</a:t>
            </a:r>
            <a:r>
              <a:rPr lang="pt-BR" dirty="0" err="1"/>
              <a:t>X</a:t>
            </a:r>
            <a:r>
              <a:rPr lang="pt-BR" dirty="0"/>
              <a:t>) = (1/6)*(1-3.5)^2 + (1/6)*(2-3.5)^2 + (1/6)*(3-3.5)^2 + (1/6)*(4-3.5)^2 + (1/6)*(5-3.5)^2 + (1/6)*(6-3.5)^2 = 2.92</a:t>
            </a:r>
          </a:p>
          <a:p>
            <a:r>
              <a:rPr lang="pt-BR" dirty="0"/>
              <a:t>\sigma = 1.70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28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Nem sempre consigo </a:t>
            </a:r>
            <a:r>
              <a:rPr lang="pt-BR" dirty="0" err="1"/>
              <a:t>F</a:t>
            </a:r>
            <a:r>
              <a:rPr lang="pt-BR" dirty="0"/>
              <a:t>()=</a:t>
            </a:r>
            <a:r>
              <a:rPr lang="pt-BR" dirty="0" err="1"/>
              <a:t>p</a:t>
            </a:r>
            <a:r>
              <a:rPr lang="pt-BR" dirty="0"/>
              <a:t> precisamente com os valores discretos </a:t>
            </a:r>
            <a:r>
              <a:rPr lang="pt-BR" dirty="0" err="1"/>
              <a:t>x_p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27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F</a:t>
            </a:r>
            <a:r>
              <a:rPr lang="pt-BR" dirty="0"/>
              <a:t>(</a:t>
            </a:r>
            <a:r>
              <a:rPr lang="pt-BR" dirty="0" err="1"/>
              <a:t>x_p</a:t>
            </a:r>
            <a:r>
              <a:rPr lang="pt-BR" dirty="0"/>
              <a:t>) = 0.25 -&gt; </a:t>
            </a:r>
            <a:r>
              <a:rPr lang="pt-BR" dirty="0" err="1"/>
              <a:t>x</a:t>
            </a:r>
            <a:r>
              <a:rPr lang="pt-BR" dirty="0"/>
              <a:t>/15 = 0.25 =&gt; </a:t>
            </a:r>
            <a:r>
              <a:rPr lang="pt-BR" dirty="0" err="1"/>
              <a:t>x</a:t>
            </a:r>
            <a:r>
              <a:rPr lang="pt-BR" dirty="0"/>
              <a:t> = 3.75 minutos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Marcelo de Oliveira Rosa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Função densidade de probabilidade</a:t>
                </a:r>
              </a:p>
              <a:p>
                <a:pPr lvl="1"/>
                <a:r>
                  <a:rPr lang="pt-BR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(</a:t>
                </a:r>
                <a:r>
                  <a:rPr lang="pt-BR" b="1" dirty="0">
                    <a:solidFill>
                      <a:srgbClr val="FF0000"/>
                    </a:solidFill>
                  </a:rPr>
                  <a:t>variáveis contínuas</a:t>
                </a:r>
                <a:r>
                  <a:rPr lang="pt-BR" dirty="0"/>
                  <a:t>)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Probabilidade de </a:t>
                </a:r>
                <a:r>
                  <a:rPr lang="pt-BR" dirty="0" err="1"/>
                  <a:t>X</a:t>
                </a:r>
                <a:r>
                  <a:rPr lang="pt-BR" dirty="0"/>
                  <a:t> assumir um valor contínuo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 err="1"/>
                  <a:t>Verossilhança</a:t>
                </a:r>
                <a:r>
                  <a:rPr lang="pt-BR" dirty="0"/>
                  <a:t> (</a:t>
                </a:r>
                <a:r>
                  <a:rPr lang="pt-BR" i="1" dirty="0" err="1"/>
                  <a:t>Likelihood</a:t>
                </a:r>
                <a:r>
                  <a:rPr lang="pt-BR" dirty="0"/>
                  <a:t>) </a:t>
                </a:r>
                <a:r>
                  <a:rPr lang="pt-BR"/>
                  <a:t>ou densidade </a:t>
                </a:r>
                <a:r>
                  <a:rPr lang="pt-BR" dirty="0"/>
                  <a:t>☞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Parece contrassenso mas temos infinitos valores</a:t>
                </a:r>
              </a:p>
              <a:p>
                <a:pPr lvl="3"/>
                <a:r>
                  <a:rPr lang="pt-BR" dirty="0"/>
                  <a:t>Um único tem probabilidade nula de ocorrência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b="-1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9178D8-25E4-084E-93D9-C5B1CE561003}"/>
                  </a:ext>
                </a:extLst>
              </p:cNvPr>
              <p:cNvSpPr txBox="1"/>
              <p:nvPr/>
            </p:nvSpPr>
            <p:spPr>
              <a:xfrm>
                <a:off x="2230654" y="2883917"/>
                <a:ext cx="4682692" cy="72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da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9178D8-25E4-084E-93D9-C5B1CE561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654" y="2883917"/>
                <a:ext cx="4682692" cy="723403"/>
              </a:xfrm>
              <a:prstGeom prst="rect">
                <a:avLst/>
              </a:prstGeom>
              <a:blipFill>
                <a:blip r:embed="rId3"/>
                <a:stretch>
                  <a:fillRect t="-150000" b="-2206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D579106-9B4F-364F-86E3-73F39EFE1A4E}"/>
                  </a:ext>
                </a:extLst>
              </p:cNvPr>
              <p:cNvSpPr txBox="1"/>
              <p:nvPr/>
            </p:nvSpPr>
            <p:spPr>
              <a:xfrm>
                <a:off x="3742863" y="4499828"/>
                <a:ext cx="1658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D579106-9B4F-364F-86E3-73F39EFE1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863" y="4499828"/>
                <a:ext cx="16582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20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Função densidade de probabilidade</a:t>
                </a:r>
              </a:p>
              <a:p>
                <a:pPr lvl="1"/>
                <a:r>
                  <a:rPr lang="pt-BR" i="1" dirty="0" err="1"/>
                  <a:t>Probability</a:t>
                </a:r>
                <a:r>
                  <a:rPr lang="pt-BR" i="1" dirty="0"/>
                  <a:t> </a:t>
                </a:r>
                <a:r>
                  <a:rPr lang="pt-BR" i="1" dirty="0" err="1"/>
                  <a:t>mass</a:t>
                </a:r>
                <a:r>
                  <a:rPr lang="pt-BR" i="1" dirty="0"/>
                  <a:t> </a:t>
                </a:r>
                <a:r>
                  <a:rPr lang="pt-BR" i="1" dirty="0" err="1"/>
                  <a:t>function</a:t>
                </a:r>
                <a:r>
                  <a:rPr lang="pt-BR" i="1" dirty="0"/>
                  <a:t> (PMF)</a:t>
                </a:r>
              </a:p>
              <a:p>
                <a:pPr lvl="2"/>
                <a:r>
                  <a:rPr lang="pt-BR" dirty="0"/>
                  <a:t>Aqui vamos no sentido </a:t>
                </a:r>
                <a:r>
                  <a:rPr lang="pt-BR" dirty="0" err="1"/>
                  <a:t>f</a:t>
                </a:r>
                <a:r>
                  <a:rPr lang="pt-BR" dirty="0"/>
                  <a:t>(</a:t>
                </a:r>
                <a:r>
                  <a:rPr lang="pt-BR" dirty="0" err="1"/>
                  <a:t>x</a:t>
                </a:r>
                <a:r>
                  <a:rPr lang="pt-BR" dirty="0"/>
                  <a:t>) ☞ </a:t>
                </a:r>
                <a:r>
                  <a:rPr lang="pt-BR" dirty="0" err="1"/>
                  <a:t>F</a:t>
                </a:r>
                <a:r>
                  <a:rPr lang="pt-BR" dirty="0"/>
                  <a:t>(</a:t>
                </a:r>
                <a:r>
                  <a:rPr lang="pt-BR" dirty="0" err="1"/>
                  <a:t>x</a:t>
                </a:r>
                <a:r>
                  <a:rPr lang="pt-BR" dirty="0"/>
                  <a:t>)</a:t>
                </a:r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Para uma </a:t>
                </a:r>
                <a:r>
                  <a:rPr lang="pt-BR" dirty="0" err="1"/>
                  <a:t>f</a:t>
                </a:r>
                <a:r>
                  <a:rPr lang="pt-BR" dirty="0"/>
                  <a:t>(a) com as </a:t>
                </a:r>
                <a:r>
                  <a:rPr lang="pt-BR" b="1" dirty="0">
                    <a:solidFill>
                      <a:srgbClr val="FF0000"/>
                    </a:solidFill>
                  </a:rPr>
                  <a:t>seguintes propriedades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pt-BR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/>
                  <a:t> ☞ “área” unitária</a:t>
                </a:r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Note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100D49A-A880-AA4B-9FB2-5B6B9748A2A6}"/>
                  </a:ext>
                </a:extLst>
              </p:cNvPr>
              <p:cNvSpPr txBox="1"/>
              <p:nvPr/>
            </p:nvSpPr>
            <p:spPr>
              <a:xfrm>
                <a:off x="2821553" y="3212976"/>
                <a:ext cx="350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=1…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100D49A-A880-AA4B-9FB2-5B6B9748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53" y="3212976"/>
                <a:ext cx="3500895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3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52DDC-D816-9846-9DE0-669C1D626C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PDF e CDF de variável </a:t>
            </a:r>
            <a:r>
              <a:rPr lang="pt-BR" b="1" dirty="0">
                <a:solidFill>
                  <a:srgbClr val="FF0000"/>
                </a:solidFill>
              </a:rPr>
              <a:t>contínua</a:t>
            </a:r>
          </a:p>
          <a:p>
            <a:pPr lvl="1"/>
            <a:r>
              <a:rPr lang="pt-BR" i="1" dirty="0"/>
              <a:t>Exemplo</a:t>
            </a:r>
          </a:p>
          <a:p>
            <a:pPr lvl="2"/>
            <a:r>
              <a:rPr lang="pt-BR" i="1" dirty="0"/>
              <a:t>O tempo de espera em um terminal de um ônibus que parte a cada 15 minutos é descrito pela seguinte PDF</a:t>
            </a:r>
          </a:p>
          <a:p>
            <a:pPr lvl="3"/>
            <a:endParaRPr lang="pt-BR" i="1" dirty="0"/>
          </a:p>
          <a:p>
            <a:pPr lvl="3"/>
            <a:endParaRPr lang="pt-BR" i="1" dirty="0"/>
          </a:p>
          <a:p>
            <a:pPr lvl="3"/>
            <a:endParaRPr lang="pt-BR" i="1" dirty="0"/>
          </a:p>
          <a:p>
            <a:pPr lvl="4"/>
            <a:r>
              <a:rPr lang="pt-BR" i="1" dirty="0" err="1"/>
              <a:t>t</a:t>
            </a:r>
            <a:r>
              <a:rPr lang="pt-BR" i="1" dirty="0"/>
              <a:t> em minutos</a:t>
            </a:r>
          </a:p>
          <a:p>
            <a:pPr lvl="4"/>
            <a:r>
              <a:rPr lang="pt-BR" i="1" dirty="0"/>
              <a:t>Lembrando: área de </a:t>
            </a:r>
            <a:r>
              <a:rPr lang="pt-BR" i="1" dirty="0" err="1"/>
              <a:t>f</a:t>
            </a:r>
            <a:r>
              <a:rPr lang="pt-BR" i="1" dirty="0"/>
              <a:t>(</a:t>
            </a:r>
            <a:r>
              <a:rPr lang="pt-BR" i="1" dirty="0" err="1"/>
              <a:t>t</a:t>
            </a:r>
            <a:r>
              <a:rPr lang="pt-BR" i="1" dirty="0"/>
              <a:t>) = 1</a:t>
            </a:r>
          </a:p>
          <a:p>
            <a:pPr lvl="4"/>
            <a:endParaRPr lang="pt-BR" i="1" dirty="0"/>
          </a:p>
          <a:p>
            <a:pPr lvl="3"/>
            <a:r>
              <a:rPr lang="pt-BR" i="1" dirty="0"/>
              <a:t>Calcule </a:t>
            </a:r>
            <a:r>
              <a:rPr lang="pt-BR" i="1" dirty="0" err="1"/>
              <a:t>F</a:t>
            </a:r>
            <a:r>
              <a:rPr lang="pt-BR" i="1" dirty="0"/>
              <a:t>(</a:t>
            </a:r>
            <a:r>
              <a:rPr lang="pt-BR" i="1" dirty="0" err="1"/>
              <a:t>x</a:t>
            </a:r>
            <a:r>
              <a:rPr lang="pt-BR" i="1" dirty="0"/>
              <a:t>)</a:t>
            </a:r>
          </a:p>
          <a:p>
            <a:pPr lvl="4"/>
            <a:r>
              <a:rPr lang="pt-BR" i="1" dirty="0"/>
              <a:t>Lembram de integral???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BA2E5D8-2ACC-AB43-8823-A812CF9D6E62}"/>
                  </a:ext>
                </a:extLst>
              </p:cNvPr>
              <p:cNvSpPr txBox="1"/>
              <p:nvPr/>
            </p:nvSpPr>
            <p:spPr>
              <a:xfrm>
                <a:off x="3155843" y="3429000"/>
                <a:ext cx="2767745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≤15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BA2E5D8-2ACC-AB43-8823-A812CF9D6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43" y="3429000"/>
                <a:ext cx="2767745" cy="976614"/>
              </a:xfrm>
              <a:prstGeom prst="rect">
                <a:avLst/>
              </a:prstGeom>
              <a:blipFill>
                <a:blip r:embed="rId3"/>
                <a:stretch>
                  <a:fillRect l="-29224" t="-202564" b="-2910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05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Função distribuição cumulativa</a:t>
                </a:r>
              </a:p>
              <a:p>
                <a:pPr lvl="1"/>
                <a:r>
                  <a:rPr lang="pt-BR" dirty="0"/>
                  <a:t>Conhecendo a PDF para </a:t>
                </a:r>
                <a:r>
                  <a:rPr lang="pt-BR" b="1" dirty="0">
                    <a:solidFill>
                      <a:srgbClr val="FF0000"/>
                    </a:solidFill>
                  </a:rPr>
                  <a:t>variável discreta</a:t>
                </a:r>
                <a:r>
                  <a:rPr lang="pt-BR" dirty="0"/>
                  <a:t>...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pt-BR" dirty="0"/>
                  <a:t> é chamada de função de indicação</a:t>
                </a:r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r>
                  <a:rPr lang="pt-BR" i="1" dirty="0"/>
                  <a:t>Indica se soma ou não </a:t>
                </a:r>
                <a:r>
                  <a:rPr lang="pt-BR" i="1" dirty="0" err="1"/>
                  <a:t>p</a:t>
                </a:r>
                <a:r>
                  <a:rPr lang="pt-BR" i="1" baseline="-25000" dirty="0" err="1"/>
                  <a:t>i</a:t>
                </a:r>
                <a:endParaRPr lang="pt-BR" i="1" baseline="-250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0A429DC-851E-604F-9B24-97E9F065F4EE}"/>
                  </a:ext>
                </a:extLst>
              </p:cNvPr>
              <p:cNvSpPr txBox="1"/>
              <p:nvPr/>
            </p:nvSpPr>
            <p:spPr>
              <a:xfrm>
                <a:off x="2801323" y="2780928"/>
                <a:ext cx="3541354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0A429DC-851E-604F-9B24-97E9F065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23" y="2780928"/>
                <a:ext cx="3541354" cy="876907"/>
              </a:xfrm>
              <a:prstGeom prst="rect">
                <a:avLst/>
              </a:prstGeom>
              <a:blipFill>
                <a:blip r:embed="rId3"/>
                <a:stretch>
                  <a:fillRect t="-91429" b="-14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DF938E3-FF32-E04A-8251-D77C22BCA67C}"/>
                  </a:ext>
                </a:extLst>
              </p:cNvPr>
              <p:cNvSpPr txBox="1"/>
              <p:nvPr/>
            </p:nvSpPr>
            <p:spPr>
              <a:xfrm>
                <a:off x="2953723" y="4352293"/>
                <a:ext cx="226465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DF938E3-FF32-E04A-8251-D77C22BCA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23" y="4352293"/>
                <a:ext cx="2264659" cy="710194"/>
              </a:xfrm>
              <a:prstGeom prst="rect">
                <a:avLst/>
              </a:prstGeom>
              <a:blipFill>
                <a:blip r:embed="rId4"/>
                <a:stretch>
                  <a:fillRect l="-7821" t="-189474" b="-2754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53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5ED4C0-2AF1-FC41-9A00-85C8A8A9F4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Função distribuição cumulativa</a:t>
            </a:r>
          </a:p>
          <a:p>
            <a:pPr lvl="1"/>
            <a:r>
              <a:rPr lang="pt-BR" dirty="0"/>
              <a:t>Para </a:t>
            </a:r>
            <a:r>
              <a:rPr lang="pt-BR" b="1" dirty="0">
                <a:solidFill>
                  <a:srgbClr val="FF0000"/>
                </a:solidFill>
              </a:rPr>
              <a:t>variáveis discretas</a:t>
            </a:r>
            <a:r>
              <a:rPr lang="pt-BR" dirty="0"/>
              <a:t>...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2"/>
            <a:r>
              <a:rPr lang="pt-BR" dirty="0"/>
              <a:t>Consequentemente...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498BF68-C590-4646-ABDF-A676B65A3A80}"/>
                  </a:ext>
                </a:extLst>
              </p:cNvPr>
              <p:cNvSpPr txBox="1"/>
              <p:nvPr/>
            </p:nvSpPr>
            <p:spPr>
              <a:xfrm>
                <a:off x="611560" y="2685328"/>
                <a:ext cx="1846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498BF68-C590-4646-ABDF-A676B65A3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85328"/>
                <a:ext cx="1846211" cy="369332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E56C7D2-42B4-A54B-9E1D-861BFD8C0D68}"/>
                  </a:ext>
                </a:extLst>
              </p:cNvPr>
              <p:cNvSpPr txBox="1"/>
              <p:nvPr/>
            </p:nvSpPr>
            <p:spPr>
              <a:xfrm>
                <a:off x="3520573" y="2685328"/>
                <a:ext cx="5245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E56C7D2-42B4-A54B-9E1D-861BFD8C0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73" y="2685328"/>
                <a:ext cx="5245475" cy="36933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68D2610-663F-2748-9E46-49481F6F09C8}"/>
                  </a:ext>
                </a:extLst>
              </p:cNvPr>
              <p:cNvSpPr txBox="1"/>
              <p:nvPr/>
            </p:nvSpPr>
            <p:spPr>
              <a:xfrm>
                <a:off x="611560" y="3995772"/>
                <a:ext cx="2250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68D2610-663F-2748-9E46-49481F6F0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95772"/>
                <a:ext cx="225016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84AE910-70E3-1C4B-BE76-1281ACFBDA60}"/>
                  </a:ext>
                </a:extLst>
              </p:cNvPr>
              <p:cNvSpPr txBox="1"/>
              <p:nvPr/>
            </p:nvSpPr>
            <p:spPr>
              <a:xfrm>
                <a:off x="5392112" y="3995772"/>
                <a:ext cx="337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84AE910-70E3-1C4B-BE76-1281ACFBD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112" y="3995772"/>
                <a:ext cx="33739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20133A6-75DA-FD42-A58E-6CC46B46B738}"/>
                  </a:ext>
                </a:extLst>
              </p:cNvPr>
              <p:cNvSpPr txBox="1"/>
              <p:nvPr/>
            </p:nvSpPr>
            <p:spPr>
              <a:xfrm>
                <a:off x="611500" y="5008924"/>
                <a:ext cx="2991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20133A6-75DA-FD42-A58E-6CC46B46B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0" y="5008924"/>
                <a:ext cx="299158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45BA1BC-9B4F-D140-B3DA-A9970A899A46}"/>
                  </a:ext>
                </a:extLst>
              </p:cNvPr>
              <p:cNvSpPr txBox="1"/>
              <p:nvPr/>
            </p:nvSpPr>
            <p:spPr>
              <a:xfrm>
                <a:off x="4649921" y="5018216"/>
                <a:ext cx="4116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45BA1BC-9B4F-D140-B3DA-A9970A899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21" y="5018216"/>
                <a:ext cx="411612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CE2FE7F-8D06-2E46-8D36-151CE301C072}"/>
                  </a:ext>
                </a:extLst>
              </p:cNvPr>
              <p:cNvSpPr txBox="1"/>
              <p:nvPr/>
            </p:nvSpPr>
            <p:spPr>
              <a:xfrm>
                <a:off x="3510955" y="5407094"/>
                <a:ext cx="5255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CE2FE7F-8D06-2E46-8D36-151CE301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955" y="5407094"/>
                <a:ext cx="525509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65E017FD-4749-2C49-A8F7-C17B0E2FBD39}"/>
                  </a:ext>
                </a:extLst>
              </p:cNvPr>
              <p:cNvSpPr txBox="1"/>
              <p:nvPr/>
            </p:nvSpPr>
            <p:spPr>
              <a:xfrm>
                <a:off x="4636263" y="5795972"/>
                <a:ext cx="4129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65E017FD-4749-2C49-A8F7-C17B0E2FB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263" y="5795972"/>
                <a:ext cx="41297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75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5ED4C0-2AF1-FC41-9A00-85C8A8A9F4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PDF e CDF de variável </a:t>
            </a:r>
            <a:r>
              <a:rPr lang="pt-BR" b="1" dirty="0">
                <a:solidFill>
                  <a:srgbClr val="FF0000"/>
                </a:solidFill>
              </a:rPr>
              <a:t>discreta</a:t>
            </a:r>
          </a:p>
          <a:p>
            <a:pPr lvl="1"/>
            <a:r>
              <a:rPr lang="pt-BR" i="1" dirty="0"/>
              <a:t>Exemplo</a:t>
            </a:r>
          </a:p>
          <a:p>
            <a:pPr lvl="2"/>
            <a:r>
              <a:rPr lang="pt-BR" i="1" dirty="0"/>
              <a:t>Jogar 1 dado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0A0D27-44C7-BE4C-83FA-AAE71E49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0" y="3329136"/>
            <a:ext cx="6540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52DDC-D816-9846-9DE0-669C1D626C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Esperança e Variância</a:t>
            </a:r>
          </a:p>
          <a:p>
            <a:pPr lvl="1"/>
            <a:r>
              <a:rPr lang="pt-BR" dirty="0"/>
              <a:t>Esperança matemática</a:t>
            </a:r>
          </a:p>
          <a:p>
            <a:pPr lvl="2"/>
            <a:r>
              <a:rPr lang="pt-BR" dirty="0"/>
              <a:t>Expectativa de valor de uma variável aleatória</a:t>
            </a:r>
          </a:p>
          <a:p>
            <a:pPr lvl="3"/>
            <a:r>
              <a:rPr lang="pt-BR" dirty="0"/>
              <a:t>Sua “tendência” (☞ valor médio)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Variância</a:t>
            </a:r>
          </a:p>
          <a:p>
            <a:pPr lvl="2"/>
            <a:r>
              <a:rPr lang="pt-BR" dirty="0"/>
              <a:t>Variabilidade de uma variável aleatória</a:t>
            </a:r>
          </a:p>
          <a:p>
            <a:pPr lvl="3"/>
            <a:r>
              <a:rPr lang="pt-BR" dirty="0"/>
              <a:t>Contexto diferente de variância em estatística descritiva</a:t>
            </a:r>
          </a:p>
          <a:p>
            <a:pPr lvl="2"/>
            <a:r>
              <a:rPr lang="pt-BR" dirty="0"/>
              <a:t>Grau de dispersão/</a:t>
            </a:r>
            <a:r>
              <a:rPr lang="pt-BR" b="1" dirty="0">
                <a:solidFill>
                  <a:srgbClr val="FF0000"/>
                </a:solidFill>
              </a:rPr>
              <a:t>incerteza</a:t>
            </a:r>
            <a:r>
              <a:rPr lang="pt-BR" dirty="0"/>
              <a:t> da variável aleatória</a:t>
            </a:r>
          </a:p>
          <a:p>
            <a:pPr lvl="3"/>
            <a:r>
              <a:rPr lang="pt-BR" dirty="0"/>
              <a:t>Lembre-se: experimento aleatório</a:t>
            </a:r>
          </a:p>
        </p:txBody>
      </p:sp>
    </p:spTree>
    <p:extLst>
      <p:ext uri="{BB962C8B-B14F-4D97-AF65-F5344CB8AC3E}">
        <p14:creationId xmlns:p14="http://schemas.microsoft.com/office/powerpoint/2010/main" val="259377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52DDC-D816-9846-9DE0-669C1D626C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Esperança</a:t>
            </a:r>
          </a:p>
          <a:p>
            <a:pPr lvl="1"/>
            <a:r>
              <a:rPr lang="pt-BR" dirty="0"/>
              <a:t>Definição</a:t>
            </a:r>
          </a:p>
          <a:p>
            <a:pPr lvl="2"/>
            <a:r>
              <a:rPr lang="pt-BR" dirty="0"/>
              <a:t>E(</a:t>
            </a:r>
            <a:r>
              <a:rPr lang="pt-BR" dirty="0" err="1"/>
              <a:t>X</a:t>
            </a:r>
            <a:r>
              <a:rPr lang="pt-BR" dirty="0"/>
              <a:t>) ou E[</a:t>
            </a:r>
            <a:r>
              <a:rPr lang="pt-BR" dirty="0" err="1"/>
              <a:t>X</a:t>
            </a:r>
            <a:r>
              <a:rPr lang="pt-BR" dirty="0"/>
              <a:t>]</a:t>
            </a:r>
          </a:p>
          <a:p>
            <a:pPr lvl="3"/>
            <a:r>
              <a:rPr lang="pt-BR" dirty="0"/>
              <a:t>Variável contínua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/>
              <a:t>Variável discreta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19E6BE-539C-E442-8D61-378CD7F3033D}"/>
                  </a:ext>
                </a:extLst>
              </p:cNvPr>
              <p:cNvSpPr txBox="1"/>
              <p:nvPr/>
            </p:nvSpPr>
            <p:spPr>
              <a:xfrm>
                <a:off x="3155843" y="3429000"/>
                <a:ext cx="2832314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)ⅆ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19E6BE-539C-E442-8D61-378CD7F3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43" y="3429000"/>
                <a:ext cx="2832314" cy="704552"/>
              </a:xfrm>
              <a:prstGeom prst="rect">
                <a:avLst/>
              </a:prstGeom>
              <a:blipFill>
                <a:blip r:embed="rId2"/>
                <a:stretch>
                  <a:fillRect t="-153571" b="-2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37D23B-C642-2E42-BB30-DE4DA257AD5B}"/>
                  </a:ext>
                </a:extLst>
              </p:cNvPr>
              <p:cNvSpPr txBox="1"/>
              <p:nvPr/>
            </p:nvSpPr>
            <p:spPr>
              <a:xfrm>
                <a:off x="2376656" y="4928357"/>
                <a:ext cx="4390689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37D23B-C642-2E42-BB30-DE4DA25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656" y="4928357"/>
                <a:ext cx="4390689" cy="876907"/>
              </a:xfrm>
              <a:prstGeom prst="rect">
                <a:avLst/>
              </a:prstGeom>
              <a:blipFill>
                <a:blip r:embed="rId3"/>
                <a:stretch>
                  <a:fillRect t="-91429" b="-1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05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552DDC-D816-9846-9DE0-669C1D626CC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Esperança</a:t>
                </a:r>
              </a:p>
              <a:p>
                <a:pPr lvl="1"/>
                <a:r>
                  <a:rPr lang="pt-BR" dirty="0"/>
                  <a:t>Alguns resultados algébricos úteis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552DDC-D816-9846-9DE0-669C1D626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84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52DDC-D816-9846-9DE0-669C1D626C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Variância</a:t>
            </a:r>
          </a:p>
          <a:p>
            <a:pPr lvl="1"/>
            <a:r>
              <a:rPr lang="pt-BR" dirty="0"/>
              <a:t>Definição</a:t>
            </a:r>
          </a:p>
          <a:p>
            <a:pPr lvl="2"/>
            <a:r>
              <a:rPr lang="pt-BR" dirty="0"/>
              <a:t>Var(</a:t>
            </a:r>
            <a:r>
              <a:rPr lang="pt-BR" dirty="0" err="1"/>
              <a:t>X</a:t>
            </a:r>
            <a:r>
              <a:rPr lang="pt-BR" dirty="0"/>
              <a:t>) ou Var[</a:t>
            </a:r>
            <a:r>
              <a:rPr lang="pt-BR" dirty="0" err="1"/>
              <a:t>X</a:t>
            </a:r>
            <a:r>
              <a:rPr lang="pt-BR" dirty="0"/>
              <a:t>]</a:t>
            </a:r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3"/>
            <a:r>
              <a:rPr lang="pt-BR" dirty="0"/>
              <a:t>Variável contínua</a:t>
            </a:r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3"/>
            <a:r>
              <a:rPr lang="pt-BR" dirty="0"/>
              <a:t>Variável discreta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19E6BE-539C-E442-8D61-378CD7F3033D}"/>
                  </a:ext>
                </a:extLst>
              </p:cNvPr>
              <p:cNvSpPr txBox="1"/>
              <p:nvPr/>
            </p:nvSpPr>
            <p:spPr>
              <a:xfrm>
                <a:off x="2401758" y="4380632"/>
                <a:ext cx="4340484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)ⅆ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19E6BE-539C-E442-8D61-378CD7F3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58" y="4380632"/>
                <a:ext cx="4340484" cy="704552"/>
              </a:xfrm>
              <a:prstGeom prst="rect">
                <a:avLst/>
              </a:prstGeom>
              <a:blipFill>
                <a:blip r:embed="rId2"/>
                <a:stretch>
                  <a:fillRect t="-153571" b="-2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37D23B-C642-2E42-BB30-DE4DA257AD5B}"/>
                  </a:ext>
                </a:extLst>
              </p:cNvPr>
              <p:cNvSpPr txBox="1"/>
              <p:nvPr/>
            </p:nvSpPr>
            <p:spPr>
              <a:xfrm>
                <a:off x="1148371" y="5792453"/>
                <a:ext cx="684725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37D23B-C642-2E42-BB30-DE4DA25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1" y="5792453"/>
                <a:ext cx="6847259" cy="882742"/>
              </a:xfrm>
              <a:prstGeom prst="rect">
                <a:avLst/>
              </a:prstGeom>
              <a:blipFill>
                <a:blip r:embed="rId3"/>
                <a:stretch>
                  <a:fillRect t="-92857" b="-14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D040124-2B79-3140-A351-2B453FD3BD73}"/>
                  </a:ext>
                </a:extLst>
              </p:cNvPr>
              <p:cNvSpPr txBox="1"/>
              <p:nvPr/>
            </p:nvSpPr>
            <p:spPr>
              <a:xfrm>
                <a:off x="1985074" y="3059668"/>
                <a:ext cx="5173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D040124-2B79-3140-A351-2B453FD3B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074" y="3059668"/>
                <a:ext cx="51738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11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Até agora...</a:t>
            </a:r>
          </a:p>
          <a:p>
            <a:pPr lvl="1"/>
            <a:r>
              <a:rPr lang="pt-BR" dirty="0"/>
              <a:t>Analisamos valores observados de uma AMOSTRA</a:t>
            </a:r>
          </a:p>
          <a:p>
            <a:endParaRPr lang="pt-BR" dirty="0"/>
          </a:p>
          <a:p>
            <a:r>
              <a:rPr lang="pt-BR" dirty="0"/>
              <a:t>Dúvida:</a:t>
            </a:r>
          </a:p>
          <a:p>
            <a:pPr lvl="1"/>
            <a:r>
              <a:rPr lang="pt-BR" dirty="0"/>
              <a:t>Como tirar conclusões sobre POPULAÇÃO inteira?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552DDC-D816-9846-9DE0-669C1D626CC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Esperança</a:t>
                </a:r>
              </a:p>
              <a:p>
                <a:pPr lvl="1"/>
                <a:r>
                  <a:rPr lang="pt-BR" dirty="0"/>
                  <a:t>Alguns resultados algébricos úteis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552DDC-D816-9846-9DE0-669C1D626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80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52DDC-D816-9846-9DE0-669C1D626C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Variância</a:t>
            </a:r>
          </a:p>
          <a:p>
            <a:pPr lvl="1"/>
            <a:r>
              <a:rPr lang="pt-BR" dirty="0"/>
              <a:t>Definição</a:t>
            </a:r>
          </a:p>
          <a:p>
            <a:pPr lvl="2"/>
            <a:r>
              <a:rPr lang="pt-BR" dirty="0"/>
              <a:t>Var(</a:t>
            </a:r>
            <a:r>
              <a:rPr lang="pt-BR" dirty="0" err="1"/>
              <a:t>X</a:t>
            </a:r>
            <a:r>
              <a:rPr lang="pt-BR" dirty="0"/>
              <a:t>) ou Var[</a:t>
            </a:r>
            <a:r>
              <a:rPr lang="pt-BR" dirty="0" err="1"/>
              <a:t>X</a:t>
            </a:r>
            <a:r>
              <a:rPr lang="pt-BR" dirty="0"/>
              <a:t>]</a:t>
            </a:r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3"/>
            <a:r>
              <a:rPr lang="pt-BR" dirty="0"/>
              <a:t>Variável contínua</a:t>
            </a:r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3"/>
            <a:r>
              <a:rPr lang="pt-BR" dirty="0"/>
              <a:t>Variável discreta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19E6BE-539C-E442-8D61-378CD7F3033D}"/>
                  </a:ext>
                </a:extLst>
              </p:cNvPr>
              <p:cNvSpPr txBox="1"/>
              <p:nvPr/>
            </p:nvSpPr>
            <p:spPr>
              <a:xfrm>
                <a:off x="2401758" y="4380632"/>
                <a:ext cx="4340484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)ⅆ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19E6BE-539C-E442-8D61-378CD7F3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58" y="4380632"/>
                <a:ext cx="4340484" cy="704552"/>
              </a:xfrm>
              <a:prstGeom prst="rect">
                <a:avLst/>
              </a:prstGeom>
              <a:blipFill>
                <a:blip r:embed="rId2"/>
                <a:stretch>
                  <a:fillRect t="-153571" b="-2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37D23B-C642-2E42-BB30-DE4DA257AD5B}"/>
                  </a:ext>
                </a:extLst>
              </p:cNvPr>
              <p:cNvSpPr txBox="1"/>
              <p:nvPr/>
            </p:nvSpPr>
            <p:spPr>
              <a:xfrm>
                <a:off x="1148371" y="5792453"/>
                <a:ext cx="6847259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37D23B-C642-2E42-BB30-DE4DA25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1" y="5792453"/>
                <a:ext cx="6847259" cy="882742"/>
              </a:xfrm>
              <a:prstGeom prst="rect">
                <a:avLst/>
              </a:prstGeom>
              <a:blipFill>
                <a:blip r:embed="rId3"/>
                <a:stretch>
                  <a:fillRect t="-92857" b="-14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D040124-2B79-3140-A351-2B453FD3BD73}"/>
                  </a:ext>
                </a:extLst>
              </p:cNvPr>
              <p:cNvSpPr txBox="1"/>
              <p:nvPr/>
            </p:nvSpPr>
            <p:spPr>
              <a:xfrm>
                <a:off x="1985074" y="3059668"/>
                <a:ext cx="5173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D040124-2B79-3140-A351-2B453FD3B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074" y="3059668"/>
                <a:ext cx="51738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630D7C23-BE1F-1646-BE82-512906832E64}"/>
              </a:ext>
            </a:extLst>
          </p:cNvPr>
          <p:cNvSpPr/>
          <p:nvPr/>
        </p:nvSpPr>
        <p:spPr>
          <a:xfrm>
            <a:off x="4932040" y="2780928"/>
            <a:ext cx="222688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DBD83D-B5E9-7244-82CE-6BA9BC37BAC3}"/>
              </a:ext>
            </a:extLst>
          </p:cNvPr>
          <p:cNvSpPr txBox="1"/>
          <p:nvPr/>
        </p:nvSpPr>
        <p:spPr>
          <a:xfrm>
            <a:off x="5190602" y="2352399"/>
            <a:ext cx="170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Apenas álgebra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5302DA-2642-9D4A-B8D3-375C31BEB7A0}"/>
              </a:ext>
            </a:extLst>
          </p:cNvPr>
          <p:cNvSpPr/>
          <p:nvPr/>
        </p:nvSpPr>
        <p:spPr>
          <a:xfrm>
            <a:off x="2987823" y="2924944"/>
            <a:ext cx="504057" cy="657710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E6C24A-ACD7-6F4C-9C31-C92235C0400E}"/>
              </a:ext>
            </a:extLst>
          </p:cNvPr>
          <p:cNvSpPr txBox="1"/>
          <p:nvPr/>
        </p:nvSpPr>
        <p:spPr>
          <a:xfrm>
            <a:off x="2453272" y="365766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Desvio-padrão</a:t>
            </a:r>
            <a:r>
              <a:rPr lang="pt-BR" baseline="30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1377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52DDC-D816-9846-9DE0-669C1D626C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Esperança e Variância</a:t>
            </a:r>
          </a:p>
          <a:p>
            <a:pPr lvl="1"/>
            <a:r>
              <a:rPr lang="pt-BR" i="1" dirty="0"/>
              <a:t>Exemplo</a:t>
            </a:r>
          </a:p>
          <a:p>
            <a:pPr lvl="2"/>
            <a:r>
              <a:rPr lang="pt-BR" i="1" dirty="0"/>
              <a:t>O tempo de espera em um terminal de um ônibus que parte a cada 15 minutos é descrito pela seguinte PDF</a:t>
            </a:r>
          </a:p>
          <a:p>
            <a:pPr lvl="3"/>
            <a:endParaRPr lang="pt-BR" i="1" dirty="0"/>
          </a:p>
          <a:p>
            <a:pPr lvl="3"/>
            <a:endParaRPr lang="pt-BR" i="1" dirty="0"/>
          </a:p>
          <a:p>
            <a:pPr lvl="3"/>
            <a:endParaRPr lang="pt-BR" i="1" dirty="0"/>
          </a:p>
          <a:p>
            <a:pPr lvl="4"/>
            <a:r>
              <a:rPr lang="pt-BR" i="1" dirty="0" err="1"/>
              <a:t>t</a:t>
            </a:r>
            <a:r>
              <a:rPr lang="pt-BR" i="1" dirty="0"/>
              <a:t> em minutos</a:t>
            </a:r>
          </a:p>
          <a:p>
            <a:pPr lvl="4"/>
            <a:endParaRPr lang="pt-BR" i="1" dirty="0"/>
          </a:p>
          <a:p>
            <a:pPr lvl="3"/>
            <a:r>
              <a:rPr lang="pt-BR" i="1" dirty="0"/>
              <a:t>qual o valor esperado dessa variável aleatória?</a:t>
            </a:r>
          </a:p>
          <a:p>
            <a:pPr lvl="3"/>
            <a:r>
              <a:rPr lang="pt-BR" i="1" dirty="0"/>
              <a:t>q</a:t>
            </a:r>
            <a:r>
              <a:rPr lang="pt-BR" b="0" i="1" dirty="0"/>
              <a:t>ual a variância dessa variável aleatória?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BA2E5D8-2ACC-AB43-8823-A812CF9D6E62}"/>
                  </a:ext>
                </a:extLst>
              </p:cNvPr>
              <p:cNvSpPr txBox="1"/>
              <p:nvPr/>
            </p:nvSpPr>
            <p:spPr>
              <a:xfrm>
                <a:off x="3155843" y="3429000"/>
                <a:ext cx="2767745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≤15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BA2E5D8-2ACC-AB43-8823-A812CF9D6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43" y="3429000"/>
                <a:ext cx="2767745" cy="976614"/>
              </a:xfrm>
              <a:prstGeom prst="rect">
                <a:avLst/>
              </a:prstGeom>
              <a:blipFill>
                <a:blip r:embed="rId3"/>
                <a:stretch>
                  <a:fillRect l="-29224" t="-202564" b="-2910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508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9B481-2F26-794C-B897-EFD8B2A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552DDC-D816-9846-9DE0-669C1D626CC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Esperança e Variância</a:t>
                </a:r>
              </a:p>
              <a:p>
                <a:pPr lvl="1"/>
                <a:r>
                  <a:rPr lang="pt-BR" i="1" dirty="0"/>
                  <a:t>Exemplo</a:t>
                </a:r>
              </a:p>
              <a:p>
                <a:pPr lvl="2"/>
                <a:r>
                  <a:rPr lang="pt-BR" i="1" dirty="0"/>
                  <a:t>Jogar 1 dado</a:t>
                </a:r>
              </a:p>
              <a:p>
                <a:pPr lvl="3"/>
                <a:r>
                  <a:rPr lang="pt-BR" i="1" dirty="0"/>
                  <a:t>Sabendo que</a:t>
                </a:r>
              </a:p>
              <a:p>
                <a:pPr marL="1600200" lvl="4" indent="0">
                  <a:buNone/>
                </a:pPr>
                <a:r>
                  <a:rPr lang="pt-BR" i="1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BR" i="1" dirty="0"/>
              </a:p>
              <a:p>
                <a:pPr marL="1600200" lvl="4" indent="0">
                  <a:buNone/>
                </a:pPr>
                <a:r>
                  <a:rPr lang="pt-BR" i="1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BR" i="1" dirty="0"/>
              </a:p>
              <a:p>
                <a:pPr lvl="4"/>
                <a:r>
                  <a:rPr lang="pt-BR" i="1" dirty="0"/>
                  <a:t>Dados </a:t>
                </a:r>
                <a:r>
                  <a:rPr lang="pt-BR" i="1" dirty="0" err="1"/>
                  <a:t>não-viciados</a:t>
                </a:r>
                <a:r>
                  <a:rPr lang="pt-BR" i="1" dirty="0"/>
                  <a:t>!</a:t>
                </a:r>
              </a:p>
              <a:p>
                <a:pPr lvl="4"/>
                <a:endParaRPr lang="pt-BR" i="1" dirty="0"/>
              </a:p>
              <a:p>
                <a:pPr lvl="3"/>
                <a:r>
                  <a:rPr lang="pt-BR" i="1" dirty="0"/>
                  <a:t>qual o valor esperado dessa variável aleatória?</a:t>
                </a:r>
              </a:p>
              <a:p>
                <a:pPr lvl="3"/>
                <a:r>
                  <a:rPr lang="pt-BR" i="1" dirty="0"/>
                  <a:t>qual a variância dessa variável aleatória?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552DDC-D816-9846-9DE0-669C1D626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471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7E1C2-B7BC-1F4F-A42C-12022E37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09703D-1E99-4041-9A8F-7B26ED21F7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Quartis da distribuição</a:t>
            </a:r>
          </a:p>
          <a:p>
            <a:pPr lvl="1"/>
            <a:r>
              <a:rPr lang="pt-BR" dirty="0" err="1"/>
              <a:t>p-quantil</a:t>
            </a:r>
            <a:r>
              <a:rPr lang="pt-BR" dirty="0"/>
              <a:t> ☞ </a:t>
            </a:r>
            <a:r>
              <a:rPr lang="pt-BR" dirty="0" err="1"/>
              <a:t>x</a:t>
            </a:r>
            <a:r>
              <a:rPr lang="pt-BR" baseline="-25000" dirty="0" err="1"/>
              <a:t>p</a:t>
            </a:r>
            <a:endParaRPr lang="pt-BR" baseline="-25000" dirty="0"/>
          </a:p>
          <a:p>
            <a:pPr lvl="2"/>
            <a:r>
              <a:rPr lang="pt-BR" dirty="0"/>
              <a:t>Divisão da CDF em duas partes</a:t>
            </a:r>
          </a:p>
          <a:p>
            <a:pPr lvl="3"/>
            <a:r>
              <a:rPr lang="pt-BR" dirty="0"/>
              <a:t>Porções com probabilidade cumulativa </a:t>
            </a:r>
            <a:r>
              <a:rPr lang="pt-BR" dirty="0" err="1"/>
              <a:t>p</a:t>
            </a:r>
            <a:r>
              <a:rPr lang="pt-BR" dirty="0"/>
              <a:t> e 1-p</a:t>
            </a:r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4"/>
            <a:r>
              <a:rPr lang="pt-BR" dirty="0"/>
              <a:t>x</a:t>
            </a:r>
            <a:r>
              <a:rPr lang="pt-BR" baseline="-25000" dirty="0"/>
              <a:t>0,5</a:t>
            </a:r>
            <a:r>
              <a:rPr lang="pt-BR" dirty="0"/>
              <a:t> ☞ mediana</a:t>
            </a:r>
          </a:p>
          <a:p>
            <a:pPr lvl="4"/>
            <a:r>
              <a:rPr lang="pt-BR" dirty="0"/>
              <a:t>x</a:t>
            </a:r>
            <a:r>
              <a:rPr lang="pt-BR" baseline="-25000" dirty="0"/>
              <a:t>0,25</a:t>
            </a:r>
            <a:r>
              <a:rPr lang="pt-BR" dirty="0"/>
              <a:t> e x</a:t>
            </a:r>
            <a:r>
              <a:rPr lang="pt-BR" baseline="-25000" dirty="0"/>
              <a:t>0,75</a:t>
            </a:r>
            <a:r>
              <a:rPr lang="pt-BR" dirty="0"/>
              <a:t> ☞ 1º e 3º quartis</a:t>
            </a:r>
          </a:p>
          <a:p>
            <a:pPr lvl="4"/>
            <a:r>
              <a:rPr lang="pt-BR" dirty="0"/>
              <a:t>... e outros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F4F43A9-A499-9C44-AAD5-DBD4A9ECA260}"/>
                  </a:ext>
                </a:extLst>
              </p:cNvPr>
              <p:cNvSpPr txBox="1"/>
              <p:nvPr/>
            </p:nvSpPr>
            <p:spPr>
              <a:xfrm>
                <a:off x="3322812" y="3450551"/>
                <a:ext cx="2498376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&lt;1</m:t>
                            </m:r>
                          </m:e>
                        </m:mr>
                      </m:m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F4F43A9-A499-9C44-AAD5-DBD4A9EC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812" y="3450551"/>
                <a:ext cx="2498376" cy="4104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42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7E1C2-B7BC-1F4F-A42C-12022E37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09703D-1E99-4041-9A8F-7B26ED21F7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Quartis da distribuição</a:t>
            </a:r>
          </a:p>
          <a:p>
            <a:pPr lvl="1"/>
            <a:r>
              <a:rPr lang="pt-BR" dirty="0" err="1"/>
              <a:t>p-quantil</a:t>
            </a:r>
            <a:r>
              <a:rPr lang="pt-BR" dirty="0"/>
              <a:t> ☞ </a:t>
            </a:r>
            <a:r>
              <a:rPr lang="pt-BR" dirty="0" err="1"/>
              <a:t>x</a:t>
            </a:r>
            <a:r>
              <a:rPr lang="pt-BR" baseline="-25000" dirty="0" err="1"/>
              <a:t>p</a:t>
            </a:r>
            <a:endParaRPr lang="pt-BR" baseline="-25000" dirty="0"/>
          </a:p>
          <a:p>
            <a:pPr lvl="2"/>
            <a:r>
              <a:rPr lang="pt-BR" dirty="0"/>
              <a:t>Divisão da CDF em duas partes</a:t>
            </a:r>
          </a:p>
          <a:p>
            <a:pPr lvl="3"/>
            <a:r>
              <a:rPr lang="pt-BR" dirty="0"/>
              <a:t>Porções com probabilidade cumulativa </a:t>
            </a:r>
            <a:r>
              <a:rPr lang="pt-BR" dirty="0" err="1"/>
              <a:t>p</a:t>
            </a:r>
            <a:r>
              <a:rPr lang="pt-BR" dirty="0"/>
              <a:t> e 1-p</a:t>
            </a:r>
          </a:p>
          <a:p>
            <a:pPr lvl="4"/>
            <a:r>
              <a:rPr lang="pt-BR" dirty="0"/>
              <a:t>Para variáveis discretas</a:t>
            </a:r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5"/>
            <a:r>
              <a:rPr lang="pt-BR" dirty="0"/>
              <a:t>Por quê?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F4F43A9-A499-9C44-AAD5-DBD4A9ECA260}"/>
                  </a:ext>
                </a:extLst>
              </p:cNvPr>
              <p:cNvSpPr txBox="1"/>
              <p:nvPr/>
            </p:nvSpPr>
            <p:spPr>
              <a:xfrm>
                <a:off x="3318195" y="3861048"/>
                <a:ext cx="2507610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&lt;1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F4F43A9-A499-9C44-AAD5-DBD4A9EC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95" y="3861048"/>
                <a:ext cx="2507610" cy="739241"/>
              </a:xfrm>
              <a:prstGeom prst="rect">
                <a:avLst/>
              </a:prstGeom>
              <a:blipFill>
                <a:blip r:embed="rId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384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7E1C2-B7BC-1F4F-A42C-12022E37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09703D-1E99-4041-9A8F-7B26ED21F7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Quartis da distribuição</a:t>
            </a:r>
          </a:p>
          <a:p>
            <a:pPr lvl="1"/>
            <a:r>
              <a:rPr lang="pt-BR" dirty="0"/>
              <a:t>Exemplo</a:t>
            </a:r>
          </a:p>
          <a:p>
            <a:pPr lvl="2"/>
            <a:r>
              <a:rPr lang="pt-BR" i="1" dirty="0"/>
              <a:t>O tempo de espera em um terminal de um ônibus que parte a cada 15 minutos</a:t>
            </a:r>
          </a:p>
          <a:p>
            <a:pPr lvl="3"/>
            <a:r>
              <a:rPr lang="pt-BR" i="1" dirty="0"/>
              <a:t>Sabemos que: </a:t>
            </a:r>
            <a:r>
              <a:rPr lang="pt-BR" i="1" dirty="0" err="1"/>
              <a:t>F</a:t>
            </a:r>
            <a:r>
              <a:rPr lang="pt-BR" i="1" dirty="0"/>
              <a:t>(</a:t>
            </a:r>
            <a:r>
              <a:rPr lang="pt-BR" i="1" dirty="0" err="1"/>
              <a:t>x</a:t>
            </a:r>
            <a:r>
              <a:rPr lang="pt-BR" i="1" dirty="0"/>
              <a:t>)=</a:t>
            </a:r>
            <a:r>
              <a:rPr lang="pt-BR" i="1" dirty="0" err="1"/>
              <a:t>x</a:t>
            </a:r>
            <a:r>
              <a:rPr lang="pt-BR" i="1" dirty="0"/>
              <a:t>/15</a:t>
            </a:r>
          </a:p>
          <a:p>
            <a:pPr lvl="2"/>
            <a:endParaRPr lang="pt-BR" i="1" dirty="0"/>
          </a:p>
          <a:p>
            <a:pPr lvl="3"/>
            <a:r>
              <a:rPr lang="pt-BR" i="1" dirty="0"/>
              <a:t>Até quantos minutos devo esperar em 25% das vezes que que for pegar um ônibus nesse terminal?</a:t>
            </a:r>
          </a:p>
        </p:txBody>
      </p:sp>
    </p:spTree>
    <p:extLst>
      <p:ext uri="{BB962C8B-B14F-4D97-AF65-F5344CB8AC3E}">
        <p14:creationId xmlns:p14="http://schemas.microsoft.com/office/powerpoint/2010/main" val="423150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7E1C2-B7BC-1F4F-A42C-12022E37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09703D-1E99-4041-9A8F-7B26ED21F7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Quartis da distribuição</a:t>
            </a:r>
          </a:p>
          <a:p>
            <a:pPr lvl="1"/>
            <a:r>
              <a:rPr lang="pt-BR" dirty="0"/>
              <a:t>Exemplo</a:t>
            </a:r>
          </a:p>
          <a:p>
            <a:pPr lvl="2"/>
            <a:r>
              <a:rPr lang="pt-BR" i="1" dirty="0"/>
              <a:t>Jogar 1 dado</a:t>
            </a:r>
          </a:p>
          <a:p>
            <a:pPr lvl="3"/>
            <a:r>
              <a:rPr lang="pt-BR" i="1" dirty="0"/>
              <a:t>Quantos lados do dado aparecerão em 25% das vezes que jogarmos um dado?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6ED5A4-C116-074D-B853-4624CCCE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2" y="3876120"/>
            <a:ext cx="2687836" cy="25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1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189B7-1D7F-0C46-9EDB-EA8C82CC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80D9F3A-F5C5-DE40-B3F1-2C71CACE944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Normalização de variáveis aleatórias</a:t>
                </a:r>
              </a:p>
              <a:p>
                <a:pPr lvl="1"/>
                <a:r>
                  <a:rPr lang="pt-BR" dirty="0"/>
                  <a:t>“Deixar todo mundo igual”</a:t>
                </a:r>
              </a:p>
              <a:p>
                <a:pPr lvl="2"/>
                <a:r>
                  <a:rPr lang="pt-BR" dirty="0"/>
                  <a:t>Útil para aplicar testes estatísticos (mais tarde)</a:t>
                </a:r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Dado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pt-BR" dirty="0"/>
                  <a:t> quaisquer,</a:t>
                </a:r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r>
                  <a:rPr lang="pt-BR" dirty="0"/>
                  <a:t>Isso implica 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80D9F3A-F5C5-DE40-B3F1-2C71CACE94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48562E1-4289-C742-B174-5945AE8B1849}"/>
                  </a:ext>
                </a:extLst>
              </p:cNvPr>
              <p:cNvSpPr txBox="1"/>
              <p:nvPr/>
            </p:nvSpPr>
            <p:spPr>
              <a:xfrm>
                <a:off x="3381610" y="4077072"/>
                <a:ext cx="2380780" cy="736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48562E1-4289-C742-B174-5945AE8B1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10" y="4077072"/>
                <a:ext cx="2380780" cy="736227"/>
              </a:xfrm>
              <a:prstGeom prst="rect">
                <a:avLst/>
              </a:prstGeom>
              <a:blipFill>
                <a:blip r:embed="rId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051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E5191-3EAC-3A44-A777-9CE46E4E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53912-DDB0-5643-9F3D-F896830A58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 quando temos mais de uma variável aleatória?</a:t>
            </a:r>
          </a:p>
          <a:p>
            <a:pPr lvl="1"/>
            <a:r>
              <a:rPr lang="pt-BR" dirty="0"/>
              <a:t>Variáveis aleatórias </a:t>
            </a:r>
            <a:r>
              <a:rPr lang="pt-BR" dirty="0" err="1"/>
              <a:t>multi-variadas</a:t>
            </a:r>
            <a:endParaRPr lang="pt-BR" dirty="0"/>
          </a:p>
          <a:p>
            <a:pPr lvl="2"/>
            <a:r>
              <a:rPr lang="pt-BR" dirty="0"/>
              <a:t>Vamos trabalhar aqui com duas variáveis</a:t>
            </a:r>
          </a:p>
          <a:p>
            <a:pPr lvl="3"/>
            <a:r>
              <a:rPr lang="pt-BR" dirty="0"/>
              <a:t>V. A. bivariadas</a:t>
            </a:r>
          </a:p>
          <a:p>
            <a:pPr lvl="4"/>
            <a:r>
              <a:rPr lang="pt-BR" dirty="0"/>
              <a:t>Definimos a CDF/PDF conjuntas</a:t>
            </a:r>
          </a:p>
          <a:p>
            <a:pPr lvl="4"/>
            <a:r>
              <a:rPr lang="pt-BR" dirty="0"/>
              <a:t>Ambas as variáveis “trabalham” simultaneamente</a:t>
            </a:r>
          </a:p>
          <a:p>
            <a:pPr lvl="4"/>
            <a:endParaRPr lang="pt-BR" dirty="0"/>
          </a:p>
          <a:p>
            <a:pPr lvl="3"/>
            <a:r>
              <a:rPr lang="pt-BR" dirty="0"/>
              <a:t>Variáveis contínuas (CDF)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/>
              <a:t>Variáveis discretas (PDF)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8D7155B-F1F7-704D-AB2C-D18F96D15784}"/>
                  </a:ext>
                </a:extLst>
              </p:cNvPr>
              <p:cNvSpPr txBox="1"/>
              <p:nvPr/>
            </p:nvSpPr>
            <p:spPr>
              <a:xfrm>
                <a:off x="1883924" y="4754394"/>
                <a:ext cx="5376152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p>
                        <m:e>
                          <m:nary>
                            <m:nary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XY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)ⅆ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8D7155B-F1F7-704D-AB2C-D18F96D15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24" y="4754394"/>
                <a:ext cx="5376152" cy="689099"/>
              </a:xfrm>
              <a:prstGeom prst="rect">
                <a:avLst/>
              </a:prstGeom>
              <a:blipFill>
                <a:blip r:embed="rId2"/>
                <a:stretch>
                  <a:fillRect t="-155357" b="-2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B355139-8DF7-AF42-80EE-B8A3834AF994}"/>
                  </a:ext>
                </a:extLst>
              </p:cNvPr>
              <p:cNvSpPr txBox="1"/>
              <p:nvPr/>
            </p:nvSpPr>
            <p:spPr>
              <a:xfrm>
                <a:off x="1943108" y="5877272"/>
                <a:ext cx="5257785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mr>
                      </m:m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B355139-8DF7-AF42-80EE-B8A3834AF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8" y="5877272"/>
                <a:ext cx="5257785" cy="38228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76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Definição</a:t>
                </a:r>
              </a:p>
              <a:p>
                <a:pPr lvl="1"/>
                <a:r>
                  <a:rPr lang="pt-BR" dirty="0"/>
                  <a:t>Resultado de um evento aleatório</a:t>
                </a:r>
              </a:p>
              <a:p>
                <a:pPr lvl="1"/>
                <a:r>
                  <a:rPr lang="pt-BR" dirty="0"/>
                  <a:t>Mapeamento</a:t>
                </a:r>
              </a:p>
              <a:p>
                <a:pPr lvl="2"/>
                <a:r>
                  <a:rPr lang="pt-BR" dirty="0"/>
                  <a:t>Espaço de eventos possíveis ☞ valores “associados”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Relação 1-para-1</a:t>
                </a:r>
              </a:p>
              <a:p>
                <a:pPr lvl="4"/>
                <a:r>
                  <a:rPr lang="pt-BR" dirty="0"/>
                  <a:t>1 evento ☞ 1 valor associado</a:t>
                </a:r>
              </a:p>
              <a:p>
                <a:pPr lvl="3"/>
                <a:r>
                  <a:rPr lang="pt-BR" dirty="0"/>
                  <a:t>Cada resultado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Convenção em estatística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567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E5191-3EAC-3A44-A777-9CE46E4E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53912-DDB0-5643-9F3D-F896830A58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 quando temos mais de uma variável aleatória?</a:t>
            </a:r>
          </a:p>
          <a:p>
            <a:pPr lvl="1"/>
            <a:r>
              <a:rPr lang="pt-BR" dirty="0"/>
              <a:t>Variáveis aleatórias bivariadas </a:t>
            </a:r>
            <a:r>
              <a:rPr lang="pt-BR" b="1" dirty="0">
                <a:solidFill>
                  <a:srgbClr val="FF0000"/>
                </a:solidFill>
              </a:rPr>
              <a:t>contínuas</a:t>
            </a:r>
          </a:p>
          <a:p>
            <a:pPr lvl="2"/>
            <a:r>
              <a:rPr lang="pt-BR" dirty="0"/>
              <a:t>Para termos...</a:t>
            </a:r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4"/>
            <a:endParaRPr lang="pt-BR" dirty="0"/>
          </a:p>
          <a:p>
            <a:pPr lvl="2"/>
            <a:r>
              <a:rPr lang="pt-BR" dirty="0"/>
              <a:t>precisamos que...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8D7155B-F1F7-704D-AB2C-D18F96D15784}"/>
                  </a:ext>
                </a:extLst>
              </p:cNvPr>
              <p:cNvSpPr txBox="1"/>
              <p:nvPr/>
            </p:nvSpPr>
            <p:spPr>
              <a:xfrm>
                <a:off x="1883924" y="3140968"/>
                <a:ext cx="5376152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p>
                        <m:e>
                          <m:nary>
                            <m:nary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XY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)ⅆ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8D7155B-F1F7-704D-AB2C-D18F96D15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24" y="3140968"/>
                <a:ext cx="5376152" cy="689099"/>
              </a:xfrm>
              <a:prstGeom prst="rect">
                <a:avLst/>
              </a:prstGeom>
              <a:blipFill>
                <a:blip r:embed="rId3"/>
                <a:stretch>
                  <a:fillRect t="-155357" b="-232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8CCEE3E-EE18-1944-BB1A-F55588F7D3D8}"/>
                  </a:ext>
                </a:extLst>
              </p:cNvPr>
              <p:cNvSpPr txBox="1"/>
              <p:nvPr/>
            </p:nvSpPr>
            <p:spPr>
              <a:xfrm>
                <a:off x="323528" y="4596613"/>
                <a:ext cx="2128468" cy="45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8CCEE3E-EE18-1944-BB1A-F55588F7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96613"/>
                <a:ext cx="2128468" cy="452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9B5675F-090F-2547-9314-38C2538D656B}"/>
                  </a:ext>
                </a:extLst>
              </p:cNvPr>
              <p:cNvSpPr txBox="1"/>
              <p:nvPr/>
            </p:nvSpPr>
            <p:spPr>
              <a:xfrm>
                <a:off x="2495496" y="4581128"/>
                <a:ext cx="2136098" cy="48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9B5675F-090F-2547-9314-38C2538D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496" y="4581128"/>
                <a:ext cx="2136098" cy="483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C2C5D26-3FB7-8642-8D56-666030520550}"/>
                  </a:ext>
                </a:extLst>
              </p:cNvPr>
              <p:cNvSpPr txBox="1"/>
              <p:nvPr/>
            </p:nvSpPr>
            <p:spPr>
              <a:xfrm>
                <a:off x="4675094" y="4596613"/>
                <a:ext cx="2085764" cy="45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C2C5D26-3FB7-8642-8D56-666030520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94" y="4596613"/>
                <a:ext cx="2085764" cy="452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F5C1148-DDBC-D342-B938-AB56C42C89F6}"/>
                  </a:ext>
                </a:extLst>
              </p:cNvPr>
              <p:cNvSpPr txBox="1"/>
              <p:nvPr/>
            </p:nvSpPr>
            <p:spPr>
              <a:xfrm>
                <a:off x="6847062" y="4581128"/>
                <a:ext cx="2088970" cy="487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F5C1148-DDBC-D342-B938-AB56C42C8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062" y="4581128"/>
                <a:ext cx="2088970" cy="487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69E128-607E-6D4B-B1FF-02758D524D79}"/>
                  </a:ext>
                </a:extLst>
              </p:cNvPr>
              <p:cNvSpPr txBox="1"/>
              <p:nvPr/>
            </p:nvSpPr>
            <p:spPr>
              <a:xfrm>
                <a:off x="683568" y="5517232"/>
                <a:ext cx="7795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XY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XY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XY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XY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69E128-607E-6D4B-B1FF-02758D524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17232"/>
                <a:ext cx="7795852" cy="369332"/>
              </a:xfrm>
              <a:prstGeom prst="rect">
                <a:avLst/>
              </a:prstGeom>
              <a:blipFill>
                <a:blip r:embed="rId8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863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E5191-3EAC-3A44-A777-9CE46E4E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53912-DDB0-5643-9F3D-F896830A58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 quando temos mais de uma variável aleatória?</a:t>
            </a:r>
          </a:p>
          <a:p>
            <a:pPr lvl="1"/>
            <a:r>
              <a:rPr lang="pt-BR" dirty="0"/>
              <a:t>Variáveis aleatórias bivariadas </a:t>
            </a:r>
            <a:r>
              <a:rPr lang="pt-BR" b="1" dirty="0">
                <a:solidFill>
                  <a:srgbClr val="FF0000"/>
                </a:solidFill>
              </a:rPr>
              <a:t>contínuas</a:t>
            </a:r>
          </a:p>
          <a:p>
            <a:pPr lvl="2"/>
            <a:r>
              <a:rPr lang="pt-BR" dirty="0"/>
              <a:t>Consequências: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/>
              <a:t>Distribuições marginais e condicionais</a:t>
            </a:r>
          </a:p>
          <a:p>
            <a:pPr lvl="4"/>
            <a:r>
              <a:rPr lang="pt-BR" dirty="0"/>
              <a:t>(</a:t>
            </a:r>
            <a:r>
              <a:rPr lang="pt-BR" b="1" dirty="0">
                <a:solidFill>
                  <a:srgbClr val="FF0000"/>
                </a:solidFill>
              </a:rPr>
              <a:t>[desconsidero/sei de] alguma coisa</a:t>
            </a:r>
            <a:r>
              <a:rPr 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617D8A1-42A4-D04F-BCC6-E0BBE8B556B3}"/>
                  </a:ext>
                </a:extLst>
              </p:cNvPr>
              <p:cNvSpPr txBox="1"/>
              <p:nvPr/>
            </p:nvSpPr>
            <p:spPr>
              <a:xfrm>
                <a:off x="1801434" y="2996952"/>
                <a:ext cx="5541132" cy="749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XY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)ⅆ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617D8A1-42A4-D04F-BCC6-E0BBE8B55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34" y="2996952"/>
                <a:ext cx="5541132" cy="749436"/>
              </a:xfrm>
              <a:prstGeom prst="rect">
                <a:avLst/>
              </a:prstGeom>
              <a:blipFill>
                <a:blip r:embed="rId3"/>
                <a:stretch>
                  <a:fillRect t="-145000" b="-2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12A1BEE-AEF2-C544-91C5-9907C7D8528D}"/>
                  </a:ext>
                </a:extLst>
              </p:cNvPr>
              <p:cNvSpPr txBox="1"/>
              <p:nvPr/>
            </p:nvSpPr>
            <p:spPr>
              <a:xfrm>
                <a:off x="1259632" y="4423564"/>
                <a:ext cx="2675091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nary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12A1BEE-AEF2-C544-91C5-9907C7D85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423564"/>
                <a:ext cx="2675091" cy="704552"/>
              </a:xfrm>
              <a:prstGeom prst="rect">
                <a:avLst/>
              </a:prstGeom>
              <a:blipFill>
                <a:blip r:embed="rId4"/>
                <a:stretch>
                  <a:fillRect l="-943" t="-155357" b="-2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A5C133E-EAF5-444F-997C-05816926FEF8}"/>
                  </a:ext>
                </a:extLst>
              </p:cNvPr>
              <p:cNvSpPr txBox="1"/>
              <p:nvPr/>
            </p:nvSpPr>
            <p:spPr>
              <a:xfrm>
                <a:off x="5408722" y="4423564"/>
                <a:ext cx="2594941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nary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A5C133E-EAF5-444F-997C-05816926F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22" y="4423564"/>
                <a:ext cx="2594941" cy="704552"/>
              </a:xfrm>
              <a:prstGeom prst="rect">
                <a:avLst/>
              </a:prstGeom>
              <a:blipFill>
                <a:blip r:embed="rId5"/>
                <a:stretch>
                  <a:fillRect l="-2439" t="-155357" b="-2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21FC31C-41E9-6E41-863F-B4CD726F2912}"/>
                  </a:ext>
                </a:extLst>
              </p:cNvPr>
              <p:cNvSpPr txBox="1"/>
              <p:nvPr/>
            </p:nvSpPr>
            <p:spPr>
              <a:xfrm>
                <a:off x="1383928" y="5151698"/>
                <a:ext cx="2426498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nary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21FC31C-41E9-6E41-863F-B4CD726F2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28" y="5151698"/>
                <a:ext cx="2426498" cy="689099"/>
              </a:xfrm>
              <a:prstGeom prst="rect">
                <a:avLst/>
              </a:prstGeom>
              <a:blipFill>
                <a:blip r:embed="rId6"/>
                <a:stretch>
                  <a:fillRect t="-160000" b="-23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A49A4A5-A8EE-C34C-8A85-49BC832E3FCE}"/>
                  </a:ext>
                </a:extLst>
              </p:cNvPr>
              <p:cNvSpPr txBox="1"/>
              <p:nvPr/>
            </p:nvSpPr>
            <p:spPr>
              <a:xfrm>
                <a:off x="5459217" y="5151698"/>
                <a:ext cx="2493951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nary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A49A4A5-A8EE-C34C-8A85-49BC832E3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217" y="5151698"/>
                <a:ext cx="2493951" cy="704552"/>
              </a:xfrm>
              <a:prstGeom prst="rect">
                <a:avLst/>
              </a:prstGeom>
              <a:blipFill>
                <a:blip r:embed="rId7"/>
                <a:stretch>
                  <a:fillRect l="-508" t="-153571" b="-2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ACABCE8-8B51-7C46-B5BC-DDB0DF9A573F}"/>
                  </a:ext>
                </a:extLst>
              </p:cNvPr>
              <p:cNvSpPr txBox="1"/>
              <p:nvPr/>
            </p:nvSpPr>
            <p:spPr>
              <a:xfrm>
                <a:off x="1491009" y="5877272"/>
                <a:ext cx="2212337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ACABCE8-8B51-7C46-B5BC-DDB0DF9A5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09" y="5877272"/>
                <a:ext cx="2212337" cy="669094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FF19F55-57BA-F245-BB35-3D70CC042D93}"/>
                  </a:ext>
                </a:extLst>
              </p:cNvPr>
              <p:cNvSpPr txBox="1"/>
              <p:nvPr/>
            </p:nvSpPr>
            <p:spPr>
              <a:xfrm>
                <a:off x="5600024" y="5877272"/>
                <a:ext cx="221233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FF19F55-57BA-F245-BB35-3D70CC042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24" y="5877272"/>
                <a:ext cx="2212336" cy="669094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049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6AAC5-F49E-6A47-BDA7-4C9834BC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5573BA-85D4-8946-85EF-8F758E23E3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 quando temos mais de uma variável aleatória?</a:t>
            </a:r>
          </a:p>
          <a:p>
            <a:pPr lvl="1"/>
            <a:r>
              <a:rPr lang="pt-BR" dirty="0"/>
              <a:t>Variáveis aleatórias bivariadas </a:t>
            </a:r>
            <a:r>
              <a:rPr lang="pt-BR" b="1" dirty="0">
                <a:solidFill>
                  <a:srgbClr val="FF0000"/>
                </a:solidFill>
              </a:rPr>
              <a:t>discretas</a:t>
            </a:r>
          </a:p>
          <a:p>
            <a:pPr lvl="2"/>
            <a:r>
              <a:rPr lang="pt-BR" dirty="0"/>
              <a:t>Para termos...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2"/>
            <a:r>
              <a:rPr lang="pt-BR" dirty="0"/>
              <a:t>precisamos que...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B353E6F-710F-9845-9DAE-6FFCBC0B9222}"/>
                  </a:ext>
                </a:extLst>
              </p:cNvPr>
              <p:cNvSpPr txBox="1"/>
              <p:nvPr/>
            </p:nvSpPr>
            <p:spPr>
              <a:xfrm>
                <a:off x="1943108" y="3212976"/>
                <a:ext cx="5257785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mr>
                      </m:m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9B353E6F-710F-9845-9DAE-6FFCBC0B9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8" y="3212976"/>
                <a:ext cx="5257785" cy="382284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BA74AC-56A6-134C-A107-E88B9C14A258}"/>
                  </a:ext>
                </a:extLst>
              </p:cNvPr>
              <p:cNvSpPr txBox="1"/>
              <p:nvPr/>
            </p:nvSpPr>
            <p:spPr>
              <a:xfrm>
                <a:off x="3730776" y="4725144"/>
                <a:ext cx="1682448" cy="926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BA74AC-56A6-134C-A107-E88B9C14A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76" y="4725144"/>
                <a:ext cx="1682448" cy="926920"/>
              </a:xfrm>
              <a:prstGeom prst="rect">
                <a:avLst/>
              </a:prstGeom>
              <a:blipFill>
                <a:blip r:embed="rId3"/>
                <a:stretch>
                  <a:fillRect l="-42105" t="-90411" b="-1356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457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E5191-3EAC-3A44-A777-9CE46E4E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53912-DDB0-5643-9F3D-F896830A58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 quando temos mais de uma variável aleatória?</a:t>
            </a:r>
          </a:p>
          <a:p>
            <a:pPr lvl="1"/>
            <a:r>
              <a:rPr lang="pt-BR" dirty="0"/>
              <a:t>Variáveis aleatórias bivariadas </a:t>
            </a:r>
            <a:r>
              <a:rPr lang="pt-BR" b="1" dirty="0">
                <a:solidFill>
                  <a:srgbClr val="FF0000"/>
                </a:solidFill>
              </a:rPr>
              <a:t>discretas</a:t>
            </a:r>
          </a:p>
          <a:p>
            <a:pPr lvl="2"/>
            <a:r>
              <a:rPr lang="pt-BR" dirty="0"/>
              <a:t>Consequências: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/>
              <a:t>Distribuições marginais e condicionais</a:t>
            </a:r>
          </a:p>
          <a:p>
            <a:pPr lvl="4"/>
            <a:r>
              <a:rPr lang="pt-BR" dirty="0"/>
              <a:t>(</a:t>
            </a:r>
            <a:r>
              <a:rPr lang="pt-BR" b="1" dirty="0">
                <a:solidFill>
                  <a:srgbClr val="FF0000"/>
                </a:solidFill>
              </a:rPr>
              <a:t>desconsidero/sei de] alguma coisa</a:t>
            </a:r>
            <a:r>
              <a:rPr 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12A1BEE-AEF2-C544-91C5-9907C7D8528D}"/>
                  </a:ext>
                </a:extLst>
              </p:cNvPr>
              <p:cNvSpPr txBox="1"/>
              <p:nvPr/>
            </p:nvSpPr>
            <p:spPr>
              <a:xfrm>
                <a:off x="1211476" y="4532496"/>
                <a:ext cx="2727157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12A1BEE-AEF2-C544-91C5-9907C7D85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76" y="4532496"/>
                <a:ext cx="2727157" cy="911596"/>
              </a:xfrm>
              <a:prstGeom prst="rect">
                <a:avLst/>
              </a:prstGeom>
              <a:blipFill>
                <a:blip r:embed="rId3"/>
                <a:stretch>
                  <a:fillRect t="-89041" r="-4167" b="-1369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ACABCE8-8B51-7C46-B5BC-DDB0DF9A573F}"/>
                  </a:ext>
                </a:extLst>
              </p:cNvPr>
              <p:cNvSpPr txBox="1"/>
              <p:nvPr/>
            </p:nvSpPr>
            <p:spPr>
              <a:xfrm>
                <a:off x="1031875" y="5555677"/>
                <a:ext cx="3086358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ACABCE8-8B51-7C46-B5BC-DDB0DF9A5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5" y="5555677"/>
                <a:ext cx="3086358" cy="659540"/>
              </a:xfrm>
              <a:prstGeom prst="rect">
                <a:avLst/>
              </a:prstGeom>
              <a:blipFill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5CD167A-A6B4-5142-8104-A1FA52E5A7FD}"/>
                  </a:ext>
                </a:extLst>
              </p:cNvPr>
              <p:cNvSpPr txBox="1"/>
              <p:nvPr/>
            </p:nvSpPr>
            <p:spPr>
              <a:xfrm>
                <a:off x="1943108" y="3212976"/>
                <a:ext cx="5257785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mr>
                      </m:m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5CD167A-A6B4-5142-8104-A1FA52E5A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8" y="3212976"/>
                <a:ext cx="5257785" cy="382284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FC12599-3B0A-6244-B8B3-274C64BB1BF4}"/>
                  </a:ext>
                </a:extLst>
              </p:cNvPr>
              <p:cNvSpPr txBox="1"/>
              <p:nvPr/>
            </p:nvSpPr>
            <p:spPr>
              <a:xfrm>
                <a:off x="5259505" y="4541249"/>
                <a:ext cx="2740045" cy="894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FC12599-3B0A-6244-B8B3-274C64BB1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505" y="4541249"/>
                <a:ext cx="2740045" cy="894091"/>
              </a:xfrm>
              <a:prstGeom prst="rect">
                <a:avLst/>
              </a:prstGeom>
              <a:blipFill>
                <a:blip r:embed="rId6"/>
                <a:stretch>
                  <a:fillRect t="-92958" r="-3687" b="-1436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0B9493-2E70-414A-AD91-1EF8D953B634}"/>
                  </a:ext>
                </a:extLst>
              </p:cNvPr>
              <p:cNvSpPr txBox="1"/>
              <p:nvPr/>
            </p:nvSpPr>
            <p:spPr>
              <a:xfrm>
                <a:off x="5024793" y="5574689"/>
                <a:ext cx="3209468" cy="62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0B9493-2E70-414A-AD91-1EF8D953B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793" y="5574689"/>
                <a:ext cx="3209468" cy="62151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31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97789-3C99-9248-ABDD-92AFB72A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DBF8E6-05E2-0E4A-B7F6-CB9B214978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Duas variáveis aleatórias são independentes</a:t>
            </a:r>
          </a:p>
          <a:p>
            <a:pPr lvl="1"/>
            <a:r>
              <a:rPr lang="pt-BR" dirty="0"/>
              <a:t>Independência estocástica</a:t>
            </a:r>
          </a:p>
          <a:p>
            <a:pPr lvl="2"/>
            <a:r>
              <a:rPr lang="pt-BR" dirty="0"/>
              <a:t>Variável contínua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2"/>
            <a:r>
              <a:rPr lang="pt-BR" dirty="0"/>
              <a:t>Variável discreta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F26D7C1-426C-824D-B8E4-AB553A18020A}"/>
                  </a:ext>
                </a:extLst>
              </p:cNvPr>
              <p:cNvSpPr txBox="1"/>
              <p:nvPr/>
            </p:nvSpPr>
            <p:spPr>
              <a:xfrm>
                <a:off x="3315567" y="3170913"/>
                <a:ext cx="2512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F26D7C1-426C-824D-B8E4-AB553A180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567" y="3170913"/>
                <a:ext cx="2512867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7F742F3-2C76-744C-B79E-51D5AC0025B7}"/>
                  </a:ext>
                </a:extLst>
              </p:cNvPr>
              <p:cNvSpPr txBox="1"/>
              <p:nvPr/>
            </p:nvSpPr>
            <p:spPr>
              <a:xfrm>
                <a:off x="2450426" y="4385757"/>
                <a:ext cx="4243148" cy="414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7F742F3-2C76-744C-B79E-51D5AC002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426" y="4385757"/>
                <a:ext cx="4243148" cy="414794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29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189B7-1D7F-0C46-9EDB-EA8C82CC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0D9F3A-F5C5-DE40-B3F1-2C71CACE94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Covariância</a:t>
            </a:r>
          </a:p>
          <a:p>
            <a:pPr lvl="1"/>
            <a:r>
              <a:rPr lang="pt-BR" dirty="0"/>
              <a:t>Mede o grau de relação entre 2 variáveis aleatórias</a:t>
            </a:r>
          </a:p>
          <a:p>
            <a:pPr lvl="2"/>
            <a:r>
              <a:rPr lang="pt-BR" dirty="0"/>
              <a:t>“Independência” entre elas</a:t>
            </a:r>
          </a:p>
          <a:p>
            <a:pPr lvl="2"/>
            <a:endParaRPr lang="pt-BR" dirty="0"/>
          </a:p>
          <a:p>
            <a:pPr lvl="1"/>
            <a:r>
              <a:rPr lang="pt-BR" dirty="0"/>
              <a:t>Definição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Em forma matricial,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C975262-DCC1-CB40-9A01-9B2531C315AE}"/>
                  </a:ext>
                </a:extLst>
              </p:cNvPr>
              <p:cNvSpPr txBox="1"/>
              <p:nvPr/>
            </p:nvSpPr>
            <p:spPr>
              <a:xfrm>
                <a:off x="2429138" y="3923764"/>
                <a:ext cx="4285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ϱ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ov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C975262-DCC1-CB40-9A01-9B2531C31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138" y="3923764"/>
                <a:ext cx="428572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74D9795-28D6-FB40-A2C5-86C3619B7821}"/>
                  </a:ext>
                </a:extLst>
              </p:cNvPr>
              <p:cNvSpPr txBox="1"/>
              <p:nvPr/>
            </p:nvSpPr>
            <p:spPr>
              <a:xfrm>
                <a:off x="1475656" y="5517232"/>
                <a:ext cx="1546962" cy="550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74D9795-28D6-FB40-A2C5-86C3619B7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517232"/>
                <a:ext cx="1546962" cy="550600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DBB00F2-3771-054F-83C8-AF6495573922}"/>
                  </a:ext>
                </a:extLst>
              </p:cNvPr>
              <p:cNvSpPr txBox="1"/>
              <p:nvPr/>
            </p:nvSpPr>
            <p:spPr>
              <a:xfrm>
                <a:off x="3707904" y="5478824"/>
                <a:ext cx="4903970" cy="627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ov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ϱ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l-G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ϱ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DBB00F2-3771-054F-83C8-AF6495573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478824"/>
                <a:ext cx="4903970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806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189B7-1D7F-0C46-9EDB-EA8C82CC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80D9F3A-F5C5-DE40-B3F1-2C71CACE944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Covariância</a:t>
                </a:r>
              </a:p>
              <a:p>
                <a:pPr lvl="1"/>
                <a:r>
                  <a:rPr lang="pt-BR" dirty="0"/>
                  <a:t>Alguns resultados algébricos úteis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)∙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Se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são independentes,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BR" b="0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não implica </a:t>
                </a:r>
                <a:r>
                  <a:rPr lang="pt-BR" dirty="0" err="1">
                    <a:solidFill>
                      <a:schemeClr val="tx1"/>
                    </a:solidFill>
                  </a:rPr>
                  <a:t>X</a:t>
                </a:r>
                <a:r>
                  <a:rPr lang="pt-BR" dirty="0">
                    <a:solidFill>
                      <a:schemeClr val="tx1"/>
                    </a:solidFill>
                  </a:rPr>
                  <a:t> e </a:t>
                </a:r>
                <a:r>
                  <a:rPr lang="pt-BR" dirty="0" err="1">
                    <a:solidFill>
                      <a:schemeClr val="tx1"/>
                    </a:solidFill>
                  </a:rPr>
                  <a:t>Y</a:t>
                </a:r>
                <a:r>
                  <a:rPr lang="pt-BR" dirty="0">
                    <a:solidFill>
                      <a:schemeClr val="tx1"/>
                    </a:solidFill>
                  </a:rPr>
                  <a:t> são independentes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80D9F3A-F5C5-DE40-B3F1-2C71CACE94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b="-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0AFC528-A6FA-2C40-A9FB-5BE49DE96C9B}"/>
                  </a:ext>
                </a:extLst>
              </p:cNvPr>
              <p:cNvSpPr txBox="1"/>
              <p:nvPr/>
            </p:nvSpPr>
            <p:spPr>
              <a:xfrm>
                <a:off x="683568" y="4493134"/>
                <a:ext cx="4123693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XY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)ⅆ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0AFC528-A6FA-2C40-A9FB-5BE49DE96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93134"/>
                <a:ext cx="4123693" cy="704552"/>
              </a:xfrm>
              <a:prstGeom prst="rect">
                <a:avLst/>
              </a:prstGeom>
              <a:blipFill>
                <a:blip r:embed="rId4"/>
                <a:stretch>
                  <a:fillRect t="-155357" b="-2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3542A7-9124-FB40-B39E-D1D2589A4534}"/>
                  </a:ext>
                </a:extLst>
              </p:cNvPr>
              <p:cNvSpPr txBox="1"/>
              <p:nvPr/>
            </p:nvSpPr>
            <p:spPr>
              <a:xfrm>
                <a:off x="5229863" y="4389612"/>
                <a:ext cx="2942537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3542A7-9124-FB40-B39E-D1D2589A4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63" y="4389612"/>
                <a:ext cx="2942537" cy="911596"/>
              </a:xfrm>
              <a:prstGeom prst="rect">
                <a:avLst/>
              </a:prstGeom>
              <a:blipFill>
                <a:blip r:embed="rId5"/>
                <a:stretch>
                  <a:fillRect t="-91667" b="-1402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20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189B7-1D7F-0C46-9EDB-EA8C82CC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0D9F3A-F5C5-DE40-B3F1-2C71CACE94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Coeficiente de correlação</a:t>
            </a:r>
          </a:p>
          <a:p>
            <a:pPr lvl="1"/>
            <a:r>
              <a:rPr lang="pt-BR" dirty="0"/>
              <a:t>“Normaliza” a medida de grau de relação entre 2 variáveis aleatórias</a:t>
            </a:r>
          </a:p>
          <a:p>
            <a:pPr lvl="2"/>
            <a:r>
              <a:rPr lang="pt-BR" dirty="0"/>
              <a:t>“Independência” entre elas</a:t>
            </a:r>
          </a:p>
          <a:p>
            <a:pPr lvl="2"/>
            <a:endParaRPr lang="pt-BR" dirty="0"/>
          </a:p>
          <a:p>
            <a:pPr lvl="1"/>
            <a:r>
              <a:rPr lang="pt-BR" dirty="0"/>
              <a:t>Definição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C975262-DCC1-CB40-9A01-9B2531C315AE}"/>
                  </a:ext>
                </a:extLst>
              </p:cNvPr>
              <p:cNvSpPr txBox="1"/>
              <p:nvPr/>
            </p:nvSpPr>
            <p:spPr>
              <a:xfrm>
                <a:off x="3137184" y="4322830"/>
                <a:ext cx="2869632" cy="746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Var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Var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C975262-DCC1-CB40-9A01-9B2531C31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84" y="4322830"/>
                <a:ext cx="2869632" cy="746166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F4279C6-873F-3D43-B6C1-339239D891E4}"/>
                  </a:ext>
                </a:extLst>
              </p:cNvPr>
              <p:cNvSpPr txBox="1"/>
              <p:nvPr/>
            </p:nvSpPr>
            <p:spPr>
              <a:xfrm>
                <a:off x="3685379" y="5157192"/>
                <a:ext cx="1773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F4279C6-873F-3D43-B6C1-339239D89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79" y="5157192"/>
                <a:ext cx="1773242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077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189B7-1D7F-0C46-9EDB-EA8C82CC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80D9F3A-F5C5-DE40-B3F1-2C71CACE944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Coeficiente de correlação</a:t>
                </a:r>
              </a:p>
              <a:p>
                <a:pPr lvl="1"/>
                <a:r>
                  <a:rPr lang="pt-BR" dirty="0"/>
                  <a:t>“Normaliza” a medida de grau de relação entre 2 variáveis aleatórias</a:t>
                </a:r>
              </a:p>
              <a:p>
                <a:pPr lvl="2"/>
                <a:r>
                  <a:rPr lang="pt-BR" dirty="0"/>
                  <a:t>“Independência” entre elas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Se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são independentes,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pt-BR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pt-BR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não implica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são independentes</a:t>
                </a:r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80D9F3A-F5C5-DE40-B3F1-2C71CACE94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4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Definição</a:t>
                </a:r>
              </a:p>
              <a:p>
                <a:pPr lvl="1"/>
                <a:r>
                  <a:rPr lang="pt-BR" i="1" dirty="0"/>
                  <a:t>Exemplo</a:t>
                </a:r>
              </a:p>
              <a:p>
                <a:pPr lvl="2"/>
                <a:r>
                  <a:rPr lang="pt-BR" i="1" dirty="0"/>
                  <a:t>Cara-ou-coroa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𝑐𝑎𝑟𝑎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𝑐𝑜𝑟𝑜𝑎</m:t>
                        </m:r>
                      </m:e>
                    </m:d>
                  </m:oMath>
                </a14:m>
                <a:endParaRPr lang="pt-BR" i="1" dirty="0"/>
              </a:p>
              <a:p>
                <a:pPr lvl="4"/>
                <a:r>
                  <a:rPr lang="pt-BR" i="1" dirty="0"/>
                  <a:t>Espaço amostral (todos os resultados possíveis)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𝑐𝑎𝑟𝑎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pt-BR" b="0" i="1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𝑐𝑜𝑟𝑜𝑎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>
                    <a:ea typeface="Cambria Math" panose="02040503050406030204" pitchFamily="18" charset="0"/>
                  </a:rPr>
                  <a:t>Variável aleatória </a:t>
                </a:r>
                <a:r>
                  <a:rPr lang="pt-BR" i="1" dirty="0" err="1">
                    <a:ea typeface="Cambria Math" panose="02040503050406030204" pitchFamily="18" charset="0"/>
                  </a:rPr>
                  <a:t>X</a:t>
                </a:r>
                <a:endParaRPr lang="pt-BR" i="1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𝑐𝑎𝑟𝑎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𝑐𝑜𝑟𝑜𝑎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𝑐𝑜𝑟𝑜𝑎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𝑐𝑎𝑟𝑎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𝑐𝑜𝑟𝑜𝑎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𝑐𝑜𝑟𝑜𝑎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𝑐𝑎𝑟𝑎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𝑐𝑎𝑟𝑎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𝑐𝑎𝑟𝑎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pt-BR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/>
                  <a:t>Realizações do experimento aleatório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23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Definição</a:t>
                </a:r>
              </a:p>
              <a:p>
                <a:pPr lvl="1"/>
                <a:r>
                  <a:rPr lang="pt-BR" i="1" dirty="0"/>
                  <a:t>Exemplo</a:t>
                </a:r>
              </a:p>
              <a:p>
                <a:pPr lvl="2"/>
                <a:r>
                  <a:rPr lang="pt-BR" i="1" dirty="0"/>
                  <a:t>Jogar 1 dado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lang="pt-BR" i="1" dirty="0"/>
              </a:p>
              <a:p>
                <a:pPr lvl="4"/>
                <a:r>
                  <a:rPr lang="pt-BR" i="1" dirty="0"/>
                  <a:t>Espaço amostral (todos os resultados possíveis)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b="0" i="1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b="0" i="1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pt-BR" b="0" i="1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pt-BR" i="1" dirty="0">
                        <a:ea typeface="Cambria Math" panose="02040503050406030204" pitchFamily="18" charset="0"/>
                      </a:rPr>
                      <m:t>,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pt-BR" i="1" dirty="0">
                        <a:ea typeface="Cambria Math" panose="02040503050406030204" pitchFamily="18" charset="0"/>
                      </a:rPr>
                      <m:t>,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pt-BR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>
                    <a:ea typeface="Cambria Math" panose="02040503050406030204" pitchFamily="18" charset="0"/>
                  </a:rPr>
                  <a:t>Variável aleatória </a:t>
                </a:r>
                <a:r>
                  <a:rPr lang="pt-BR" i="1" dirty="0" err="1">
                    <a:ea typeface="Cambria Math" panose="02040503050406030204" pitchFamily="18" charset="0"/>
                  </a:rPr>
                  <a:t>X</a:t>
                </a:r>
                <a:endParaRPr lang="pt-BR" i="1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3, 1, 4, 5, 2, 5, …</m:t>
                        </m:r>
                      </m:e>
                    </m:d>
                  </m:oMath>
                </a14:m>
                <a:endParaRPr lang="pt-BR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/>
                  <a:t>Realizações do experimento aleatório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92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Definição</a:t>
                </a:r>
              </a:p>
              <a:p>
                <a:pPr lvl="1"/>
                <a:r>
                  <a:rPr lang="pt-BR" i="1" dirty="0"/>
                  <a:t>Exemplo</a:t>
                </a:r>
              </a:p>
              <a:p>
                <a:pPr lvl="2"/>
                <a:r>
                  <a:rPr lang="pt-BR" i="1" dirty="0"/>
                  <a:t>Duração (em meses) de uma série de TV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pt-BR" i="1" dirty="0"/>
              </a:p>
              <a:p>
                <a:pPr lvl="4"/>
                <a:r>
                  <a:rPr lang="pt-BR" i="1" dirty="0"/>
                  <a:t>Espaço amostral (todos os resultados possíveis)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pt-BR" b="0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>
                    <a:ea typeface="Cambria Math" panose="02040503050406030204" pitchFamily="18" charset="0"/>
                  </a:rPr>
                  <a:t>Variável aleatória </a:t>
                </a:r>
                <a:r>
                  <a:rPr lang="pt-BR" i="1" dirty="0" err="1">
                    <a:ea typeface="Cambria Math" panose="02040503050406030204" pitchFamily="18" charset="0"/>
                  </a:rPr>
                  <a:t>X</a:t>
                </a:r>
                <a:endParaRPr lang="pt-BR" i="1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12, 20, 6, 36, 12, 12, 36, 12, 24, …</m:t>
                        </m:r>
                      </m:e>
                    </m:d>
                  </m:oMath>
                </a14:m>
                <a:endParaRPr lang="pt-BR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/>
                  <a:t>Realizações do experimento aleatório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99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Definição</a:t>
                </a:r>
              </a:p>
              <a:p>
                <a:pPr lvl="1"/>
                <a:r>
                  <a:rPr lang="pt-BR" dirty="0"/>
                  <a:t>Probabilidade de um experimento aleatório produzir um evento específico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Probabilidade de um experimento aleatório resultado em um conjunto de eventos específicos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>
                    <a:ea typeface="Cambria Math" panose="02040503050406030204" pitchFamily="18" charset="0"/>
                  </a:rPr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=]−∞,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dirty="0"/>
                  <a:t> ☞ </a:t>
                </a: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]−∞,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])=</m:t>
                    </m:r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−∞&lt;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47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Função distribuição cumulativa</a:t>
                </a:r>
              </a:p>
              <a:p>
                <a:pPr lvl="1"/>
                <a:r>
                  <a:rPr lang="pt-BR" i="1" dirty="0" err="1"/>
                  <a:t>Cumulative</a:t>
                </a:r>
                <a:r>
                  <a:rPr lang="pt-BR" i="1" dirty="0"/>
                  <a:t> </a:t>
                </a:r>
                <a:r>
                  <a:rPr lang="pt-BR" i="1" dirty="0" err="1"/>
                  <a:t>distribution</a:t>
                </a:r>
                <a:r>
                  <a:rPr lang="pt-BR" i="1" dirty="0"/>
                  <a:t> </a:t>
                </a:r>
                <a:r>
                  <a:rPr lang="pt-BR" i="1" dirty="0" err="1"/>
                  <a:t>function</a:t>
                </a:r>
                <a:r>
                  <a:rPr lang="pt-BR" i="1" dirty="0"/>
                  <a:t> (CDF)</a:t>
                </a:r>
                <a:endParaRPr lang="pt-BR" dirty="0"/>
              </a:p>
              <a:p>
                <a:pPr lvl="2"/>
                <a:r>
                  <a:rPr lang="pt-BR" dirty="0"/>
                  <a:t>Parecido com função distribuição cumulativa empírica</a:t>
                </a:r>
              </a:p>
              <a:p>
                <a:pPr lvl="3"/>
                <a:r>
                  <a:rPr lang="pt-BR" dirty="0"/>
                  <a:t>Mas lidava com uma amostra</a:t>
                </a:r>
              </a:p>
              <a:p>
                <a:pPr lvl="3"/>
                <a:r>
                  <a:rPr lang="pt-BR" dirty="0"/>
                  <a:t>Aqui lidamos com a população (</a:t>
                </a:r>
                <a:r>
                  <a:rPr lang="pt-BR" b="1" dirty="0">
                    <a:solidFill>
                      <a:srgbClr val="FF0000"/>
                    </a:solidFill>
                  </a:rPr>
                  <a:t>modelo</a:t>
                </a:r>
                <a:r>
                  <a:rPr lang="pt-BR" dirty="0"/>
                  <a:t>)</a:t>
                </a:r>
              </a:p>
              <a:p>
                <a:pPr lvl="3"/>
                <a:endParaRPr lang="pt-BR" dirty="0"/>
              </a:p>
              <a:p>
                <a:pPr marL="1143000" lvl="3" indent="0">
                  <a:buNone/>
                </a:pPr>
                <a:endParaRPr lang="pt-BR" dirty="0"/>
              </a:p>
              <a:p>
                <a:pPr lvl="2"/>
                <a:r>
                  <a:rPr lang="pt-BR" dirty="0"/>
                  <a:t>Propriedades:</a:t>
                </a:r>
              </a:p>
              <a:p>
                <a:pPr lvl="3"/>
                <a:r>
                  <a:rPr lang="pt-BR" dirty="0" err="1"/>
                  <a:t>Monotonicamente</a:t>
                </a:r>
                <a:r>
                  <a:rPr lang="pt-BR" dirty="0"/>
                  <a:t> não-decrescente</a:t>
                </a:r>
              </a:p>
              <a:p>
                <a:pPr lvl="3"/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pt-BR" i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i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pt-BR" i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B3E11C9-BD6D-4645-9F8F-238FE8C9A24F}"/>
                  </a:ext>
                </a:extLst>
              </p:cNvPr>
              <p:cNvSpPr txBox="1"/>
              <p:nvPr/>
            </p:nvSpPr>
            <p:spPr>
              <a:xfrm>
                <a:off x="3224933" y="3933056"/>
                <a:ext cx="2694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B3E11C9-BD6D-4645-9F8F-238FE8C9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933" y="3933056"/>
                <a:ext cx="269413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04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E490-AE60-6040-9AB2-AE99B899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aleatórias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Função densidade de probabilidade</a:t>
                </a:r>
              </a:p>
              <a:p>
                <a:pPr lvl="1"/>
                <a:r>
                  <a:rPr lang="pt-BR" i="1" dirty="0" err="1"/>
                  <a:t>Probability</a:t>
                </a:r>
                <a:r>
                  <a:rPr lang="pt-BR" i="1" dirty="0"/>
                  <a:t> </a:t>
                </a:r>
                <a:r>
                  <a:rPr lang="pt-BR" i="1" dirty="0" err="1"/>
                  <a:t>density</a:t>
                </a:r>
                <a:r>
                  <a:rPr lang="pt-BR" i="1" dirty="0"/>
                  <a:t> </a:t>
                </a:r>
                <a:r>
                  <a:rPr lang="pt-BR" i="1" dirty="0" err="1"/>
                  <a:t>function</a:t>
                </a:r>
                <a:r>
                  <a:rPr lang="pt-BR" i="1" dirty="0"/>
                  <a:t> (PDF)</a:t>
                </a:r>
              </a:p>
              <a:p>
                <a:pPr lvl="1"/>
                <a:r>
                  <a:rPr lang="pt-BR" dirty="0" err="1"/>
                  <a:t>X</a:t>
                </a:r>
                <a:r>
                  <a:rPr lang="pt-BR" dirty="0"/>
                  <a:t> é </a:t>
                </a:r>
                <a:r>
                  <a:rPr lang="pt-BR" b="1" dirty="0">
                    <a:solidFill>
                      <a:srgbClr val="FF0000"/>
                    </a:solidFill>
                  </a:rPr>
                  <a:t>variável contínua </a:t>
                </a:r>
                <a:r>
                  <a:rPr lang="pt-BR" dirty="0"/>
                  <a:t>se existe </a:t>
                </a:r>
                <a:r>
                  <a:rPr lang="pt-BR" dirty="0" err="1"/>
                  <a:t>F</a:t>
                </a:r>
                <a:r>
                  <a:rPr lang="pt-BR" dirty="0"/>
                  <a:t>(</a:t>
                </a:r>
                <a:r>
                  <a:rPr lang="pt-BR" dirty="0" err="1"/>
                  <a:t>x</a:t>
                </a:r>
                <a:r>
                  <a:rPr lang="pt-BR" dirty="0"/>
                  <a:t>) tal que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Para uma </a:t>
                </a:r>
                <a:r>
                  <a:rPr lang="pt-BR" dirty="0" err="1"/>
                  <a:t>f</a:t>
                </a:r>
                <a:r>
                  <a:rPr lang="pt-BR" dirty="0"/>
                  <a:t>(a) com as </a:t>
                </a:r>
                <a:r>
                  <a:rPr lang="pt-BR" b="1" dirty="0">
                    <a:solidFill>
                      <a:srgbClr val="FF0000"/>
                    </a:solidFill>
                  </a:rPr>
                  <a:t>seguintes propriedades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∀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dirty="0"/>
                  <a:t> ☞ </a:t>
                </a:r>
                <a:r>
                  <a:rPr lang="pt-BR" i="1" dirty="0"/>
                  <a:t>não-negativa</a:t>
                </a:r>
                <a:endParaRPr lang="pt-BR" dirty="0"/>
              </a:p>
              <a:p>
                <a:pPr lvl="3"/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da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pt-BR" dirty="0"/>
                  <a:t> ☞ </a:t>
                </a:r>
                <a:r>
                  <a:rPr lang="pt-BR" i="1" dirty="0"/>
                  <a:t>área unitária</a:t>
                </a:r>
              </a:p>
              <a:p>
                <a:pPr lvl="3"/>
                <a:endParaRPr lang="pt-BR" i="1" dirty="0"/>
              </a:p>
              <a:p>
                <a:pPr lvl="2"/>
                <a:r>
                  <a:rPr lang="pt-BR" dirty="0"/>
                  <a:t>Logo,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5ED4C0-2AF1-FC41-9A00-85C8A8A9F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9178D8-25E4-084E-93D9-C5B1CE561003}"/>
                  </a:ext>
                </a:extLst>
              </p:cNvPr>
              <p:cNvSpPr txBox="1"/>
              <p:nvPr/>
            </p:nvSpPr>
            <p:spPr>
              <a:xfrm>
                <a:off x="3001987" y="3099941"/>
                <a:ext cx="3140026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da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9178D8-25E4-084E-93D9-C5B1CE561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987" y="3099941"/>
                <a:ext cx="3140026" cy="689099"/>
              </a:xfrm>
              <a:prstGeom prst="rect">
                <a:avLst/>
              </a:prstGeom>
              <a:blipFill>
                <a:blip r:embed="rId3"/>
                <a:stretch>
                  <a:fillRect t="-158182" b="-2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805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1414</TotalTime>
  <Words>2096</Words>
  <Application>Microsoft Macintosh PowerPoint</Application>
  <PresentationFormat>Apresentação na tela (4:3)</PresentationFormat>
  <Paragraphs>445</Paragraphs>
  <Slides>38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Calibri</vt:lpstr>
      <vt:lpstr>Cambria Math</vt:lpstr>
      <vt:lpstr>Constantia</vt:lpstr>
      <vt:lpstr>Tw Cen MT</vt:lpstr>
      <vt:lpstr>Wingdings</vt:lpstr>
      <vt:lpstr>Wingdings 2</vt:lpstr>
      <vt:lpstr>Mediano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  <vt:lpstr>Variáveis aleatórias</vt:lpstr>
    </vt:vector>
  </TitlesOfParts>
  <Company>Escritório de Casa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Rosa</cp:lastModifiedBy>
  <cp:revision>139</cp:revision>
  <dcterms:created xsi:type="dcterms:W3CDTF">2010-07-26T15:10:49Z</dcterms:created>
  <dcterms:modified xsi:type="dcterms:W3CDTF">2021-06-16T18:59:40Z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